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95483-D6CC-4B8B-A990-EBA00CD233A8}" v="25" dt="2021-06-11T12:34:54.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3" d="100"/>
          <a:sy n="43" d="100"/>
        </p:scale>
        <p:origin x="54"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7B4C15-369E-4012-A5E5-F59FAF65796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NL"/>
          </a:p>
        </p:txBody>
      </p:sp>
      <p:sp>
        <p:nvSpPr>
          <p:cNvPr id="3" name="Ondertitel 2">
            <a:extLst>
              <a:ext uri="{FF2B5EF4-FFF2-40B4-BE49-F238E27FC236}">
                <a16:creationId xmlns:a16="http://schemas.microsoft.com/office/drawing/2014/main" id="{F3469358-12CE-4C3D-8D29-1410F1DCF2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NL"/>
          </a:p>
        </p:txBody>
      </p:sp>
      <p:sp>
        <p:nvSpPr>
          <p:cNvPr id="4" name="Tijdelijke aanduiding voor datum 3">
            <a:extLst>
              <a:ext uri="{FF2B5EF4-FFF2-40B4-BE49-F238E27FC236}">
                <a16:creationId xmlns:a16="http://schemas.microsoft.com/office/drawing/2014/main" id="{DF7410ED-1C76-46A3-B636-35FFCBB7ED3A}"/>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CA6B2007-9659-4232-BE22-B32FF0AF6175}"/>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66C6E397-6434-4C32-8F29-B177FBBE8973}"/>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315276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7DCAC4-8036-4262-88C9-1DA3389D22B0}"/>
              </a:ext>
            </a:extLst>
          </p:cNvPr>
          <p:cNvSpPr>
            <a:spLocks noGrp="1"/>
          </p:cNvSpPr>
          <p:nvPr>
            <p:ph type="title"/>
          </p:nvPr>
        </p:nvSpPr>
        <p:spPr/>
        <p:txBody>
          <a:bodyPr/>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BD60A509-4E49-4F19-9784-9C74410CBAE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B56B0515-EEE8-4B3D-B969-3A76FA1966EF}"/>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DAAB1F72-9F4E-4727-AB87-F58DDF1776EF}"/>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5503B010-3D83-4C96-BB6C-6260CD22B2D9}"/>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36971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E108135-ADD4-4067-AEE6-80CBA0B5D365}"/>
              </a:ext>
            </a:extLst>
          </p:cNvPr>
          <p:cNvSpPr>
            <a:spLocks noGrp="1"/>
          </p:cNvSpPr>
          <p:nvPr>
            <p:ph type="title" orient="vert"/>
          </p:nvPr>
        </p:nvSpPr>
        <p:spPr>
          <a:xfrm>
            <a:off x="8724900" y="365125"/>
            <a:ext cx="2628900" cy="5811838"/>
          </a:xfrm>
        </p:spPr>
        <p:txBody>
          <a:bodyPr vert="eaVert"/>
          <a:lstStyle/>
          <a:p>
            <a:r>
              <a:rPr lang="nl-NL"/>
              <a:t>Klik om stijl te bewerken</a:t>
            </a:r>
            <a:endParaRPr lang="en-NL"/>
          </a:p>
        </p:txBody>
      </p:sp>
      <p:sp>
        <p:nvSpPr>
          <p:cNvPr id="3" name="Tijdelijke aanduiding voor verticale tekst 2">
            <a:extLst>
              <a:ext uri="{FF2B5EF4-FFF2-40B4-BE49-F238E27FC236}">
                <a16:creationId xmlns:a16="http://schemas.microsoft.com/office/drawing/2014/main" id="{97F74E2E-6494-4179-9B6D-1709E674D30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C5FB8133-7A1E-4B80-BE49-A61A40279C57}"/>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B201CB47-4AFC-471C-B3F8-5FE89CCA4A8C}"/>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0D51603A-0CA8-4C19-9F01-154CB68C5D82}"/>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186302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8CBB9-A05B-41EE-96C7-31ACBDF06710}"/>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E386A279-95A8-4709-999C-DE788F58B9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9FAFF8B4-120E-49F4-8B8F-6E8863C90AC3}"/>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8CCBBDE4-F0E4-4139-9C0B-4050B70731D8}"/>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035DFA31-D943-4AD0-BC7E-F948B28A141F}"/>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332885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6B660E-276D-4C4F-BAF1-14414883DA2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797C86D0-B8B9-47CC-AF71-62C9C03F9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B5FC86D-8470-4486-9BF2-915BFC3148B4}"/>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B44B9E1B-64A3-4162-9339-2360401FC9D2}"/>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640DBCDD-FE26-4DC6-88FB-C48557792D9E}"/>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188105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87566F-72A4-45CC-982C-BA665F35AD06}"/>
              </a:ext>
            </a:extLst>
          </p:cNvPr>
          <p:cNvSpPr>
            <a:spLocks noGrp="1"/>
          </p:cNvSpPr>
          <p:nvPr>
            <p:ph type="title"/>
          </p:nvPr>
        </p:nvSpPr>
        <p:spPr/>
        <p:txBody>
          <a:body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6EA48929-8D09-4676-9FB8-6221D4CD7750}"/>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inhoud 3">
            <a:extLst>
              <a:ext uri="{FF2B5EF4-FFF2-40B4-BE49-F238E27FC236}">
                <a16:creationId xmlns:a16="http://schemas.microsoft.com/office/drawing/2014/main" id="{D3EAA83F-A1F5-4AE4-8377-A657F4D8B128}"/>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datum 4">
            <a:extLst>
              <a:ext uri="{FF2B5EF4-FFF2-40B4-BE49-F238E27FC236}">
                <a16:creationId xmlns:a16="http://schemas.microsoft.com/office/drawing/2014/main" id="{9B174810-B7A4-4C2C-888E-D39F712F8EC5}"/>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6" name="Tijdelijke aanduiding voor voettekst 5">
            <a:extLst>
              <a:ext uri="{FF2B5EF4-FFF2-40B4-BE49-F238E27FC236}">
                <a16:creationId xmlns:a16="http://schemas.microsoft.com/office/drawing/2014/main" id="{9AFD28BB-D98B-41F5-8A90-66F3951E6D1F}"/>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4897C221-1476-46D0-91FA-0E8EEDDAD373}"/>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161906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69C65-D3C5-42A0-8E58-3912CE1775F6}"/>
              </a:ext>
            </a:extLst>
          </p:cNvPr>
          <p:cNvSpPr>
            <a:spLocks noGrp="1"/>
          </p:cNvSpPr>
          <p:nvPr>
            <p:ph type="title"/>
          </p:nvPr>
        </p:nvSpPr>
        <p:spPr>
          <a:xfrm>
            <a:off x="839788" y="365125"/>
            <a:ext cx="10515600" cy="1325563"/>
          </a:xfrm>
        </p:spPr>
        <p:txBody>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E0481739-CEF0-42F5-9B8A-DC8B37C6D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046A67E-2A29-4C12-8C60-B944F7E53103}"/>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5" name="Tijdelijke aanduiding voor tekst 4">
            <a:extLst>
              <a:ext uri="{FF2B5EF4-FFF2-40B4-BE49-F238E27FC236}">
                <a16:creationId xmlns:a16="http://schemas.microsoft.com/office/drawing/2014/main" id="{28D4979C-7D53-4D43-B957-912208159A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788143C9-D5F8-455D-9A24-D8C4191DF60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7" name="Tijdelijke aanduiding voor datum 6">
            <a:extLst>
              <a:ext uri="{FF2B5EF4-FFF2-40B4-BE49-F238E27FC236}">
                <a16:creationId xmlns:a16="http://schemas.microsoft.com/office/drawing/2014/main" id="{C9E6E156-9559-4E6A-9167-531E7D2A8518}"/>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8" name="Tijdelijke aanduiding voor voettekst 7">
            <a:extLst>
              <a:ext uri="{FF2B5EF4-FFF2-40B4-BE49-F238E27FC236}">
                <a16:creationId xmlns:a16="http://schemas.microsoft.com/office/drawing/2014/main" id="{DDF81F74-F489-4B28-B3D7-422D0A712080}"/>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CD1218F7-A4C5-4668-B59F-805CE7740E02}"/>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46241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3DDC0-FD00-40DF-832C-BFD13A01D64C}"/>
              </a:ext>
            </a:extLst>
          </p:cNvPr>
          <p:cNvSpPr>
            <a:spLocks noGrp="1"/>
          </p:cNvSpPr>
          <p:nvPr>
            <p:ph type="title"/>
          </p:nvPr>
        </p:nvSpPr>
        <p:spPr/>
        <p:txBody>
          <a:bodyPr/>
          <a:lstStyle/>
          <a:p>
            <a:r>
              <a:rPr lang="nl-NL"/>
              <a:t>Klik om stijl te bewerken</a:t>
            </a:r>
            <a:endParaRPr lang="en-NL"/>
          </a:p>
        </p:txBody>
      </p:sp>
      <p:sp>
        <p:nvSpPr>
          <p:cNvPr id="3" name="Tijdelijke aanduiding voor datum 2">
            <a:extLst>
              <a:ext uri="{FF2B5EF4-FFF2-40B4-BE49-F238E27FC236}">
                <a16:creationId xmlns:a16="http://schemas.microsoft.com/office/drawing/2014/main" id="{28AF9F99-777D-49B0-8E66-FA64C386B9DB}"/>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4" name="Tijdelijke aanduiding voor voettekst 3">
            <a:extLst>
              <a:ext uri="{FF2B5EF4-FFF2-40B4-BE49-F238E27FC236}">
                <a16:creationId xmlns:a16="http://schemas.microsoft.com/office/drawing/2014/main" id="{A0FE9125-8775-48A3-B980-C8290030E33B}"/>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239EC728-B7F7-4800-B098-B50EC7D0B9F8}"/>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215308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AD47822-5C9E-42C2-875F-8272F01F3364}"/>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3" name="Tijdelijke aanduiding voor voettekst 2">
            <a:extLst>
              <a:ext uri="{FF2B5EF4-FFF2-40B4-BE49-F238E27FC236}">
                <a16:creationId xmlns:a16="http://schemas.microsoft.com/office/drawing/2014/main" id="{E83BA6CE-391E-4C29-8E34-23CC421DB013}"/>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6A11ECE-680E-4C65-B9EF-21930F500BA0}"/>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358702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4882E7-2B83-4112-86B5-C7F1F52C405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inhoud 2">
            <a:extLst>
              <a:ext uri="{FF2B5EF4-FFF2-40B4-BE49-F238E27FC236}">
                <a16:creationId xmlns:a16="http://schemas.microsoft.com/office/drawing/2014/main" id="{1A83A6F6-5C28-4890-AF7A-1662A7853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tekst 3">
            <a:extLst>
              <a:ext uri="{FF2B5EF4-FFF2-40B4-BE49-F238E27FC236}">
                <a16:creationId xmlns:a16="http://schemas.microsoft.com/office/drawing/2014/main" id="{7C5FC023-BCF1-4170-8243-D3B108023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42DF1A7-2171-4F08-B2BE-980E89F598AF}"/>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6" name="Tijdelijke aanduiding voor voettekst 5">
            <a:extLst>
              <a:ext uri="{FF2B5EF4-FFF2-40B4-BE49-F238E27FC236}">
                <a16:creationId xmlns:a16="http://schemas.microsoft.com/office/drawing/2014/main" id="{4B677B17-867F-4364-8AD9-765E8D50039A}"/>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BE7FE63C-D7A2-4FE7-991A-8788DAE72C73}"/>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288161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BB74B9-B207-424D-95E4-43BF139202D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NL"/>
          </a:p>
        </p:txBody>
      </p:sp>
      <p:sp>
        <p:nvSpPr>
          <p:cNvPr id="3" name="Tijdelijke aanduiding voor afbeelding 2">
            <a:extLst>
              <a:ext uri="{FF2B5EF4-FFF2-40B4-BE49-F238E27FC236}">
                <a16:creationId xmlns:a16="http://schemas.microsoft.com/office/drawing/2014/main" id="{C41288F9-BCFA-4D28-BB9E-E353866E7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ijdelijke aanduiding voor tekst 3">
            <a:extLst>
              <a:ext uri="{FF2B5EF4-FFF2-40B4-BE49-F238E27FC236}">
                <a16:creationId xmlns:a16="http://schemas.microsoft.com/office/drawing/2014/main" id="{CCA7C995-6614-4596-9016-68FABC195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814BF1B-3971-4989-B49D-B5F694278AD7}"/>
              </a:ext>
            </a:extLst>
          </p:cNvPr>
          <p:cNvSpPr>
            <a:spLocks noGrp="1"/>
          </p:cNvSpPr>
          <p:nvPr>
            <p:ph type="dt" sz="half" idx="10"/>
          </p:nvPr>
        </p:nvSpPr>
        <p:spPr/>
        <p:txBody>
          <a:bodyPr/>
          <a:lstStyle/>
          <a:p>
            <a:fld id="{8CDBADB3-44FC-4927-9FA0-050D7706E3B4}" type="datetimeFigureOut">
              <a:rPr lang="en-NL" smtClean="0"/>
              <a:t>11/06/2021</a:t>
            </a:fld>
            <a:endParaRPr lang="en-NL"/>
          </a:p>
        </p:txBody>
      </p:sp>
      <p:sp>
        <p:nvSpPr>
          <p:cNvPr id="6" name="Tijdelijke aanduiding voor voettekst 5">
            <a:extLst>
              <a:ext uri="{FF2B5EF4-FFF2-40B4-BE49-F238E27FC236}">
                <a16:creationId xmlns:a16="http://schemas.microsoft.com/office/drawing/2014/main" id="{21E25D79-3213-41CE-8315-8ABE8575CEA3}"/>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A42AD34B-1701-4DD6-9CB2-BD637ABDE9AE}"/>
              </a:ext>
            </a:extLst>
          </p:cNvPr>
          <p:cNvSpPr>
            <a:spLocks noGrp="1"/>
          </p:cNvSpPr>
          <p:nvPr>
            <p:ph type="sldNum" sz="quarter" idx="12"/>
          </p:nvPr>
        </p:nvSpPr>
        <p:spPr/>
        <p:txBody>
          <a:bodyPr/>
          <a:lstStyle/>
          <a:p>
            <a:fld id="{4E44CED2-9242-45E3-9FFF-3002D4824255}" type="slidenum">
              <a:rPr lang="en-NL" smtClean="0"/>
              <a:t>‹#›</a:t>
            </a:fld>
            <a:endParaRPr lang="en-NL"/>
          </a:p>
        </p:txBody>
      </p:sp>
    </p:spTree>
    <p:extLst>
      <p:ext uri="{BB962C8B-B14F-4D97-AF65-F5344CB8AC3E}">
        <p14:creationId xmlns:p14="http://schemas.microsoft.com/office/powerpoint/2010/main" val="400602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501C64A5-6A10-4741-AD17-4D90645DA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25BE1A37-72DC-4C1F-8EA6-94253C435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881EC4F3-A4F8-4A33-B070-F0502FDE3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BADB3-44FC-4927-9FA0-050D7706E3B4}" type="datetimeFigureOut">
              <a:rPr lang="en-NL" smtClean="0"/>
              <a:t>11/06/2021</a:t>
            </a:fld>
            <a:endParaRPr lang="en-NL"/>
          </a:p>
        </p:txBody>
      </p:sp>
      <p:sp>
        <p:nvSpPr>
          <p:cNvPr id="5" name="Tijdelijke aanduiding voor voettekst 4">
            <a:extLst>
              <a:ext uri="{FF2B5EF4-FFF2-40B4-BE49-F238E27FC236}">
                <a16:creationId xmlns:a16="http://schemas.microsoft.com/office/drawing/2014/main" id="{912BC79F-2ABB-4266-A8F5-8A12752A1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81E4B922-D658-40A7-BCB4-46D3608FA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4CED2-9242-45E3-9FFF-3002D4824255}" type="slidenum">
              <a:rPr lang="en-NL" smtClean="0"/>
              <a:t>‹#›</a:t>
            </a:fld>
            <a:endParaRPr lang="en-NL"/>
          </a:p>
        </p:txBody>
      </p:sp>
    </p:spTree>
    <p:extLst>
      <p:ext uri="{BB962C8B-B14F-4D97-AF65-F5344CB8AC3E}">
        <p14:creationId xmlns:p14="http://schemas.microsoft.com/office/powerpoint/2010/main" val="104562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abs/pii/S0167865515002743?casa_token=oeIWp6W6DmQAAAAA:95OtfDKH209RP72WAVOIKncE_OWfUW2GDlrBCrfF4N3z2s2JmKFRu5kf3atowSj6FcrrLLTiJsk" TargetMode="External"/><Relationship Id="rId2" Type="http://schemas.openxmlformats.org/officeDocument/2006/relationships/hyperlink" Target="https://paperswithcode.com/sota/fine-grained-image-classification-on-nabirds" TargetMode="External"/><Relationship Id="rId1" Type="http://schemas.openxmlformats.org/officeDocument/2006/relationships/slideLayout" Target="../slideLayouts/slideLayout2.xml"/><Relationship Id="rId4" Type="http://schemas.openxmlformats.org/officeDocument/2006/relationships/hyperlink" Target="https://arxiv.org/pdf/1406.4729.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1406.4729.pdf" TargetMode="External"/><Relationship Id="rId7" Type="http://schemas.openxmlformats.org/officeDocument/2006/relationships/hyperlink" Target="https://arxiv.org/pdf/1801.09927.pd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ytorch.org/vision/stable/models.html" TargetMode="External"/><Relationship Id="rId5" Type="http://schemas.openxmlformats.org/officeDocument/2006/relationships/hyperlink" Target="https://github.com/saisrivatsan/selective-search" TargetMode="External"/><Relationship Id="rId4" Type="http://schemas.openxmlformats.org/officeDocument/2006/relationships/hyperlink" Target="https://discuss.pytorch.org/t/elegant-implementation-of-spatial-pyramid-pooling-layer/831"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l.allaboutbirds.org/nabi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lianweng.github.io/lil-log/2017/12/31/object-recognition-for-dummies-part-3.html#bounding-box-regression" TargetMode="External"/><Relationship Id="rId2" Type="http://schemas.openxmlformats.org/officeDocument/2006/relationships/hyperlink" Target="https://paperswithcode.com/sota/fine-grained-image-classification-on-nabirds" TargetMode="External"/><Relationship Id="rId1" Type="http://schemas.openxmlformats.org/officeDocument/2006/relationships/slideLayout" Target="../slideLayouts/slideLayout2.xml"/><Relationship Id="rId5" Type="http://schemas.openxmlformats.org/officeDocument/2006/relationships/hyperlink" Target="https://jonathan-hui.medium.com/map-mean-average-precision-for-object-detection-45c121a31173" TargetMode="External"/><Relationship Id="rId4" Type="http://schemas.openxmlformats.org/officeDocument/2006/relationships/hyperlink" Target="https://ivi.fnwi.uva.nl/isis/publications/2011/vandeSandeICCV2011/vandeSandeICCV2011.pd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arxiv.org/pdf/2103.07976v4.pdf" TargetMode="External"/><Relationship Id="rId3" Type="http://schemas.openxmlformats.org/officeDocument/2006/relationships/hyperlink" Target="https://machinelearningmastery.com/object-recognition-with-deep-learning/" TargetMode="External"/><Relationship Id="rId7" Type="http://schemas.openxmlformats.org/officeDocument/2006/relationships/hyperlink" Target="https://arxiv.org/pdf/1801.09927.pdf" TargetMode="External"/><Relationship Id="rId2" Type="http://schemas.openxmlformats.org/officeDocument/2006/relationships/hyperlink" Target="https://jonathan-hui.medium.com/map-mean-average-precision-for-object-detection-45c121a31173" TargetMode="External"/><Relationship Id="rId1" Type="http://schemas.openxmlformats.org/officeDocument/2006/relationships/slideLayout" Target="../slideLayouts/slideLayout2.xml"/><Relationship Id="rId6" Type="http://schemas.openxmlformats.org/officeDocument/2006/relationships/hyperlink" Target="https://ivi.fnwi.uva.nl/isis/publications/2011/vandeSandeICCV2011/vandeSandeICCV2011.pdf" TargetMode="External"/><Relationship Id="rId5" Type="http://schemas.openxmlformats.org/officeDocument/2006/relationships/hyperlink" Target="https://arxiv.org/pdf/1406.4729.pdf" TargetMode="External"/><Relationship Id="rId4" Type="http://schemas.openxmlformats.org/officeDocument/2006/relationships/hyperlink" Target="https://discuss.pytorch.org/t/elegant-implementation-of-spatial-pyramid-pooling-layer/831" TargetMode="External"/><Relationship Id="rId9" Type="http://schemas.openxmlformats.org/officeDocument/2006/relationships/hyperlink" Target="https://paperswithcode.com/sota/fine-grained-image-classification-on-nabir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3EF786-4024-4356-B721-2491B8F46642}"/>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el 1">
            <a:extLst>
              <a:ext uri="{FF2B5EF4-FFF2-40B4-BE49-F238E27FC236}">
                <a16:creationId xmlns:a16="http://schemas.microsoft.com/office/drawing/2014/main" id="{B8037CDF-961E-4C17-8632-5248436A695C}"/>
              </a:ext>
            </a:extLst>
          </p:cNvPr>
          <p:cNvSpPr>
            <a:spLocks noGrp="1"/>
          </p:cNvSpPr>
          <p:nvPr>
            <p:ph type="ctrTitle"/>
          </p:nvPr>
        </p:nvSpPr>
        <p:spPr>
          <a:xfrm>
            <a:off x="8022021" y="3231931"/>
            <a:ext cx="3852041" cy="1834056"/>
          </a:xfrm>
        </p:spPr>
        <p:txBody>
          <a:bodyPr>
            <a:normAutofit/>
          </a:bodyPr>
          <a:lstStyle/>
          <a:p>
            <a:r>
              <a:rPr lang="en-GB" sz="4000" dirty="0"/>
              <a:t>Group 26 Final Project Proposal</a:t>
            </a:r>
            <a:endParaRPr lang="en-NL" sz="4000" dirty="0"/>
          </a:p>
        </p:txBody>
      </p:sp>
      <p:sp>
        <p:nvSpPr>
          <p:cNvPr id="3" name="Ondertitel 2">
            <a:extLst>
              <a:ext uri="{FF2B5EF4-FFF2-40B4-BE49-F238E27FC236}">
                <a16:creationId xmlns:a16="http://schemas.microsoft.com/office/drawing/2014/main" id="{101AE3D1-018B-4AC0-A561-53A05C798BBE}"/>
              </a:ext>
            </a:extLst>
          </p:cNvPr>
          <p:cNvSpPr>
            <a:spLocks noGrp="1"/>
          </p:cNvSpPr>
          <p:nvPr>
            <p:ph type="subTitle" idx="1"/>
          </p:nvPr>
        </p:nvSpPr>
        <p:spPr>
          <a:xfrm>
            <a:off x="7782910" y="5242674"/>
            <a:ext cx="4330262" cy="991867"/>
          </a:xfrm>
        </p:spPr>
        <p:txBody>
          <a:bodyPr>
            <a:normAutofit fontScale="92500" lnSpcReduction="10000"/>
          </a:bodyPr>
          <a:lstStyle/>
          <a:p>
            <a:r>
              <a:rPr lang="en-GB" sz="2200" dirty="0"/>
              <a:t>Recognizing bird species</a:t>
            </a:r>
          </a:p>
          <a:p>
            <a:r>
              <a:rPr lang="en-GB" sz="2000" dirty="0">
                <a:solidFill>
                  <a:schemeClr val="tx1">
                    <a:lumMod val="65000"/>
                    <a:lumOff val="35000"/>
                  </a:schemeClr>
                </a:solidFill>
              </a:rPr>
              <a:t>By: Julia </a:t>
            </a:r>
            <a:r>
              <a:rPr lang="en-GB" sz="2000" dirty="0" err="1">
                <a:solidFill>
                  <a:schemeClr val="tx1">
                    <a:lumMod val="65000"/>
                    <a:lumOff val="35000"/>
                  </a:schemeClr>
                </a:solidFill>
              </a:rPr>
              <a:t>Bozzino</a:t>
            </a:r>
            <a:r>
              <a:rPr lang="en-GB" sz="2000" dirty="0">
                <a:solidFill>
                  <a:schemeClr val="tx1">
                    <a:lumMod val="65000"/>
                    <a:lumOff val="35000"/>
                  </a:schemeClr>
                </a:solidFill>
              </a:rPr>
              <a:t>, Ganesh Gopalkrishna Hegde, and Robin Kneepkens</a:t>
            </a:r>
            <a:endParaRPr lang="en-NL" sz="2000" dirty="0">
              <a:solidFill>
                <a:schemeClr val="tx1">
                  <a:lumMod val="65000"/>
                  <a:lumOff val="35000"/>
                </a:schemeClr>
              </a:solidFill>
            </a:endParaRP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07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B8E80E-7780-4369-91CA-EF0B1979A7BA}"/>
              </a:ext>
            </a:extLst>
          </p:cNvPr>
          <p:cNvSpPr>
            <a:spLocks noGrp="1"/>
          </p:cNvSpPr>
          <p:nvPr>
            <p:ph type="title"/>
          </p:nvPr>
        </p:nvSpPr>
        <p:spPr/>
        <p:txBody>
          <a:bodyPr/>
          <a:lstStyle/>
          <a:p>
            <a:r>
              <a:rPr lang="en-GB" dirty="0"/>
              <a:t>Task and motivation</a:t>
            </a:r>
            <a:endParaRPr lang="en-NL" dirty="0"/>
          </a:p>
        </p:txBody>
      </p:sp>
      <p:sp>
        <p:nvSpPr>
          <p:cNvPr id="3" name="Tijdelijke aanduiding voor inhoud 2">
            <a:extLst>
              <a:ext uri="{FF2B5EF4-FFF2-40B4-BE49-F238E27FC236}">
                <a16:creationId xmlns:a16="http://schemas.microsoft.com/office/drawing/2014/main" id="{51C95448-8798-4E7A-B752-95B2D4A168BC}"/>
              </a:ext>
            </a:extLst>
          </p:cNvPr>
          <p:cNvSpPr>
            <a:spLocks noGrp="1"/>
          </p:cNvSpPr>
          <p:nvPr>
            <p:ph idx="1"/>
          </p:nvPr>
        </p:nvSpPr>
        <p:spPr>
          <a:xfrm>
            <a:off x="838200" y="1825625"/>
            <a:ext cx="10515600" cy="4751638"/>
          </a:xfrm>
        </p:spPr>
        <p:txBody>
          <a:bodyPr>
            <a:normAutofit fontScale="92500"/>
          </a:bodyPr>
          <a:lstStyle/>
          <a:p>
            <a:r>
              <a:rPr lang="en-GB" dirty="0"/>
              <a:t>Task statement: make a neural network that that classify bird species from pictures.</a:t>
            </a:r>
          </a:p>
          <a:p>
            <a:pPr lvl="1"/>
            <a:r>
              <a:rPr lang="en-GB" dirty="0"/>
              <a:t>Object localization (bounding box around bird in picture)</a:t>
            </a:r>
          </a:p>
          <a:p>
            <a:pPr lvl="1"/>
            <a:r>
              <a:rPr lang="en-GB" dirty="0"/>
              <a:t>Bird classification (from the cropped image)</a:t>
            </a:r>
          </a:p>
          <a:p>
            <a:r>
              <a:rPr lang="en-GB" dirty="0"/>
              <a:t>Motivation: </a:t>
            </a:r>
          </a:p>
          <a:p>
            <a:pPr lvl="1"/>
            <a:r>
              <a:rPr lang="en-GB" dirty="0"/>
              <a:t>Fine-grained image classification seems to be getting more popular. </a:t>
            </a:r>
          </a:p>
          <a:p>
            <a:pPr lvl="1"/>
            <a:r>
              <a:rPr lang="en-GB" dirty="0"/>
              <a:t>One of our group members really likes birds.</a:t>
            </a:r>
          </a:p>
          <a:p>
            <a:pPr lvl="1"/>
            <a:r>
              <a:rPr lang="en-GB" dirty="0"/>
              <a:t>It seems like an interesting challenge.</a:t>
            </a:r>
          </a:p>
          <a:p>
            <a:r>
              <a:rPr lang="en-GB" dirty="0"/>
              <a:t>Related work:</a:t>
            </a:r>
          </a:p>
          <a:p>
            <a:pPr lvl="1"/>
            <a:r>
              <a:rPr lang="en-GB" dirty="0">
                <a:hlinkClick r:id="rId2"/>
              </a:rPr>
              <a:t>Deep learning </a:t>
            </a:r>
            <a:r>
              <a:rPr lang="en-GB" dirty="0" err="1">
                <a:hlinkClick r:id="rId2"/>
              </a:rPr>
              <a:t>leaderboard</a:t>
            </a:r>
            <a:r>
              <a:rPr lang="en-GB" dirty="0">
                <a:hlinkClick r:id="rId2"/>
              </a:rPr>
              <a:t> for this specific dataset.</a:t>
            </a:r>
            <a:r>
              <a:rPr lang="en-GB" dirty="0"/>
              <a:t> (many papers)</a:t>
            </a:r>
          </a:p>
          <a:p>
            <a:pPr lvl="1"/>
            <a:r>
              <a:rPr lang="en-GB" dirty="0">
                <a:hlinkClick r:id="rId3"/>
              </a:rPr>
              <a:t>Older research using more classical machine learning for recognizing birds in flight</a:t>
            </a:r>
            <a:r>
              <a:rPr lang="en-GB" dirty="0"/>
              <a:t>.</a:t>
            </a:r>
          </a:p>
          <a:p>
            <a:pPr lvl="1"/>
            <a:r>
              <a:rPr lang="en-GB" dirty="0">
                <a:hlinkClick r:id="rId4"/>
              </a:rPr>
              <a:t>Spatial Pyramid Pooling for handling arbitrary sized input images.</a:t>
            </a:r>
            <a:endParaRPr lang="en-GB" dirty="0"/>
          </a:p>
          <a:p>
            <a:pPr lvl="1"/>
            <a:endParaRPr lang="en-GB" dirty="0"/>
          </a:p>
        </p:txBody>
      </p:sp>
    </p:spTree>
    <p:extLst>
      <p:ext uri="{BB962C8B-B14F-4D97-AF65-F5344CB8AC3E}">
        <p14:creationId xmlns:p14="http://schemas.microsoft.com/office/powerpoint/2010/main" val="189462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7555F-50D4-4E87-8800-B6D214EDCF53}"/>
              </a:ext>
            </a:extLst>
          </p:cNvPr>
          <p:cNvSpPr>
            <a:spLocks noGrp="1"/>
          </p:cNvSpPr>
          <p:nvPr>
            <p:ph type="title"/>
          </p:nvPr>
        </p:nvSpPr>
        <p:spPr/>
        <p:txBody>
          <a:bodyPr/>
          <a:lstStyle/>
          <a:p>
            <a:r>
              <a:rPr lang="en-GB" dirty="0"/>
              <a:t>Goals</a:t>
            </a:r>
            <a:endParaRPr lang="en-NL" dirty="0"/>
          </a:p>
        </p:txBody>
      </p:sp>
      <p:sp>
        <p:nvSpPr>
          <p:cNvPr id="3" name="Tijdelijke aanduiding voor inhoud 2">
            <a:extLst>
              <a:ext uri="{FF2B5EF4-FFF2-40B4-BE49-F238E27FC236}">
                <a16:creationId xmlns:a16="http://schemas.microsoft.com/office/drawing/2014/main" id="{3A70A7A8-3451-4BBA-BD01-23734EB17F05}"/>
              </a:ext>
            </a:extLst>
          </p:cNvPr>
          <p:cNvSpPr>
            <a:spLocks noGrp="1"/>
          </p:cNvSpPr>
          <p:nvPr>
            <p:ph idx="1"/>
          </p:nvPr>
        </p:nvSpPr>
        <p:spPr/>
        <p:txBody>
          <a:bodyPr>
            <a:normAutofit fontScale="85000" lnSpcReduction="20000"/>
          </a:bodyPr>
          <a:lstStyle/>
          <a:p>
            <a:pPr marL="0" indent="0">
              <a:buNone/>
            </a:pPr>
            <a:r>
              <a:rPr lang="en-GB" dirty="0"/>
              <a:t>Expected achievements:</a:t>
            </a:r>
          </a:p>
          <a:p>
            <a:r>
              <a:rPr lang="en-GB" dirty="0"/>
              <a:t>Multi-network architecture: one for finding bird in image and cropping (</a:t>
            </a:r>
            <a:r>
              <a:rPr lang="en-GB" dirty="0" err="1"/>
              <a:t>BirdSpotter</a:t>
            </a:r>
            <a:r>
              <a:rPr lang="en-GB" dirty="0"/>
              <a:t>), other for classifying said bird (Birder).</a:t>
            </a:r>
          </a:p>
          <a:p>
            <a:pPr lvl="1"/>
            <a:r>
              <a:rPr lang="en-GB" dirty="0"/>
              <a:t>Both CNN’s have an SPP layer to handle any input sized image.</a:t>
            </a:r>
          </a:p>
          <a:p>
            <a:r>
              <a:rPr lang="en-GB" dirty="0"/>
              <a:t>Compare our results with aforementioned </a:t>
            </a:r>
            <a:r>
              <a:rPr lang="en-GB" dirty="0" err="1"/>
              <a:t>leaderboard</a:t>
            </a:r>
            <a:r>
              <a:rPr lang="en-GB" dirty="0"/>
              <a:t>.</a:t>
            </a:r>
          </a:p>
          <a:p>
            <a:r>
              <a:rPr lang="en-GB" dirty="0"/>
              <a:t>Be able to handle a wide variety of input sizes by implementing SPP.</a:t>
            </a:r>
          </a:p>
          <a:p>
            <a:pPr lvl="1"/>
            <a:r>
              <a:rPr lang="en-GB" dirty="0"/>
              <a:t>SPP can be used on CNN’s to have a fixed size output regardless of input size.</a:t>
            </a:r>
          </a:p>
          <a:p>
            <a:pPr marL="457200" lvl="1" indent="0">
              <a:buNone/>
            </a:pPr>
            <a:endParaRPr lang="en-GB" dirty="0"/>
          </a:p>
          <a:p>
            <a:pPr marL="0" indent="0">
              <a:buNone/>
            </a:pPr>
            <a:r>
              <a:rPr lang="en-GB" dirty="0"/>
              <a:t>Midterm plans:</a:t>
            </a:r>
          </a:p>
          <a:p>
            <a:r>
              <a:rPr lang="en-GB" dirty="0"/>
              <a:t>Have a robust way to load and interact with the dataset.</a:t>
            </a:r>
          </a:p>
          <a:p>
            <a:r>
              <a:rPr lang="en-GB" dirty="0"/>
              <a:t>Finish exploratory data analysis of the dataset.</a:t>
            </a:r>
          </a:p>
          <a:p>
            <a:r>
              <a:rPr lang="en-GB" dirty="0"/>
              <a:t>Implement </a:t>
            </a:r>
            <a:r>
              <a:rPr lang="en-GB" dirty="0" err="1"/>
              <a:t>BirdSpotter</a:t>
            </a:r>
            <a:r>
              <a:rPr lang="en-GB" dirty="0"/>
              <a:t> network.</a:t>
            </a:r>
          </a:p>
          <a:p>
            <a:endParaRPr lang="en-GB" dirty="0"/>
          </a:p>
        </p:txBody>
      </p:sp>
    </p:spTree>
    <p:extLst>
      <p:ext uri="{BB962C8B-B14F-4D97-AF65-F5344CB8AC3E}">
        <p14:creationId xmlns:p14="http://schemas.microsoft.com/office/powerpoint/2010/main" val="112133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779E-0231-4C9C-A530-B2833E4BE3E5}"/>
              </a:ext>
            </a:extLst>
          </p:cNvPr>
          <p:cNvSpPr>
            <a:spLocks noGrp="1"/>
          </p:cNvSpPr>
          <p:nvPr>
            <p:ph type="title"/>
          </p:nvPr>
        </p:nvSpPr>
        <p:spPr/>
        <p:txBody>
          <a:bodyPr/>
          <a:lstStyle/>
          <a:p>
            <a:r>
              <a:rPr lang="en-GB" dirty="0"/>
              <a:t>Methods</a:t>
            </a:r>
            <a:endParaRPr lang="en-NL" dirty="0"/>
          </a:p>
        </p:txBody>
      </p:sp>
      <p:pic>
        <p:nvPicPr>
          <p:cNvPr id="5" name="Content Placeholder 4" descr="Diagram of the planned network architecture">
            <a:extLst>
              <a:ext uri="{FF2B5EF4-FFF2-40B4-BE49-F238E27FC236}">
                <a16:creationId xmlns:a16="http://schemas.microsoft.com/office/drawing/2014/main" id="{3BF20119-425C-4E1D-B61F-6C88B25F9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07676"/>
            <a:ext cx="5849661" cy="3561496"/>
          </a:xfrm>
        </p:spPr>
      </p:pic>
      <p:sp>
        <p:nvSpPr>
          <p:cNvPr id="6" name="TextBox 5">
            <a:extLst>
              <a:ext uri="{FF2B5EF4-FFF2-40B4-BE49-F238E27FC236}">
                <a16:creationId xmlns:a16="http://schemas.microsoft.com/office/drawing/2014/main" id="{61BA25C2-3DED-462A-A1D8-0B0E5A041518}"/>
              </a:ext>
            </a:extLst>
          </p:cNvPr>
          <p:cNvSpPr txBox="1"/>
          <p:nvPr/>
        </p:nvSpPr>
        <p:spPr>
          <a:xfrm>
            <a:off x="838200" y="1416635"/>
            <a:ext cx="4838701" cy="5262979"/>
          </a:xfrm>
          <a:prstGeom prst="rect">
            <a:avLst/>
          </a:prstGeom>
          <a:noFill/>
        </p:spPr>
        <p:txBody>
          <a:bodyPr wrap="square" rtlCol="0">
            <a:spAutoFit/>
          </a:bodyPr>
          <a:lstStyle/>
          <a:p>
            <a:r>
              <a:rPr lang="en-GB" sz="1600" dirty="0"/>
              <a:t>Architecture</a:t>
            </a:r>
          </a:p>
          <a:p>
            <a:pPr marL="285750" indent="-285750">
              <a:buFont typeface="Arial" panose="020B0604020202020204" pitchFamily="34" charset="0"/>
              <a:buChar char="•"/>
            </a:pPr>
            <a:r>
              <a:rPr lang="en-GB" sz="1600" dirty="0"/>
              <a:t>Our architecture will look consist of two CNN’s.</a:t>
            </a:r>
          </a:p>
          <a:p>
            <a:pPr marL="742950" lvl="1" indent="-285750">
              <a:buFont typeface="Arial" panose="020B0604020202020204" pitchFamily="34" charset="0"/>
              <a:buChar char="•"/>
            </a:pPr>
            <a:r>
              <a:rPr lang="en-GB" sz="1600" dirty="0" err="1"/>
              <a:t>BirdSpotter</a:t>
            </a:r>
            <a:r>
              <a:rPr lang="en-GB" sz="1600" dirty="0"/>
              <a:t> will spot the bird in the image and provide a bounding box to crop.</a:t>
            </a:r>
          </a:p>
          <a:p>
            <a:pPr marL="742950" lvl="1" indent="-285750">
              <a:buFont typeface="Arial" panose="020B0604020202020204" pitchFamily="34" charset="0"/>
              <a:buChar char="•"/>
            </a:pPr>
            <a:r>
              <a:rPr lang="en-GB" sz="1600" dirty="0"/>
              <a:t>Birder will identify the bird from the cropped image.</a:t>
            </a:r>
          </a:p>
          <a:p>
            <a:pPr marL="285750" indent="-285750">
              <a:buFont typeface="Arial" panose="020B0604020202020204" pitchFamily="34" charset="0"/>
              <a:buChar char="•"/>
            </a:pPr>
            <a:r>
              <a:rPr lang="en-GB" sz="1600" dirty="0"/>
              <a:t>Both networks will use the spatial pyramid pooling layers so they can handle various input image sizes.</a:t>
            </a:r>
          </a:p>
          <a:p>
            <a:pPr marL="285750" indent="-285750">
              <a:buFont typeface="Arial" panose="020B0604020202020204" pitchFamily="34" charset="0"/>
              <a:buChar char="•"/>
            </a:pPr>
            <a:r>
              <a:rPr lang="en-GB" sz="1600" dirty="0"/>
              <a:t>We can use pretrained convolution layers for feature extraction and then change out the last few layers for the bounding box and classification. We can start with VGG, because we have some experience with that already. If there is time left, we can experiment with other networks for feature extraction.</a:t>
            </a:r>
          </a:p>
          <a:p>
            <a:pPr marL="285750" indent="-285750">
              <a:buFont typeface="Arial" panose="020B0604020202020204" pitchFamily="34" charset="0"/>
              <a:buChar char="•"/>
            </a:pPr>
            <a:r>
              <a:rPr lang="en-GB" sz="1600" dirty="0"/>
              <a:t>It may be interesting to try and train a specific feature extractor for the birder network, as it might be able to learn some patterns specific to birds, but this is an optional extra feature we may implement.</a:t>
            </a:r>
          </a:p>
          <a:p>
            <a:pPr marL="285750" indent="-285750">
              <a:buFont typeface="Arial" panose="020B0604020202020204" pitchFamily="34" charset="0"/>
              <a:buChar char="•"/>
            </a:pPr>
            <a:r>
              <a:rPr lang="en-GB" sz="1600" dirty="0"/>
              <a:t>For SPP, we’ll follow the paper and use a four-level pyramid with resolutions (1x1, 2x2, 3x3, 6x6). This can also be experimented with later.</a:t>
            </a:r>
          </a:p>
        </p:txBody>
      </p:sp>
      <p:sp>
        <p:nvSpPr>
          <p:cNvPr id="7" name="TextBox 6">
            <a:extLst>
              <a:ext uri="{FF2B5EF4-FFF2-40B4-BE49-F238E27FC236}">
                <a16:creationId xmlns:a16="http://schemas.microsoft.com/office/drawing/2014/main" id="{AEF95107-AC80-43CE-81EA-06E30EEA37DC}"/>
              </a:ext>
            </a:extLst>
          </p:cNvPr>
          <p:cNvSpPr txBox="1"/>
          <p:nvPr/>
        </p:nvSpPr>
        <p:spPr>
          <a:xfrm>
            <a:off x="6096000" y="4750003"/>
            <a:ext cx="5343525" cy="1477328"/>
          </a:xfrm>
          <a:prstGeom prst="rect">
            <a:avLst/>
          </a:prstGeom>
          <a:noFill/>
        </p:spPr>
        <p:txBody>
          <a:bodyPr wrap="square" rtlCol="0">
            <a:spAutoFit/>
          </a:bodyPr>
          <a:lstStyle/>
          <a:p>
            <a:r>
              <a:rPr lang="en-GB" sz="1000" dirty="0"/>
              <a:t>Sources:</a:t>
            </a:r>
          </a:p>
          <a:p>
            <a:pPr marL="285750" indent="-285750">
              <a:buFont typeface="Arial" panose="020B0604020202020204" pitchFamily="34" charset="0"/>
              <a:buChar char="•"/>
            </a:pPr>
            <a:r>
              <a:rPr lang="en-GB" sz="1000" dirty="0">
                <a:hlinkClick r:id="rId3"/>
              </a:rPr>
              <a:t>SPP for classification and bounding</a:t>
            </a:r>
            <a:r>
              <a:rPr lang="en-GB" sz="1000" dirty="0"/>
              <a:t>, original paper.</a:t>
            </a:r>
          </a:p>
          <a:p>
            <a:pPr marL="285750" indent="-285750">
              <a:buFont typeface="Arial" panose="020B0604020202020204" pitchFamily="34" charset="0"/>
              <a:buChar char="•"/>
            </a:pPr>
            <a:r>
              <a:rPr lang="en-GB" sz="1000" dirty="0" err="1">
                <a:hlinkClick r:id="rId4"/>
              </a:rPr>
              <a:t>PyTorch</a:t>
            </a:r>
            <a:r>
              <a:rPr lang="en-GB" sz="1000" dirty="0">
                <a:hlinkClick r:id="rId4"/>
              </a:rPr>
              <a:t> SPP implementation details</a:t>
            </a:r>
            <a:r>
              <a:rPr lang="en-GB" sz="1000" dirty="0"/>
              <a:t>, forum post.</a:t>
            </a:r>
          </a:p>
          <a:p>
            <a:pPr marL="285750" indent="-285750">
              <a:buFont typeface="Arial" panose="020B0604020202020204" pitchFamily="34" charset="0"/>
              <a:buChar char="•"/>
            </a:pPr>
            <a:r>
              <a:rPr lang="en-GB" sz="1000" dirty="0">
                <a:hlinkClick r:id="rId5"/>
              </a:rPr>
              <a:t>Code for Selective Search Object Proposal</a:t>
            </a:r>
            <a:r>
              <a:rPr lang="en-GB" sz="1000" dirty="0"/>
              <a:t>, </a:t>
            </a:r>
            <a:r>
              <a:rPr lang="en-GB" sz="1000" dirty="0" err="1"/>
              <a:t>github</a:t>
            </a:r>
            <a:r>
              <a:rPr lang="en-GB" sz="1000" dirty="0"/>
              <a:t>.</a:t>
            </a:r>
          </a:p>
          <a:p>
            <a:pPr marL="285750" indent="-285750">
              <a:buFont typeface="Arial" panose="020B0604020202020204" pitchFamily="34" charset="0"/>
              <a:buChar char="•"/>
            </a:pPr>
            <a:r>
              <a:rPr lang="en-GB" sz="1000" dirty="0" err="1">
                <a:hlinkClick r:id="rId6"/>
              </a:rPr>
              <a:t>PyTorch</a:t>
            </a:r>
            <a:r>
              <a:rPr lang="en-GB" sz="1000" dirty="0">
                <a:hlinkClick r:id="rId6"/>
              </a:rPr>
              <a:t> Pretrained CNN’s</a:t>
            </a:r>
            <a:r>
              <a:rPr lang="en-GB" sz="1000" dirty="0"/>
              <a:t>, </a:t>
            </a:r>
            <a:r>
              <a:rPr lang="en-GB" sz="1000" dirty="0" err="1"/>
              <a:t>PyTorch</a:t>
            </a:r>
            <a:r>
              <a:rPr lang="en-GB" sz="1000" dirty="0"/>
              <a:t> website.</a:t>
            </a:r>
          </a:p>
          <a:p>
            <a:endParaRPr lang="en-GB" sz="1000" dirty="0"/>
          </a:p>
          <a:p>
            <a:r>
              <a:rPr lang="en-GB" sz="1000" dirty="0"/>
              <a:t>Related Work:</a:t>
            </a:r>
          </a:p>
          <a:p>
            <a:pPr marL="285750" indent="-285750">
              <a:buFont typeface="Arial" panose="020B0604020202020204" pitchFamily="34" charset="0"/>
              <a:buChar char="•"/>
            </a:pPr>
            <a:r>
              <a:rPr lang="en-GB" sz="1000" dirty="0">
                <a:hlinkClick r:id="rId7"/>
              </a:rPr>
              <a:t>Radiology diagnoses using similar cropping technique</a:t>
            </a:r>
            <a:r>
              <a:rPr lang="en-GB" sz="1000" dirty="0"/>
              <a:t>, original paper. Has similar architecture as us.</a:t>
            </a:r>
            <a:endParaRPr lang="en-NL" sz="1000" dirty="0"/>
          </a:p>
        </p:txBody>
      </p:sp>
    </p:spTree>
    <p:extLst>
      <p:ext uri="{BB962C8B-B14F-4D97-AF65-F5344CB8AC3E}">
        <p14:creationId xmlns:p14="http://schemas.microsoft.com/office/powerpoint/2010/main" val="289887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F67A-82A7-4C5D-800E-27C960397135}"/>
              </a:ext>
            </a:extLst>
          </p:cNvPr>
          <p:cNvSpPr>
            <a:spLocks noGrp="1"/>
          </p:cNvSpPr>
          <p:nvPr>
            <p:ph type="title"/>
          </p:nvPr>
        </p:nvSpPr>
        <p:spPr/>
        <p:txBody>
          <a:bodyPr/>
          <a:lstStyle/>
          <a:p>
            <a:r>
              <a:rPr lang="en-GB" dirty="0"/>
              <a:t>Data</a:t>
            </a:r>
            <a:endParaRPr lang="en-NL" dirty="0"/>
          </a:p>
        </p:txBody>
      </p:sp>
      <p:sp>
        <p:nvSpPr>
          <p:cNvPr id="3" name="Content Placeholder 2">
            <a:extLst>
              <a:ext uri="{FF2B5EF4-FFF2-40B4-BE49-F238E27FC236}">
                <a16:creationId xmlns:a16="http://schemas.microsoft.com/office/drawing/2014/main" id="{560741CD-54D2-4B18-8FC5-6AE6A38B453B}"/>
              </a:ext>
            </a:extLst>
          </p:cNvPr>
          <p:cNvSpPr>
            <a:spLocks noGrp="1"/>
          </p:cNvSpPr>
          <p:nvPr>
            <p:ph idx="1"/>
          </p:nvPr>
        </p:nvSpPr>
        <p:spPr/>
        <p:txBody>
          <a:bodyPr/>
          <a:lstStyle/>
          <a:p>
            <a:r>
              <a:rPr lang="en-GB" dirty="0" err="1">
                <a:hlinkClick r:id="rId2"/>
              </a:rPr>
              <a:t>NABirds</a:t>
            </a:r>
            <a:r>
              <a:rPr lang="en-GB" dirty="0">
                <a:hlinkClick r:id="rId2"/>
              </a:rPr>
              <a:t> Dataset from the Cornell Lab of  Ornithology.</a:t>
            </a:r>
            <a:endParaRPr lang="en-GB" dirty="0"/>
          </a:p>
          <a:p>
            <a:pPr lvl="1"/>
            <a:r>
              <a:rPr lang="en-GB" dirty="0"/>
              <a:t>48000 annotated photographs. Annotations include bounding boxes and species names, which we will need.</a:t>
            </a:r>
          </a:p>
          <a:p>
            <a:pPr lvl="1"/>
            <a:r>
              <a:rPr lang="en-GB" dirty="0"/>
              <a:t>400 species of birds from North America.</a:t>
            </a:r>
          </a:p>
          <a:p>
            <a:pPr lvl="1"/>
            <a:endParaRPr lang="en-GB" dirty="0"/>
          </a:p>
          <a:p>
            <a:r>
              <a:rPr lang="en-GB" dirty="0"/>
              <a:t>Images are of wildly varying sizes, hence the </a:t>
            </a:r>
            <a:r>
              <a:rPr lang="en-GB" dirty="0" err="1"/>
              <a:t>BirdSpotter</a:t>
            </a:r>
            <a:r>
              <a:rPr lang="en-GB" dirty="0"/>
              <a:t> network to deal with that. This allows us to not crop/resize/pad the images, which hopefully leads to better classification.</a:t>
            </a:r>
          </a:p>
        </p:txBody>
      </p:sp>
    </p:spTree>
    <p:extLst>
      <p:ext uri="{BB962C8B-B14F-4D97-AF65-F5344CB8AC3E}">
        <p14:creationId xmlns:p14="http://schemas.microsoft.com/office/powerpoint/2010/main" val="303627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9777-F117-4ED3-A725-4E8A7E94F533}"/>
              </a:ext>
            </a:extLst>
          </p:cNvPr>
          <p:cNvSpPr>
            <a:spLocks noGrp="1"/>
          </p:cNvSpPr>
          <p:nvPr>
            <p:ph type="title"/>
          </p:nvPr>
        </p:nvSpPr>
        <p:spPr/>
        <p:txBody>
          <a:bodyPr/>
          <a:lstStyle/>
          <a:p>
            <a:r>
              <a:rPr lang="en-GB" dirty="0"/>
              <a:t>Evaluation</a:t>
            </a:r>
            <a:endParaRPr lang="en-NL" dirty="0"/>
          </a:p>
        </p:txBody>
      </p:sp>
      <p:sp>
        <p:nvSpPr>
          <p:cNvPr id="3" name="Content Placeholder 2">
            <a:extLst>
              <a:ext uri="{FF2B5EF4-FFF2-40B4-BE49-F238E27FC236}">
                <a16:creationId xmlns:a16="http://schemas.microsoft.com/office/drawing/2014/main" id="{55F87265-B71E-446F-B7D0-93B6AD187733}"/>
              </a:ext>
            </a:extLst>
          </p:cNvPr>
          <p:cNvSpPr>
            <a:spLocks noGrp="1"/>
          </p:cNvSpPr>
          <p:nvPr>
            <p:ph idx="1"/>
          </p:nvPr>
        </p:nvSpPr>
        <p:spPr/>
        <p:txBody>
          <a:bodyPr/>
          <a:lstStyle/>
          <a:p>
            <a:r>
              <a:rPr lang="en-GB" dirty="0"/>
              <a:t>Main metric will be classification accuracy of the Birder network.</a:t>
            </a:r>
          </a:p>
          <a:p>
            <a:r>
              <a:rPr lang="en-GB" dirty="0"/>
              <a:t>We can compare our results on the </a:t>
            </a:r>
            <a:r>
              <a:rPr lang="en-GB" dirty="0" err="1">
                <a:hlinkClick r:id="rId2"/>
              </a:rPr>
              <a:t>PapersWithCode</a:t>
            </a:r>
            <a:r>
              <a:rPr lang="en-GB" dirty="0">
                <a:hlinkClick r:id="rId2"/>
              </a:rPr>
              <a:t> </a:t>
            </a:r>
            <a:r>
              <a:rPr lang="en-GB" dirty="0" err="1">
                <a:hlinkClick r:id="rId2"/>
              </a:rPr>
              <a:t>Leaderboard</a:t>
            </a:r>
            <a:r>
              <a:rPr lang="en-GB" dirty="0">
                <a:hlinkClick r:id="rId2"/>
              </a:rPr>
              <a:t> for this dataset.</a:t>
            </a:r>
            <a:endParaRPr lang="en-GB" dirty="0"/>
          </a:p>
          <a:p>
            <a:r>
              <a:rPr lang="en-GB" dirty="0"/>
              <a:t>We will also need to take the accuracy of the </a:t>
            </a:r>
            <a:r>
              <a:rPr lang="en-GB" dirty="0" err="1"/>
              <a:t>BirdSpotter</a:t>
            </a:r>
            <a:r>
              <a:rPr lang="en-GB" dirty="0"/>
              <a:t> Network into account. A proper loss metric for that seems to be the one mentioned </a:t>
            </a:r>
            <a:r>
              <a:rPr lang="en-GB" dirty="0">
                <a:hlinkClick r:id="rId3"/>
              </a:rPr>
              <a:t>here</a:t>
            </a:r>
            <a:r>
              <a:rPr lang="en-GB" dirty="0"/>
              <a:t>. There is also the Pascal overlap criterion mentioned in </a:t>
            </a:r>
            <a:r>
              <a:rPr lang="en-GB" dirty="0">
                <a:hlinkClick r:id="rId4"/>
              </a:rPr>
              <a:t>this paper</a:t>
            </a:r>
            <a:r>
              <a:rPr lang="en-GB" dirty="0"/>
              <a:t>. </a:t>
            </a:r>
            <a:r>
              <a:rPr lang="en-GB" dirty="0">
                <a:hlinkClick r:id="rId5"/>
              </a:rPr>
              <a:t>Mean Average Precision</a:t>
            </a:r>
            <a:r>
              <a:rPr lang="en-GB" dirty="0"/>
              <a:t> seems like a good metric to evaluate </a:t>
            </a:r>
            <a:r>
              <a:rPr lang="en-GB" dirty="0" err="1"/>
              <a:t>BirdSpotter</a:t>
            </a:r>
            <a:r>
              <a:rPr lang="en-GB" dirty="0"/>
              <a:t> with.</a:t>
            </a:r>
            <a:endParaRPr lang="en-NL" dirty="0"/>
          </a:p>
        </p:txBody>
      </p:sp>
    </p:spTree>
    <p:extLst>
      <p:ext uri="{BB962C8B-B14F-4D97-AF65-F5344CB8AC3E}">
        <p14:creationId xmlns:p14="http://schemas.microsoft.com/office/powerpoint/2010/main" val="265460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DCAE-DDD4-4BCE-B60C-CF0A48E155E3}"/>
              </a:ext>
            </a:extLst>
          </p:cNvPr>
          <p:cNvSpPr>
            <a:spLocks noGrp="1"/>
          </p:cNvSpPr>
          <p:nvPr>
            <p:ph type="title"/>
          </p:nvPr>
        </p:nvSpPr>
        <p:spPr/>
        <p:txBody>
          <a:bodyPr/>
          <a:lstStyle/>
          <a:p>
            <a:r>
              <a:rPr lang="en-GB" dirty="0"/>
              <a:t>References</a:t>
            </a:r>
            <a:endParaRPr lang="en-NL" dirty="0"/>
          </a:p>
        </p:txBody>
      </p:sp>
      <p:sp>
        <p:nvSpPr>
          <p:cNvPr id="3" name="Content Placeholder 2">
            <a:extLst>
              <a:ext uri="{FF2B5EF4-FFF2-40B4-BE49-F238E27FC236}">
                <a16:creationId xmlns:a16="http://schemas.microsoft.com/office/drawing/2014/main" id="{5CD12863-78FC-4B5B-8CF6-7E244CE88BA4}"/>
              </a:ext>
            </a:extLst>
          </p:cNvPr>
          <p:cNvSpPr>
            <a:spLocks noGrp="1"/>
          </p:cNvSpPr>
          <p:nvPr>
            <p:ph idx="1"/>
          </p:nvPr>
        </p:nvSpPr>
        <p:spPr/>
        <p:txBody>
          <a:bodyPr>
            <a:normAutofit fontScale="55000" lnSpcReduction="20000"/>
          </a:bodyPr>
          <a:lstStyle/>
          <a:p>
            <a:pPr marL="0" indent="0">
              <a:buNone/>
            </a:pPr>
            <a:r>
              <a:rPr lang="en-GB" dirty="0"/>
              <a:t>Guides/Tutorials for implementing:</a:t>
            </a:r>
          </a:p>
          <a:p>
            <a:r>
              <a:rPr lang="en-GB" dirty="0">
                <a:hlinkClick r:id="rId2"/>
              </a:rPr>
              <a:t>Mean Average Precision</a:t>
            </a:r>
            <a:endParaRPr lang="en-GB" dirty="0"/>
          </a:p>
          <a:p>
            <a:r>
              <a:rPr lang="en-GB" dirty="0">
                <a:hlinkClick r:id="rId3"/>
              </a:rPr>
              <a:t>Overview on object detection (bounding boxes)</a:t>
            </a:r>
            <a:endParaRPr lang="en-GB" dirty="0"/>
          </a:p>
          <a:p>
            <a:r>
              <a:rPr lang="en-GB" dirty="0">
                <a:hlinkClick r:id="rId4"/>
              </a:rPr>
              <a:t>Implementing SPP with </a:t>
            </a:r>
            <a:r>
              <a:rPr lang="en-GB" dirty="0" err="1">
                <a:hlinkClick r:id="rId4"/>
              </a:rPr>
              <a:t>PyTorch</a:t>
            </a:r>
            <a:endParaRPr lang="en-GB" dirty="0"/>
          </a:p>
          <a:p>
            <a:endParaRPr lang="en-GB" dirty="0"/>
          </a:p>
          <a:p>
            <a:pPr marL="0" indent="0">
              <a:buNone/>
            </a:pPr>
            <a:r>
              <a:rPr lang="en-GB" dirty="0"/>
              <a:t>Source Papers</a:t>
            </a:r>
          </a:p>
          <a:p>
            <a:r>
              <a:rPr lang="en-GB" dirty="0">
                <a:hlinkClick r:id="rId5"/>
              </a:rPr>
              <a:t>Spatial Pyramid Pooling</a:t>
            </a:r>
            <a:endParaRPr lang="en-GB" dirty="0"/>
          </a:p>
          <a:p>
            <a:r>
              <a:rPr lang="en-GB" dirty="0">
                <a:hlinkClick r:id="rId6"/>
              </a:rPr>
              <a:t>Selective Search for Object Proposals</a:t>
            </a:r>
            <a:endParaRPr lang="en-GB" dirty="0"/>
          </a:p>
          <a:p>
            <a:endParaRPr lang="en-GB" dirty="0"/>
          </a:p>
          <a:p>
            <a:pPr marL="0" indent="0">
              <a:buNone/>
            </a:pPr>
            <a:r>
              <a:rPr lang="en-GB" dirty="0"/>
              <a:t>Related Work</a:t>
            </a:r>
          </a:p>
          <a:p>
            <a:r>
              <a:rPr lang="en-GB" dirty="0">
                <a:hlinkClick r:id="rId7"/>
              </a:rPr>
              <a:t>Similar hard attention based approach for radiology diagnosis</a:t>
            </a:r>
            <a:endParaRPr lang="en-GB" dirty="0"/>
          </a:p>
          <a:p>
            <a:r>
              <a:rPr lang="en-GB" dirty="0">
                <a:hlinkClick r:id="rId8"/>
              </a:rPr>
              <a:t>Current number 1 on the </a:t>
            </a:r>
            <a:r>
              <a:rPr lang="en-GB" dirty="0" err="1">
                <a:hlinkClick r:id="rId8"/>
              </a:rPr>
              <a:t>leaderboard</a:t>
            </a:r>
            <a:endParaRPr lang="en-GB" dirty="0"/>
          </a:p>
          <a:p>
            <a:endParaRPr lang="en-GB" dirty="0"/>
          </a:p>
          <a:p>
            <a:pPr marL="0" indent="0">
              <a:buNone/>
            </a:pPr>
            <a:r>
              <a:rPr lang="en-GB" dirty="0"/>
              <a:t>Other References</a:t>
            </a:r>
          </a:p>
          <a:p>
            <a:r>
              <a:rPr lang="en-GB" dirty="0" err="1">
                <a:hlinkClick r:id="rId9"/>
              </a:rPr>
              <a:t>Leaderboard</a:t>
            </a:r>
            <a:endParaRPr lang="en-NL" dirty="0"/>
          </a:p>
        </p:txBody>
      </p:sp>
    </p:spTree>
    <p:extLst>
      <p:ext uri="{BB962C8B-B14F-4D97-AF65-F5344CB8AC3E}">
        <p14:creationId xmlns:p14="http://schemas.microsoft.com/office/powerpoint/2010/main" val="407619385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365DD9E3B6BA646AFF37E0C1CE3A446" ma:contentTypeVersion="10" ma:contentTypeDescription="Ein neues Dokument erstellen." ma:contentTypeScope="" ma:versionID="c088fc407a2867c0b73396904f276979">
  <xsd:schema xmlns:xsd="http://www.w3.org/2001/XMLSchema" xmlns:xs="http://www.w3.org/2001/XMLSchema" xmlns:p="http://schemas.microsoft.com/office/2006/metadata/properties" xmlns:ns3="273af1d0-a1f9-4d9d-8a81-3dfd6696eef9" xmlns:ns4="cbe868a4-873b-42f4-a14b-df03c8e0326e" targetNamespace="http://schemas.microsoft.com/office/2006/metadata/properties" ma:root="true" ma:fieldsID="742fa0655ed98aabaec26d93797c4250" ns3:_="" ns4:_="">
    <xsd:import namespace="273af1d0-a1f9-4d9d-8a81-3dfd6696eef9"/>
    <xsd:import namespace="cbe868a4-873b-42f4-a14b-df03c8e0326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3af1d0-a1f9-4d9d-8a81-3dfd6696eef9"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SharingHintHash" ma:index="10" nillable="true" ma:displayName="Freigabehinweis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e868a4-873b-42f4-a14b-df03c8e0326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4E3BA2-4A5E-4C51-97B6-4CAE74D1C563}">
  <ds:schemaRefs>
    <ds:schemaRef ds:uri="http://www.w3.org/XML/1998/namespace"/>
    <ds:schemaRef ds:uri="http://purl.org/dc/terms/"/>
    <ds:schemaRef ds:uri="cbe868a4-873b-42f4-a14b-df03c8e0326e"/>
    <ds:schemaRef ds:uri="http://purl.org/dc/dcmitype/"/>
    <ds:schemaRef ds:uri="http://schemas.microsoft.com/office/2006/documentManagement/types"/>
    <ds:schemaRef ds:uri="273af1d0-a1f9-4d9d-8a81-3dfd6696eef9"/>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1DA6DCE2-75AA-4C44-9143-173C06930762}">
  <ds:schemaRefs>
    <ds:schemaRef ds:uri="http://schemas.microsoft.com/sharepoint/v3/contenttype/forms"/>
  </ds:schemaRefs>
</ds:datastoreItem>
</file>

<file path=customXml/itemProps3.xml><?xml version="1.0" encoding="utf-8"?>
<ds:datastoreItem xmlns:ds="http://schemas.openxmlformats.org/officeDocument/2006/customXml" ds:itemID="{F0A85198-8E9F-4DC9-AE24-103CC69BF5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3af1d0-a1f9-4d9d-8a81-3dfd6696eef9"/>
    <ds:schemaRef ds:uri="cbe868a4-873b-42f4-a14b-df03c8e032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288</TotalTime>
  <Words>663</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Kantoorthema</vt:lpstr>
      <vt:lpstr>Group 26 Final Project Proposal</vt:lpstr>
      <vt:lpstr>Task and motivation</vt:lpstr>
      <vt:lpstr>Goals</vt:lpstr>
      <vt:lpstr>Methods</vt:lpstr>
      <vt:lpstr>Data</vt:lpstr>
      <vt:lpstr>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26 Final Project Proposal</dc:title>
  <dc:creator>Robin Felipe Kneepkens</dc:creator>
  <cp:lastModifiedBy>Robin Felipe Kneepkens</cp:lastModifiedBy>
  <cp:revision>4</cp:revision>
  <dcterms:created xsi:type="dcterms:W3CDTF">2021-06-04T09:49:22Z</dcterms:created>
  <dcterms:modified xsi:type="dcterms:W3CDTF">2021-06-11T13:14:48Z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0x010100D365DD9E3B6BA646AFF37E0C1CE3A446</vt:lpwstr>
  </property>
</Properties>
</file>