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24"/>
  </p:notesMasterIdLst>
  <p:sldIdLst>
    <p:sldId id="256" r:id="rId2"/>
    <p:sldId id="258" r:id="rId3"/>
    <p:sldId id="265" r:id="rId4"/>
    <p:sldId id="270" r:id="rId5"/>
    <p:sldId id="266" r:id="rId6"/>
    <p:sldId id="267" r:id="rId7"/>
    <p:sldId id="283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4" r:id="rId17"/>
    <p:sldId id="280" r:id="rId18"/>
    <p:sldId id="281" r:id="rId19"/>
    <p:sldId id="282" r:id="rId20"/>
    <p:sldId id="268" r:id="rId21"/>
    <p:sldId id="269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323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B135-F0C5-4F8E-BBAB-F9F7E10A89E1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2B5D-2CBB-420D-A5BD-C39D3D11D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4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0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7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9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4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6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2B5D-2CBB-420D-A5BD-C39D3D11DA8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6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5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19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9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9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33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1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4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52FA8C-5BAF-4F70-9550-3CB9FA39071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57C9-334D-46F3-895A-ED4AA450B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0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alegalfactcheck.com/articles/hate-speec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twitter.com/en/rules-and-policies/hateful-conduct-policy" TargetMode="External"/><Relationship Id="rId5" Type="http://schemas.openxmlformats.org/officeDocument/2006/relationships/hyperlink" Target="https://support.google.com/youtube/answer/2801939" TargetMode="External"/><Relationship Id="rId4" Type="http://schemas.openxmlformats.org/officeDocument/2006/relationships/hyperlink" Target="https://www.facebook.com/communitystandards/objectionable_conten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8B51-9C8A-4790-910E-A2FB18EA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745974"/>
            <a:ext cx="8915399" cy="2262781"/>
          </a:xfrm>
        </p:spPr>
        <p:txBody>
          <a:bodyPr/>
          <a:lstStyle/>
          <a:p>
            <a:r>
              <a:rPr lang="en-US" dirty="0"/>
              <a:t>HATE SPEECH DETECTION IN SOCIAL MEDIA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64F540-CBE1-4215-ACA5-993905E8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944" y="4565345"/>
            <a:ext cx="3143835" cy="1126283"/>
          </a:xfrm>
        </p:spPr>
        <p:txBody>
          <a:bodyPr>
            <a:noAutofit/>
          </a:bodyPr>
          <a:lstStyle/>
          <a:p>
            <a:r>
              <a:rPr lang="en-US" sz="1600" dirty="0"/>
              <a:t>B. Tech Project</a:t>
            </a:r>
          </a:p>
          <a:p>
            <a:r>
              <a:rPr lang="en-US" sz="1600" dirty="0"/>
              <a:t>Prepared by:</a:t>
            </a:r>
          </a:p>
          <a:p>
            <a:r>
              <a:rPr lang="en-US" sz="1600" dirty="0"/>
              <a:t>Adhyan</a:t>
            </a:r>
          </a:p>
          <a:p>
            <a:r>
              <a:rPr lang="en-US" sz="1600" dirty="0"/>
              <a:t>2017BCS0003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4630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FF146-A8CD-417D-9515-B5E1ABD3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</a:t>
            </a:r>
            <a:r>
              <a:rPr lang="en-US" dirty="0" err="1"/>
              <a:t>Ngramize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FF1C4A-8815-416D-BFB9-E9E22FE0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03" y="2070341"/>
            <a:ext cx="6626994" cy="2323170"/>
          </a:xfrm>
        </p:spPr>
      </p:pic>
    </p:spTree>
    <p:extLst>
      <p:ext uri="{BB962C8B-B14F-4D97-AF65-F5344CB8AC3E}">
        <p14:creationId xmlns:p14="http://schemas.microsoft.com/office/powerpoint/2010/main" val="184545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45F4-F9F7-4030-BA19-29B5526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Vectorization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ACEFB-3927-4FEC-81BE-7EF330F1F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1" t="24620" r="6135" b="6057"/>
          <a:stretch/>
        </p:blipFill>
        <p:spPr>
          <a:xfrm>
            <a:off x="5701069" y="1372752"/>
            <a:ext cx="6048108" cy="3315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1497B-C856-40FA-B8B5-8CA201D0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3" y="1426409"/>
            <a:ext cx="4780691" cy="32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D030-9E74-4FDF-89BD-9724CF54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Vectorization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49B50F-B165-4D8F-A8FA-502721F65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t="12845" r="9420" b="8202"/>
          <a:stretch/>
        </p:blipFill>
        <p:spPr>
          <a:xfrm>
            <a:off x="1619972" y="2052638"/>
            <a:ext cx="7913831" cy="4195762"/>
          </a:xfrm>
        </p:spPr>
      </p:pic>
    </p:spTree>
    <p:extLst>
      <p:ext uri="{BB962C8B-B14F-4D97-AF65-F5344CB8AC3E}">
        <p14:creationId xmlns:p14="http://schemas.microsoft.com/office/powerpoint/2010/main" val="155579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87C-15A2-4FB6-96CD-88151C77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13B1-C1EF-48BD-B569-1BACF6DE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this, I trained various models that are already available and following are the results obtained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E16CF-2B42-4F31-A7E8-12487869D3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2929481"/>
            <a:ext cx="5731510" cy="3187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E43D3-852E-4311-9FFB-E9D07C9818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031" y="2929481"/>
            <a:ext cx="5731510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3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C47E-2973-4F11-B31D-C23C4DC3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86E17-2EF3-46E5-860C-B02E849A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9" y="1418944"/>
            <a:ext cx="5836651" cy="46389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C024A-5EC5-4F61-A53A-828A21A8F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25" y="1418944"/>
            <a:ext cx="5639326" cy="46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595C-8139-41EA-BBE2-DF751FC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53" y="1905961"/>
            <a:ext cx="9404723" cy="1400530"/>
          </a:xfrm>
        </p:spPr>
        <p:txBody>
          <a:bodyPr/>
          <a:lstStyle/>
          <a:p>
            <a:r>
              <a:rPr lang="en-US" dirty="0"/>
              <a:t>PHASE 1 COMPLETED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PHASE 2 STARTS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10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FEE8-FCA7-4603-AC00-67F3D0A7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PREPROCESSING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D3FEB-E13B-479B-AD60-1DBCB670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7187"/>
            <a:ext cx="5677692" cy="47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DE779-D163-4F1E-91F5-8E0DEF1DEB53}"/>
              </a:ext>
            </a:extLst>
          </p:cNvPr>
          <p:cNvSpPr txBox="1"/>
          <p:nvPr/>
        </p:nvSpPr>
        <p:spPr>
          <a:xfrm>
            <a:off x="881743" y="1367187"/>
            <a:ext cx="3935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stop-words and correcting the stylized words using my own dictionary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EEF5-C074-4B9D-B508-1AD72CC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Chi-Square Test for 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BA9B-FC57-421C-ADB1-460D9C24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387045" cy="4195481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charter"/>
              </a:rPr>
              <a:t>A chi-square test is used in statistics to test the independence of two events.</a:t>
            </a:r>
          </a:p>
          <a:p>
            <a:r>
              <a:rPr lang="en-US" dirty="0">
                <a:latin typeface="charter"/>
              </a:rPr>
              <a:t>Here we use this test to find out the dependence the labelled value 0 or 1 on different sets of words (</a:t>
            </a:r>
            <a:r>
              <a:rPr lang="en-US" dirty="0" err="1">
                <a:latin typeface="charter"/>
              </a:rPr>
              <a:t>ngrams</a:t>
            </a:r>
            <a:r>
              <a:rPr lang="en-US" dirty="0">
                <a:latin typeface="charter"/>
              </a:rPr>
              <a:t>).</a:t>
            </a:r>
          </a:p>
          <a:p>
            <a:r>
              <a:rPr lang="en-US" dirty="0">
                <a:latin typeface="charter"/>
              </a:rPr>
              <a:t>We use </a:t>
            </a:r>
            <a:r>
              <a:rPr lang="en-US" dirty="0" err="1">
                <a:latin typeface="charter"/>
              </a:rPr>
              <a:t>ngrams</a:t>
            </a:r>
            <a:r>
              <a:rPr lang="en-US" dirty="0">
                <a:latin typeface="charter"/>
              </a:rPr>
              <a:t> in range(1,5) so that we can see how a word or a group of words can be termed as or contribute to a sentence labelled as hate speech.</a:t>
            </a:r>
          </a:p>
          <a:p>
            <a:r>
              <a:rPr lang="en-US" dirty="0">
                <a:latin typeface="charter"/>
              </a:rPr>
              <a:t>Out of all these features, I will take the pentagrams and then move create a different dataset with it to train the model to identify the words or sentences that contribute most towards a hate speech.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2A3B-F5FB-4026-BA59-DECAD1F8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83" y="1853248"/>
            <a:ext cx="7011378" cy="39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D8BD-9D2B-41D9-92C6-28AB3A0C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Chi-Square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1D50-250A-4D28-A728-08583704A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0" y="1649186"/>
            <a:ext cx="8555799" cy="4599214"/>
          </a:xfrm>
        </p:spPr>
      </p:pic>
    </p:spTree>
    <p:extLst>
      <p:ext uri="{BB962C8B-B14F-4D97-AF65-F5344CB8AC3E}">
        <p14:creationId xmlns:p14="http://schemas.microsoft.com/office/powerpoint/2010/main" val="340864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7BB-EF28-41C9-AED0-97872D87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264D-175C-4890-9FCD-D9B48C67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2 is complete </a:t>
            </a:r>
            <a:r>
              <a:rPr lang="en-US" dirty="0" err="1"/>
              <a:t>upto</a:t>
            </a:r>
            <a:r>
              <a:rPr lang="en-US" dirty="0"/>
              <a:t> here.</a:t>
            </a:r>
          </a:p>
          <a:p>
            <a:r>
              <a:rPr lang="en-US" dirty="0"/>
              <a:t>From the results of chi-square test, I will create a dataset using 3,4,5-gram words and feed it to various classifiers to improve their accuracy.</a:t>
            </a:r>
          </a:p>
          <a:p>
            <a:r>
              <a:rPr lang="en-US" dirty="0"/>
              <a:t>It requires a lot of memory space and will have to be trained on a cloud server.</a:t>
            </a:r>
          </a:p>
          <a:p>
            <a:r>
              <a:rPr lang="en-US" dirty="0"/>
              <a:t>In the final phase we’ll see how various models perform on this new dataset of </a:t>
            </a:r>
            <a:r>
              <a:rPr lang="en-US" dirty="0" err="1"/>
              <a:t>ngrams</a:t>
            </a:r>
            <a:r>
              <a:rPr lang="en-US" dirty="0"/>
              <a:t>.</a:t>
            </a:r>
          </a:p>
          <a:p>
            <a:r>
              <a:rPr lang="en-US" dirty="0"/>
              <a:t>We’ll also build our own model with various tuned hyperparameters to improve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3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C14D-D2BD-4839-BE81-25838F1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21" y="226820"/>
            <a:ext cx="8911687" cy="95262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C28C-8084-4C00-8D9E-670A19C0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247" y="1275145"/>
            <a:ext cx="10315162" cy="19186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Hate crimes</a:t>
            </a:r>
            <a:r>
              <a:rPr lang="en-US" dirty="0"/>
              <a:t> are unfortunately nothing new in society. However,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  <a:r>
              <a:rPr lang="en-US" dirty="0"/>
              <a:t> and other means of online communication have begun </a:t>
            </a:r>
            <a:r>
              <a:rPr lang="en-US" b="1" dirty="0">
                <a:solidFill>
                  <a:srgbClr val="FF0000"/>
                </a:solidFill>
              </a:rPr>
              <a:t>playing a larger role</a:t>
            </a:r>
            <a:r>
              <a:rPr lang="en-US" dirty="0"/>
              <a:t> in hate crimes.</a:t>
            </a:r>
          </a:p>
          <a:p>
            <a:r>
              <a:rPr lang="en-US" dirty="0"/>
              <a:t>Instances – Live Broadcast of attack on Facebook.</a:t>
            </a:r>
          </a:p>
          <a:p>
            <a:r>
              <a:rPr lang="en-US" b="1" dirty="0">
                <a:solidFill>
                  <a:srgbClr val="00B0F0"/>
                </a:solidFill>
              </a:rPr>
              <a:t>Role of social media and its misuse</a:t>
            </a:r>
          </a:p>
        </p:txBody>
      </p:sp>
      <p:pic>
        <p:nvPicPr>
          <p:cNvPr id="2052" name="Picture 4" descr="How artificial intelligence can fight hate speech in social media -  deepsense.ai">
            <a:extLst>
              <a:ext uri="{FF2B5EF4-FFF2-40B4-BE49-F238E27FC236}">
                <a16:creationId xmlns:a16="http://schemas.microsoft.com/office/drawing/2014/main" id="{63E78092-811E-475E-BD0F-2805065B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7" y="3429000"/>
            <a:ext cx="5495581" cy="16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y It's So Hard to Scrub Hate Speech Off Social Media | KQED">
            <a:extLst>
              <a:ext uri="{FF2B5EF4-FFF2-40B4-BE49-F238E27FC236}">
                <a16:creationId xmlns:a16="http://schemas.microsoft.com/office/drawing/2014/main" id="{72F42F28-F8E2-473E-B29F-A9B7673F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64" y="3049780"/>
            <a:ext cx="4953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9428-5A9B-4A66-8FEC-DC96DE76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6F1A-9366-445A-8FBC-E720A84F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As hate speech continues to be a societal problem, the need for automatic hate speech detection systems becomes more apparent.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presented the current approaches for this task as well as a new system that may achieve a reasonable accuracy.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also propose a new approach that can outperform existing systems at this task, with the added benefit of improved interpretability. Given all the challenges that remain, there is a need for more research on this problem, including both technical and practical matters.</a:t>
            </a:r>
          </a:p>
          <a:p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AC6-E33B-431A-9F3B-4D02807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C9B4-D90F-4BC2-8AB2-BE173452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4052"/>
            <a:ext cx="8946541" cy="496434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1.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Robertson C, Mele C,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Tavernise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 S. 11 Killed in Synagogue Massacre; Suspect Charged With 29 Counts. 2018;.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2.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The New York Times. New Zealand Shooting Live Updates: 49 Are Dead After 2 Mosques Are Hit. 2019;.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3.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Hate Speech—ABA Legal Fact Check—American Bar Association;. Available from: </a:t>
            </a:r>
            <a:r>
              <a:rPr lang="en-IN" sz="1400" b="0" i="0" u="sng" dirty="0"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https://abalegalfactcheck.com/articles/hate-speech.html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4.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Community Standards;. Available from: </a:t>
            </a:r>
            <a:r>
              <a:rPr lang="en-IN" sz="1400" b="0" i="0" u="sng" dirty="0">
                <a:effectLst/>
                <a:latin typeface="Helvetica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https://www.facebook.com/communitystandards/objectionable_content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5.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Hate speech policy—YouTube Help;. Available from: </a:t>
            </a:r>
            <a:r>
              <a:rPr lang="en-IN" sz="1400" b="0" i="0" u="sng" dirty="0">
                <a:effectLst/>
                <a:latin typeface="Helvetica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https://support.google.com/youtube/answer/2801939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6.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Hateful conduct policy;. Available from: </a:t>
            </a:r>
            <a:r>
              <a:rPr lang="en-IN" sz="1400" b="0" i="0" u="sng" dirty="0">
                <a:effectLst/>
                <a:latin typeface="Helvetica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https://help.twitter.com/en/rules-and-policies/hateful-conduct-policy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7.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Mondal M, Silva LA,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Benevenuto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 F. A Measurement Study of Hate Speech in Social Media. In: ACM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HyperText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; 2017.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8.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Fortuna P, Nunes S. A Survey on Automatic Detection of Hate Speech in Text. ACM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Comput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Surv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. 2018;51(4):85:1–85:30</a:t>
            </a:r>
            <a:endParaRPr lang="en-IN" sz="1400" b="0" i="0" dirty="0">
              <a:effectLst/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9.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Davidson T,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Warmsley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 D, Macy MW, Weber I. Automated Hate Speech Detection and the Problem of Offensive Language. ICWSM. 2017;.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effectLst/>
                <a:latin typeface="Helvetica" panose="020B0604020202020204" pitchFamily="34" charset="0"/>
              </a:rPr>
              <a:t>10.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Zimmerman S, </a:t>
            </a:r>
            <a:r>
              <a:rPr lang="en-IN" sz="1400" b="0" i="0" dirty="0" err="1">
                <a:effectLst/>
                <a:latin typeface="Helvetica" panose="020B0604020202020204" pitchFamily="34" charset="0"/>
              </a:rPr>
              <a:t>Kruschwitz</a:t>
            </a:r>
            <a:r>
              <a:rPr lang="en-IN" sz="1400" b="0" i="0" dirty="0">
                <a:effectLst/>
                <a:latin typeface="Helvetica" panose="020B0604020202020204" pitchFamily="34" charset="0"/>
              </a:rPr>
              <a:t> U, Fox C. Improving Hate Speech Detection with Deep Learning Ensembles. In: LREC; 2018</a:t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864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42049-86AF-4E5D-B48B-6827465D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06" y="2728735"/>
            <a:ext cx="6271523" cy="1400530"/>
          </a:xfrm>
        </p:spPr>
        <p:txBody>
          <a:bodyPr/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85718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813D-654B-44F0-A610-E434735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4CCD-030E-48BC-8B54-783FE4F1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37044"/>
            <a:ext cx="8946541" cy="1232408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Defining Hate Speech</a:t>
            </a:r>
          </a:p>
          <a:p>
            <a:r>
              <a:rPr lang="en-IN" b="1" dirty="0">
                <a:solidFill>
                  <a:srgbClr val="00B0F0"/>
                </a:solidFill>
              </a:rPr>
              <a:t>Hate speech detection</a:t>
            </a:r>
          </a:p>
        </p:txBody>
      </p:sp>
      <p:pic>
        <p:nvPicPr>
          <p:cNvPr id="3074" name="Picture 2" descr="Architectural Design of Amharic hate speech detection | Download Scientific  Diagram">
            <a:extLst>
              <a:ext uri="{FF2B5EF4-FFF2-40B4-BE49-F238E27FC236}">
                <a16:creationId xmlns:a16="http://schemas.microsoft.com/office/drawing/2014/main" id="{5FB7D342-18C3-4C18-A9EA-CB9F90A2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" y="2469452"/>
            <a:ext cx="5482037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te speech detection">
            <a:extLst>
              <a:ext uri="{FF2B5EF4-FFF2-40B4-BE49-F238E27FC236}">
                <a16:creationId xmlns:a16="http://schemas.microsoft.com/office/drawing/2014/main" id="{50510097-888E-4D45-8427-C2AAD2D9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40" y="2469452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6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4F5-CD75-48F3-8775-E0ECAFE9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506F-1813-4244-B3D1-2C0E7E4A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09579"/>
            <a:ext cx="2700062" cy="4195481"/>
          </a:xfrm>
        </p:spPr>
        <p:txBody>
          <a:bodyPr/>
          <a:lstStyle/>
          <a:p>
            <a:r>
              <a:rPr lang="en-US" dirty="0" err="1"/>
              <a:t>HateBase</a:t>
            </a:r>
            <a:r>
              <a:rPr lang="en-US" dirty="0"/>
              <a:t> Twitter</a:t>
            </a:r>
          </a:p>
          <a:p>
            <a:r>
              <a:rPr lang="en-US" dirty="0"/>
              <a:t>Waseem</a:t>
            </a:r>
          </a:p>
          <a:p>
            <a:r>
              <a:rPr lang="en-US" dirty="0"/>
              <a:t>TRAC</a:t>
            </a:r>
          </a:p>
          <a:p>
            <a:r>
              <a:rPr lang="en-US" dirty="0" err="1"/>
              <a:t>HatEval</a:t>
            </a:r>
            <a:endParaRPr lang="en-US" dirty="0"/>
          </a:p>
          <a:p>
            <a:r>
              <a:rPr lang="en-US" dirty="0"/>
              <a:t>Kaggle</a:t>
            </a:r>
          </a:p>
          <a:p>
            <a:r>
              <a:rPr lang="en-US" dirty="0"/>
              <a:t>German Twitter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58873-0232-4B39-BE84-D6CAE0DA5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69" y="1450843"/>
            <a:ext cx="8611105" cy="495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D236-4034-47E6-A0C5-5228976E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D25C-8BBF-4C71-B9CE-4DCD4F152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604"/>
            <a:ext cx="8946541" cy="4769795"/>
          </a:xfrm>
        </p:spPr>
        <p:txBody>
          <a:bodyPr>
            <a:normAutofit/>
          </a:bodyPr>
          <a:lstStyle/>
          <a:p>
            <a:r>
              <a:rPr lang="en-IN" dirty="0"/>
              <a:t>Automatic Approaches</a:t>
            </a:r>
          </a:p>
          <a:p>
            <a:pPr lvl="1"/>
            <a:r>
              <a:rPr lang="en-IN" dirty="0"/>
              <a:t>Keyword based approach</a:t>
            </a:r>
          </a:p>
          <a:p>
            <a:pPr lvl="1"/>
            <a:r>
              <a:rPr lang="en-IN" dirty="0"/>
              <a:t>Source Annotations</a:t>
            </a:r>
          </a:p>
          <a:p>
            <a:pPr lvl="1"/>
            <a:r>
              <a:rPr lang="en-IN" dirty="0"/>
              <a:t>Machine Learning Classifiers</a:t>
            </a:r>
          </a:p>
          <a:p>
            <a:r>
              <a:rPr lang="en-IN" dirty="0"/>
              <a:t>Other approaches and baselines</a:t>
            </a:r>
          </a:p>
          <a:p>
            <a:pPr lvl="1"/>
            <a:r>
              <a:rPr lang="en-IN" dirty="0"/>
              <a:t>Naïve Bayes, SVM and Logistic Regression</a:t>
            </a:r>
          </a:p>
          <a:p>
            <a:pPr lvl="1"/>
            <a:r>
              <a:rPr lang="en-IN" dirty="0"/>
              <a:t>Davidson, et al.</a:t>
            </a:r>
          </a:p>
          <a:p>
            <a:pPr lvl="1"/>
            <a:r>
              <a:rPr lang="en-IN" dirty="0"/>
              <a:t>Neural ensemble</a:t>
            </a:r>
          </a:p>
          <a:p>
            <a:pPr lvl="1"/>
            <a:r>
              <a:rPr lang="en-IN" dirty="0" err="1"/>
              <a:t>FastText</a:t>
            </a:r>
            <a:endParaRPr lang="en-IN" dirty="0"/>
          </a:p>
          <a:p>
            <a:pPr lvl="1"/>
            <a:r>
              <a:rPr lang="en-IN" dirty="0"/>
              <a:t>BERT</a:t>
            </a:r>
          </a:p>
          <a:p>
            <a:pPr lvl="1"/>
            <a:r>
              <a:rPr lang="en-IN" dirty="0"/>
              <a:t>CGRU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8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D72-B334-46D4-86AF-0D8BFB96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6841-5091-4DC8-8AD1-EED54595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0238"/>
            <a:ext cx="8946541" cy="4828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Proposed classifier:</a:t>
            </a:r>
            <a:r>
              <a:rPr lang="en-IN" dirty="0"/>
              <a:t> Multi-View SVM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It applies a multiple-view stacked Support Vector Machine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mSVM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</a:t>
            </a:r>
            <a:endParaRPr lang="en-US" u="sng" dirty="0">
              <a:latin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Each type of feature (e.g., a word TF-IDF unigram) is fitted with an individual Linear SVM classifier (inverse regularization constant </a:t>
            </a:r>
            <a:r>
              <a:rPr lang="en-US" b="0" i="1" dirty="0">
                <a:effectLst/>
                <a:latin typeface="Helvetica" panose="020B0604020202020204" pitchFamily="34" charset="0"/>
              </a:rPr>
              <a:t>C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= 0.1), creating a </a:t>
            </a:r>
            <a:r>
              <a:rPr lang="en-US" b="0" i="1" dirty="0">
                <a:effectLst/>
                <a:latin typeface="Helvetica" panose="020B0604020202020204" pitchFamily="34" charset="0"/>
              </a:rPr>
              <a:t>view-classifier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for those features. </a:t>
            </a:r>
            <a:r>
              <a:rPr lang="en-US" dirty="0">
                <a:latin typeface="Helvetica" panose="020B0604020202020204" pitchFamily="34" charset="0"/>
              </a:rPr>
              <a:t>I will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further combine the view classifiers with another Linear SVM (</a:t>
            </a:r>
            <a:r>
              <a:rPr lang="en-US" b="0" i="1" dirty="0">
                <a:effectLst/>
                <a:latin typeface="Helvetica" panose="020B0604020202020204" pitchFamily="34" charset="0"/>
              </a:rPr>
              <a:t>C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= 0.1) to produce a </a:t>
            </a:r>
            <a:r>
              <a:rPr lang="en-US" b="0" i="1" dirty="0">
                <a:effectLst/>
                <a:latin typeface="Helvetica" panose="020B0604020202020204" pitchFamily="34" charset="0"/>
              </a:rPr>
              <a:t>meta-classifier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Helvetica" panose="020B0604020202020204" pitchFamily="34" charset="0"/>
              </a:rPr>
              <a:t>The features used in the meta-classifier are the predicted probability of each label by each view-classifier</a:t>
            </a:r>
          </a:p>
          <a:p>
            <a:r>
              <a:rPr lang="en-US" dirty="0">
                <a:latin typeface="Helvetica" panose="020B0604020202020204" pitchFamily="34" charset="0"/>
              </a:rPr>
              <a:t>T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his model offers the opportunity to interpret the model so as to identify which view-classifier contributes most through the meta-classifier provides human intuition for the classification. The view-classifier contributing most to the final decision identifies key vocabulary (features) resulting in a hate speech label. This contrasts with well-performing neural models, which are often opaque and difficult to understand.</a:t>
            </a: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1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B0B0-3B6A-4B03-A240-6FC12C5A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82" y="44504"/>
            <a:ext cx="9404723" cy="1400530"/>
          </a:xfrm>
        </p:spPr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C1750-8296-45F4-9790-DFCC3D1C5133}"/>
              </a:ext>
            </a:extLst>
          </p:cNvPr>
          <p:cNvSpPr/>
          <p:nvPr/>
        </p:nvSpPr>
        <p:spPr>
          <a:xfrm>
            <a:off x="646112" y="1502229"/>
            <a:ext cx="2570618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C34AC-0003-48D7-8493-410DCC50E7C6}"/>
              </a:ext>
            </a:extLst>
          </p:cNvPr>
          <p:cNvSpPr/>
          <p:nvPr/>
        </p:nvSpPr>
        <p:spPr>
          <a:xfrm>
            <a:off x="3706586" y="1502229"/>
            <a:ext cx="293914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AND 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9A2FB-0D6F-4864-A3DC-AC246312174B}"/>
              </a:ext>
            </a:extLst>
          </p:cNvPr>
          <p:cNvSpPr/>
          <p:nvPr/>
        </p:nvSpPr>
        <p:spPr>
          <a:xfrm>
            <a:off x="7103527" y="1502228"/>
            <a:ext cx="2579316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VARIOUS PREDEFINED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A6719-3D16-49C5-B45E-AFE10AA7878A}"/>
              </a:ext>
            </a:extLst>
          </p:cNvPr>
          <p:cNvSpPr txBox="1"/>
          <p:nvPr/>
        </p:nvSpPr>
        <p:spPr>
          <a:xfrm>
            <a:off x="4751615" y="832757"/>
            <a:ext cx="338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CFE97-56E1-4F5F-833D-CF143AF23C75}"/>
              </a:ext>
            </a:extLst>
          </p:cNvPr>
          <p:cNvSpPr txBox="1"/>
          <p:nvPr/>
        </p:nvSpPr>
        <p:spPr>
          <a:xfrm>
            <a:off x="4678137" y="2597416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PHASE 2</a:t>
            </a: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3384F-B15A-493E-9BE8-35D399372A4D}"/>
              </a:ext>
            </a:extLst>
          </p:cNvPr>
          <p:cNvSpPr/>
          <p:nvPr/>
        </p:nvSpPr>
        <p:spPr>
          <a:xfrm>
            <a:off x="515482" y="3249387"/>
            <a:ext cx="2570619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73B9D-C96A-47D3-8FF0-D26B26081F2A}"/>
              </a:ext>
            </a:extLst>
          </p:cNvPr>
          <p:cNvSpPr/>
          <p:nvPr/>
        </p:nvSpPr>
        <p:spPr>
          <a:xfrm>
            <a:off x="3657601" y="3196522"/>
            <a:ext cx="3331028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OWN DICTIONARY AND STOPWORDS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3F192-6DF0-497C-92DA-A30187DDD2C5}"/>
              </a:ext>
            </a:extLst>
          </p:cNvPr>
          <p:cNvSpPr/>
          <p:nvPr/>
        </p:nvSpPr>
        <p:spPr>
          <a:xfrm>
            <a:off x="7445828" y="3196522"/>
            <a:ext cx="3135085" cy="89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NGRAMIZATION USING CHI SQUARE TEST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35645-8B20-4401-B2BC-477F78AB0886}"/>
              </a:ext>
            </a:extLst>
          </p:cNvPr>
          <p:cNvSpPr txBox="1"/>
          <p:nvPr/>
        </p:nvSpPr>
        <p:spPr>
          <a:xfrm>
            <a:off x="4751615" y="4294414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PHASE 3</a:t>
            </a:r>
            <a:endParaRPr lang="en-IN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95D5A-211E-4623-8395-68A0A099F718}"/>
              </a:ext>
            </a:extLst>
          </p:cNvPr>
          <p:cNvSpPr/>
          <p:nvPr/>
        </p:nvSpPr>
        <p:spPr>
          <a:xfrm>
            <a:off x="428397" y="5005115"/>
            <a:ext cx="410550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NEW FEATURES TO MODEL WITH TUNED HYPERPARMAETERS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2ECF6-8C55-4011-97CD-2E68BDDA509C}"/>
              </a:ext>
            </a:extLst>
          </p:cNvPr>
          <p:cNvSpPr/>
          <p:nvPr/>
        </p:nvSpPr>
        <p:spPr>
          <a:xfrm>
            <a:off x="5176157" y="5005115"/>
            <a:ext cx="4105503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PERFORMANCE WITH ALREADY EXISTING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7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E4A5-55A8-43A0-91D2-14ACE0E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 1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9C7A-BA74-48A6-8643-FC799067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088462" cy="4352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Until now, I have trained “</a:t>
            </a:r>
            <a:r>
              <a:rPr lang="en-US" dirty="0" err="1"/>
              <a:t>HateBase</a:t>
            </a:r>
            <a:r>
              <a:rPr lang="en-US" dirty="0"/>
              <a:t> Twitter” dataset on various models which I will show here. I will provide an explanation of the code.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B919A-1192-4A14-BD14-D4CD3CE350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49" y="1615122"/>
            <a:ext cx="4649997" cy="45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82D3A-C858-4946-A9D5-46B135970E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5469"/>
            <a:ext cx="5860212" cy="3398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B476C-240B-4B70-B5D7-71AB09777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t="39069" r="12702" b="16984"/>
          <a:stretch/>
        </p:blipFill>
        <p:spPr>
          <a:xfrm>
            <a:off x="4152181" y="3808562"/>
            <a:ext cx="7735019" cy="2717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D844C-5CC0-4883-9A8B-CBDA7C7A60AF}"/>
              </a:ext>
            </a:extLst>
          </p:cNvPr>
          <p:cNvSpPr txBox="1"/>
          <p:nvPr/>
        </p:nvSpPr>
        <p:spPr>
          <a:xfrm>
            <a:off x="293298" y="431321"/>
            <a:ext cx="412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LEMMATIZATION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61315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963</Words>
  <Application>Microsoft Office PowerPoint</Application>
  <PresentationFormat>Widescreen</PresentationFormat>
  <Paragraphs>96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charter</vt:lpstr>
      <vt:lpstr>Helvetica</vt:lpstr>
      <vt:lpstr>inherit</vt:lpstr>
      <vt:lpstr>Wingdings 3</vt:lpstr>
      <vt:lpstr>Ion</vt:lpstr>
      <vt:lpstr>HATE SPEECH DETECTION IN SOCIAL MEDIA</vt:lpstr>
      <vt:lpstr>INTRODUCTION</vt:lpstr>
      <vt:lpstr>OBJECTIVE</vt:lpstr>
      <vt:lpstr>DATASETS</vt:lpstr>
      <vt:lpstr>RELATED WORKS</vt:lpstr>
      <vt:lpstr>PROPOSED METHOD</vt:lpstr>
      <vt:lpstr>WORKFLOW</vt:lpstr>
      <vt:lpstr>PHASE 1 IMPLEMENTATION</vt:lpstr>
      <vt:lpstr>PowerPoint Presentation</vt:lpstr>
      <vt:lpstr>What does it mean to Ngramize?</vt:lpstr>
      <vt:lpstr>TF-IDF Vectorization</vt:lpstr>
      <vt:lpstr>TF-IDF Vectorization</vt:lpstr>
      <vt:lpstr>RESULTS OBTAINED</vt:lpstr>
      <vt:lpstr>RESULTS</vt:lpstr>
      <vt:lpstr>PHASE 1 COMPLETED  PHASE 2 STARTS </vt:lpstr>
      <vt:lpstr>SOME MORE PREPROCESSING</vt:lpstr>
      <vt:lpstr>Using Chi-Square Test for Feature Selection</vt:lpstr>
      <vt:lpstr>Results of Chi-Square</vt:lpstr>
      <vt:lpstr>Work to be done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 IN SOCIAL MEDIA</dc:title>
  <dc:creator>Adhyan Suryan</dc:creator>
  <cp:lastModifiedBy>Adhyan Suryan</cp:lastModifiedBy>
  <cp:revision>40</cp:revision>
  <dcterms:created xsi:type="dcterms:W3CDTF">2020-10-10T02:01:02Z</dcterms:created>
  <dcterms:modified xsi:type="dcterms:W3CDTF">2021-02-24T06:34:47Z</dcterms:modified>
</cp:coreProperties>
</file>