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7" r:id="rId4"/>
    <p:sldId id="284" r:id="rId5"/>
    <p:sldId id="291" r:id="rId6"/>
    <p:sldId id="286" r:id="rId7"/>
    <p:sldId id="288" r:id="rId8"/>
    <p:sldId id="290" r:id="rId9"/>
    <p:sldId id="264" r:id="rId10"/>
    <p:sldId id="259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61" r:id="rId22"/>
    <p:sldId id="263" r:id="rId23"/>
    <p:sldId id="275" r:id="rId24"/>
    <p:sldId id="274" r:id="rId25"/>
    <p:sldId id="283" r:id="rId26"/>
    <p:sldId id="281" r:id="rId27"/>
    <p:sldId id="282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2648" autoAdjust="0"/>
  </p:normalViewPr>
  <p:slideViewPr>
    <p:cSldViewPr snapToGrid="0">
      <p:cViewPr>
        <p:scale>
          <a:sx n="60" d="100"/>
          <a:sy n="60" d="100"/>
        </p:scale>
        <p:origin x="-8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86FFA-C198-4D61-8D6F-919A8E751855}" type="doc">
      <dgm:prSet loTypeId="urn:microsoft.com/office/officeart/2005/8/layout/hProcess4" loCatId="process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ADE9EFF6-CB03-488B-8D45-8A36F7A6C63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C63B710A-E90F-4418-992A-8239F0CD7AD4}" type="parTrans" cxnId="{FFF5309A-9881-4898-A688-185E150873C7}">
      <dgm:prSet/>
      <dgm:spPr/>
      <dgm:t>
        <a:bodyPr/>
        <a:lstStyle/>
        <a:p>
          <a:endParaRPr lang="en-US"/>
        </a:p>
      </dgm:t>
    </dgm:pt>
    <dgm:pt modelId="{9E9D087F-78F1-4FB6-AC21-1CD6D3350528}" type="sibTrans" cxnId="{FFF5309A-9881-4898-A688-185E150873C7}">
      <dgm:prSet/>
      <dgm:spPr/>
      <dgm:t>
        <a:bodyPr/>
        <a:lstStyle/>
        <a:p>
          <a:endParaRPr lang="en-US"/>
        </a:p>
      </dgm:t>
    </dgm:pt>
    <dgm:pt modelId="{77935053-7970-4150-94B3-6DABBC6DD0AF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Quality of Design</a:t>
          </a:r>
          <a:endParaRPr lang="en-US" dirty="0"/>
        </a:p>
      </dgm:t>
    </dgm:pt>
    <dgm:pt modelId="{69A55105-1705-4E54-A388-33F5ADC42FF8}" type="parTrans" cxnId="{1466970F-F258-4567-A4B0-5D18BD2F6F2B}">
      <dgm:prSet/>
      <dgm:spPr/>
      <dgm:t>
        <a:bodyPr/>
        <a:lstStyle/>
        <a:p>
          <a:endParaRPr lang="en-US"/>
        </a:p>
      </dgm:t>
    </dgm:pt>
    <dgm:pt modelId="{D07E9C32-35A2-441E-ACA8-1865BE0D58B9}" type="sibTrans" cxnId="{1466970F-F258-4567-A4B0-5D18BD2F6F2B}">
      <dgm:prSet/>
      <dgm:spPr/>
      <dgm:t>
        <a:bodyPr/>
        <a:lstStyle/>
        <a:p>
          <a:endParaRPr lang="en-US"/>
        </a:p>
      </dgm:t>
    </dgm:pt>
    <dgm:pt modelId="{E5E9DE6E-BF93-4023-AF80-14E520DF6BA1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CCF5B19F-2441-4BE2-B7D3-F24269509A25}" type="parTrans" cxnId="{45F8714B-B375-48A6-A676-19F872956DFD}">
      <dgm:prSet/>
      <dgm:spPr/>
      <dgm:t>
        <a:bodyPr/>
        <a:lstStyle/>
        <a:p>
          <a:endParaRPr lang="en-US"/>
        </a:p>
      </dgm:t>
    </dgm:pt>
    <dgm:pt modelId="{C6327448-396C-4723-82FA-3B68D3E689A6}" type="sibTrans" cxnId="{45F8714B-B375-48A6-A676-19F872956DFD}">
      <dgm:prSet/>
      <dgm:spPr/>
      <dgm:t>
        <a:bodyPr/>
        <a:lstStyle/>
        <a:p>
          <a:endParaRPr lang="en-US"/>
        </a:p>
      </dgm:t>
    </dgm:pt>
    <dgm:pt modelId="{3A09D99B-70FC-4AEA-911F-C242F811EC32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Quality of Conformance</a:t>
          </a:r>
          <a:endParaRPr lang="en-US" dirty="0"/>
        </a:p>
      </dgm:t>
    </dgm:pt>
    <dgm:pt modelId="{258E8DD6-A42B-4FF9-8849-9D012ABF0489}" type="parTrans" cxnId="{C371FD54-0EB2-4491-B196-035B4E07AF48}">
      <dgm:prSet/>
      <dgm:spPr/>
      <dgm:t>
        <a:bodyPr/>
        <a:lstStyle/>
        <a:p>
          <a:endParaRPr lang="en-US"/>
        </a:p>
      </dgm:t>
    </dgm:pt>
    <dgm:pt modelId="{6B70F1CA-A340-458C-8372-724E1144A659}" type="sibTrans" cxnId="{C371FD54-0EB2-4491-B196-035B4E07AF48}">
      <dgm:prSet/>
      <dgm:spPr/>
      <dgm:t>
        <a:bodyPr/>
        <a:lstStyle/>
        <a:p>
          <a:endParaRPr lang="en-US"/>
        </a:p>
      </dgm:t>
    </dgm:pt>
    <dgm:pt modelId="{5DA92170-64B7-4051-B272-8A02BA764C79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D35A749E-5223-40E9-981D-BE039827E0DC}" type="parTrans" cxnId="{D6658A1D-BE00-4ACB-95C7-B30F2C215EE3}">
      <dgm:prSet/>
      <dgm:spPr/>
      <dgm:t>
        <a:bodyPr/>
        <a:lstStyle/>
        <a:p>
          <a:endParaRPr lang="en-US"/>
        </a:p>
      </dgm:t>
    </dgm:pt>
    <dgm:pt modelId="{E7390EEC-7F40-4293-945F-188DCE33F98B}" type="sibTrans" cxnId="{D6658A1D-BE00-4ACB-95C7-B30F2C215EE3}">
      <dgm:prSet/>
      <dgm:spPr/>
      <dgm:t>
        <a:bodyPr/>
        <a:lstStyle/>
        <a:p>
          <a:endParaRPr lang="en-US"/>
        </a:p>
      </dgm:t>
    </dgm:pt>
    <dgm:pt modelId="{3D5B7FCF-6FE0-458C-BC22-9F2E035F90B1}">
      <dgm:prSet phldrT="[Text]"/>
      <dgm:spPr/>
      <dgm:t>
        <a:bodyPr/>
        <a:lstStyle/>
        <a:p>
          <a:r>
            <a:rPr lang="en-US" dirty="0" smtClean="0"/>
            <a:t>Quality Control</a:t>
          </a:r>
          <a:endParaRPr lang="en-US" dirty="0"/>
        </a:p>
      </dgm:t>
    </dgm:pt>
    <dgm:pt modelId="{C010D80A-437F-45D4-8BF0-00C65226C096}" type="parTrans" cxnId="{93BC5358-A76E-42A8-9602-5249ED4871CD}">
      <dgm:prSet/>
      <dgm:spPr/>
      <dgm:t>
        <a:bodyPr/>
        <a:lstStyle/>
        <a:p>
          <a:endParaRPr lang="en-US"/>
        </a:p>
      </dgm:t>
    </dgm:pt>
    <dgm:pt modelId="{F621D4CA-0068-47AC-8F4B-0A33FFEA8BEE}" type="sibTrans" cxnId="{93BC5358-A76E-42A8-9602-5249ED4871CD}">
      <dgm:prSet/>
      <dgm:spPr/>
      <dgm:t>
        <a:bodyPr/>
        <a:lstStyle/>
        <a:p>
          <a:endParaRPr lang="en-US"/>
        </a:p>
      </dgm:t>
    </dgm:pt>
    <dgm:pt modelId="{65D48F77-0FEF-44F1-BCBD-5C574A46735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endParaRPr lang="en-US" dirty="0"/>
        </a:p>
      </dgm:t>
    </dgm:pt>
    <dgm:pt modelId="{3873DA3E-969F-47EE-83DC-3041F9FF69A6}" type="parTrans" cxnId="{44B116A5-687F-414A-ADCC-48D8C0E4D52B}">
      <dgm:prSet/>
      <dgm:spPr/>
      <dgm:t>
        <a:bodyPr/>
        <a:lstStyle/>
        <a:p>
          <a:endParaRPr lang="id-ID"/>
        </a:p>
      </dgm:t>
    </dgm:pt>
    <dgm:pt modelId="{C461F283-0BE0-44D6-9273-DA6E3F219C11}" type="sibTrans" cxnId="{44B116A5-687F-414A-ADCC-48D8C0E4D52B}">
      <dgm:prSet/>
      <dgm:spPr/>
      <dgm:t>
        <a:bodyPr/>
        <a:lstStyle/>
        <a:p>
          <a:endParaRPr lang="id-ID"/>
        </a:p>
      </dgm:t>
    </dgm:pt>
    <dgm:pt modelId="{D93517C4-860A-4D9C-87F9-C775E2FE560C}" type="pres">
      <dgm:prSet presAssocID="{12F86FFA-C198-4D61-8D6F-919A8E7518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9FD2E-9963-400A-8C4B-DBF39444D310}" type="pres">
      <dgm:prSet presAssocID="{12F86FFA-C198-4D61-8D6F-919A8E751855}" presName="tSp" presStyleCnt="0"/>
      <dgm:spPr/>
      <dgm:t>
        <a:bodyPr/>
        <a:lstStyle/>
        <a:p>
          <a:endParaRPr lang="id-ID"/>
        </a:p>
      </dgm:t>
    </dgm:pt>
    <dgm:pt modelId="{EAD29316-34C9-4102-84D8-038FBAC7A4A1}" type="pres">
      <dgm:prSet presAssocID="{12F86FFA-C198-4D61-8D6F-919A8E751855}" presName="bSp" presStyleCnt="0"/>
      <dgm:spPr/>
      <dgm:t>
        <a:bodyPr/>
        <a:lstStyle/>
        <a:p>
          <a:endParaRPr lang="id-ID"/>
        </a:p>
      </dgm:t>
    </dgm:pt>
    <dgm:pt modelId="{C46B564F-4BED-4F2B-AB4B-4859FF4845D9}" type="pres">
      <dgm:prSet presAssocID="{12F86FFA-C198-4D61-8D6F-919A8E751855}" presName="process" presStyleCnt="0"/>
      <dgm:spPr/>
      <dgm:t>
        <a:bodyPr/>
        <a:lstStyle/>
        <a:p>
          <a:endParaRPr lang="id-ID"/>
        </a:p>
      </dgm:t>
    </dgm:pt>
    <dgm:pt modelId="{5C0344CE-E0FB-4212-8994-0D8E2A8BB698}" type="pres">
      <dgm:prSet presAssocID="{ADE9EFF6-CB03-488B-8D45-8A36F7A6C63B}" presName="composite1" presStyleCnt="0"/>
      <dgm:spPr/>
      <dgm:t>
        <a:bodyPr/>
        <a:lstStyle/>
        <a:p>
          <a:endParaRPr lang="id-ID"/>
        </a:p>
      </dgm:t>
    </dgm:pt>
    <dgm:pt modelId="{C093C3DE-0A4A-4303-B8C9-5C1993D18B9D}" type="pres">
      <dgm:prSet presAssocID="{ADE9EFF6-CB03-488B-8D45-8A36F7A6C63B}" presName="dummyNode1" presStyleLbl="node1" presStyleIdx="0" presStyleCnt="3"/>
      <dgm:spPr/>
      <dgm:t>
        <a:bodyPr/>
        <a:lstStyle/>
        <a:p>
          <a:endParaRPr lang="id-ID"/>
        </a:p>
      </dgm:t>
    </dgm:pt>
    <dgm:pt modelId="{7647BA9B-2F6D-4ED2-97BE-662CD9DC03BE}" type="pres">
      <dgm:prSet presAssocID="{ADE9EFF6-CB03-488B-8D45-8A36F7A6C63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6B53A-DF92-4B45-982C-2A3896699CCE}" type="pres">
      <dgm:prSet presAssocID="{ADE9EFF6-CB03-488B-8D45-8A36F7A6C63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5390E-41E8-4BE8-851B-59946DAD5DDE}" type="pres">
      <dgm:prSet presAssocID="{ADE9EFF6-CB03-488B-8D45-8A36F7A6C63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FE3AE-4B38-4274-B0E7-CC3F139BB13C}" type="pres">
      <dgm:prSet presAssocID="{ADE9EFF6-CB03-488B-8D45-8A36F7A6C63B}" presName="connSite1" presStyleCnt="0"/>
      <dgm:spPr/>
      <dgm:t>
        <a:bodyPr/>
        <a:lstStyle/>
        <a:p>
          <a:endParaRPr lang="id-ID"/>
        </a:p>
      </dgm:t>
    </dgm:pt>
    <dgm:pt modelId="{153E3B32-0779-4181-B0E9-DD5DFCD461B7}" type="pres">
      <dgm:prSet presAssocID="{9E9D087F-78F1-4FB6-AC21-1CD6D3350528}" presName="Name9" presStyleLbl="sibTrans2D1" presStyleIdx="0" presStyleCnt="2"/>
      <dgm:spPr/>
      <dgm:t>
        <a:bodyPr/>
        <a:lstStyle/>
        <a:p>
          <a:endParaRPr lang="en-US"/>
        </a:p>
      </dgm:t>
    </dgm:pt>
    <dgm:pt modelId="{3436FB35-B4EE-46B6-9597-873279BD9C5B}" type="pres">
      <dgm:prSet presAssocID="{E5E9DE6E-BF93-4023-AF80-14E520DF6BA1}" presName="composite2" presStyleCnt="0"/>
      <dgm:spPr/>
      <dgm:t>
        <a:bodyPr/>
        <a:lstStyle/>
        <a:p>
          <a:endParaRPr lang="id-ID"/>
        </a:p>
      </dgm:t>
    </dgm:pt>
    <dgm:pt modelId="{48BEAE2C-59B7-40B2-892D-0E7179444309}" type="pres">
      <dgm:prSet presAssocID="{E5E9DE6E-BF93-4023-AF80-14E520DF6BA1}" presName="dummyNode2" presStyleLbl="node1" presStyleIdx="0" presStyleCnt="3"/>
      <dgm:spPr/>
      <dgm:t>
        <a:bodyPr/>
        <a:lstStyle/>
        <a:p>
          <a:endParaRPr lang="id-ID"/>
        </a:p>
      </dgm:t>
    </dgm:pt>
    <dgm:pt modelId="{EA12B870-0B0C-441B-8BAE-F98B2BA41364}" type="pres">
      <dgm:prSet presAssocID="{E5E9DE6E-BF93-4023-AF80-14E520DF6BA1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354C3-8B29-4DE1-A924-DFE2B27BB361}" type="pres">
      <dgm:prSet presAssocID="{E5E9DE6E-BF93-4023-AF80-14E520DF6BA1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96E16-2819-461F-A533-48D2F3FA942E}" type="pres">
      <dgm:prSet presAssocID="{E5E9DE6E-BF93-4023-AF80-14E520DF6BA1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9A7F-ABFB-406D-BDAD-3250CB01B9FB}" type="pres">
      <dgm:prSet presAssocID="{E5E9DE6E-BF93-4023-AF80-14E520DF6BA1}" presName="connSite2" presStyleCnt="0"/>
      <dgm:spPr/>
      <dgm:t>
        <a:bodyPr/>
        <a:lstStyle/>
        <a:p>
          <a:endParaRPr lang="id-ID"/>
        </a:p>
      </dgm:t>
    </dgm:pt>
    <dgm:pt modelId="{A32ADCB8-202F-44A2-9B39-0777C4ED95DC}" type="pres">
      <dgm:prSet presAssocID="{C6327448-396C-4723-82FA-3B68D3E689A6}" presName="Name18" presStyleLbl="sibTrans2D1" presStyleIdx="1" presStyleCnt="2"/>
      <dgm:spPr/>
      <dgm:t>
        <a:bodyPr/>
        <a:lstStyle/>
        <a:p>
          <a:endParaRPr lang="en-US"/>
        </a:p>
      </dgm:t>
    </dgm:pt>
    <dgm:pt modelId="{97B53151-6851-402E-BC9C-46D999730410}" type="pres">
      <dgm:prSet presAssocID="{5DA92170-64B7-4051-B272-8A02BA764C79}" presName="composite1" presStyleCnt="0"/>
      <dgm:spPr/>
      <dgm:t>
        <a:bodyPr/>
        <a:lstStyle/>
        <a:p>
          <a:endParaRPr lang="id-ID"/>
        </a:p>
      </dgm:t>
    </dgm:pt>
    <dgm:pt modelId="{399DB692-ADC1-4AE6-9FA8-405AC4386A45}" type="pres">
      <dgm:prSet presAssocID="{5DA92170-64B7-4051-B272-8A02BA764C79}" presName="dummyNode1" presStyleLbl="node1" presStyleIdx="1" presStyleCnt="3"/>
      <dgm:spPr/>
      <dgm:t>
        <a:bodyPr/>
        <a:lstStyle/>
        <a:p>
          <a:endParaRPr lang="id-ID"/>
        </a:p>
      </dgm:t>
    </dgm:pt>
    <dgm:pt modelId="{9373542B-A56C-4E4E-9B2D-6FB3263ACA4C}" type="pres">
      <dgm:prSet presAssocID="{5DA92170-64B7-4051-B272-8A02BA764C79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B823B-3CC8-4243-BE49-11B31AE6C50E}" type="pres">
      <dgm:prSet presAssocID="{5DA92170-64B7-4051-B272-8A02BA764C79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A2321-0D39-45BF-9014-98B2623C0CA2}" type="pres">
      <dgm:prSet presAssocID="{5DA92170-64B7-4051-B272-8A02BA764C79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9F4D2-207B-4B85-AE22-20BEE3872FFA}" type="pres">
      <dgm:prSet presAssocID="{5DA92170-64B7-4051-B272-8A02BA764C79}" presName="connSite1" presStyleCnt="0"/>
      <dgm:spPr/>
      <dgm:t>
        <a:bodyPr/>
        <a:lstStyle/>
        <a:p>
          <a:endParaRPr lang="id-ID"/>
        </a:p>
      </dgm:t>
    </dgm:pt>
  </dgm:ptLst>
  <dgm:cxnLst>
    <dgm:cxn modelId="{C8C56BB1-595E-4DC2-A1ED-96FFEF592719}" type="presOf" srcId="{3A09D99B-70FC-4AEA-911F-C242F811EC32}" destId="{EA12B870-0B0C-441B-8BAE-F98B2BA41364}" srcOrd="0" destOrd="0" presId="urn:microsoft.com/office/officeart/2005/8/layout/hProcess4"/>
    <dgm:cxn modelId="{920732E3-B9C8-442A-8CC5-699C80A6DF8B}" type="presOf" srcId="{3A09D99B-70FC-4AEA-911F-C242F811EC32}" destId="{CA6354C3-8B29-4DE1-A924-DFE2B27BB361}" srcOrd="1" destOrd="0" presId="urn:microsoft.com/office/officeart/2005/8/layout/hProcess4"/>
    <dgm:cxn modelId="{D6658A1D-BE00-4ACB-95C7-B30F2C215EE3}" srcId="{12F86FFA-C198-4D61-8D6F-919A8E751855}" destId="{5DA92170-64B7-4051-B272-8A02BA764C79}" srcOrd="2" destOrd="0" parTransId="{D35A749E-5223-40E9-981D-BE039827E0DC}" sibTransId="{E7390EEC-7F40-4293-945F-188DCE33F98B}"/>
    <dgm:cxn modelId="{8BC33EC9-2F41-4266-A415-5259273B52DE}" type="presOf" srcId="{5DA92170-64B7-4051-B272-8A02BA764C79}" destId="{448A2321-0D39-45BF-9014-98B2623C0CA2}" srcOrd="0" destOrd="0" presId="urn:microsoft.com/office/officeart/2005/8/layout/hProcess4"/>
    <dgm:cxn modelId="{A10D2342-92A6-4CB1-9395-810FFB32B7D6}" type="presOf" srcId="{E5E9DE6E-BF93-4023-AF80-14E520DF6BA1}" destId="{A1896E16-2819-461F-A533-48D2F3FA942E}" srcOrd="0" destOrd="0" presId="urn:microsoft.com/office/officeart/2005/8/layout/hProcess4"/>
    <dgm:cxn modelId="{37D6EE98-F3EC-4CA1-BF8A-CA52C5A52AF2}" type="presOf" srcId="{3D5B7FCF-6FE0-458C-BC22-9F2E035F90B1}" destId="{9373542B-A56C-4E4E-9B2D-6FB3263ACA4C}" srcOrd="0" destOrd="0" presId="urn:microsoft.com/office/officeart/2005/8/layout/hProcess4"/>
    <dgm:cxn modelId="{B54CBFFB-69BF-4233-A158-9F1F64721879}" type="presOf" srcId="{77935053-7970-4150-94B3-6DABBC6DD0AF}" destId="{7647BA9B-2F6D-4ED2-97BE-662CD9DC03BE}" srcOrd="0" destOrd="0" presId="urn:microsoft.com/office/officeart/2005/8/layout/hProcess4"/>
    <dgm:cxn modelId="{64D66A61-35A3-46AE-A5E3-70EFDFFC072B}" type="presOf" srcId="{3D5B7FCF-6FE0-458C-BC22-9F2E035F90B1}" destId="{C55B823B-3CC8-4243-BE49-11B31AE6C50E}" srcOrd="1" destOrd="0" presId="urn:microsoft.com/office/officeart/2005/8/layout/hProcess4"/>
    <dgm:cxn modelId="{1466970F-F258-4567-A4B0-5D18BD2F6F2B}" srcId="{ADE9EFF6-CB03-488B-8D45-8A36F7A6C63B}" destId="{77935053-7970-4150-94B3-6DABBC6DD0AF}" srcOrd="0" destOrd="0" parTransId="{69A55105-1705-4E54-A388-33F5ADC42FF8}" sibTransId="{D07E9C32-35A2-441E-ACA8-1865BE0D58B9}"/>
    <dgm:cxn modelId="{45F8714B-B375-48A6-A676-19F872956DFD}" srcId="{12F86FFA-C198-4D61-8D6F-919A8E751855}" destId="{E5E9DE6E-BF93-4023-AF80-14E520DF6BA1}" srcOrd="1" destOrd="0" parTransId="{CCF5B19F-2441-4BE2-B7D3-F24269509A25}" sibTransId="{C6327448-396C-4723-82FA-3B68D3E689A6}"/>
    <dgm:cxn modelId="{C79F31AA-0532-4E2C-BD6F-4D7C7ABE683D}" type="presOf" srcId="{C6327448-396C-4723-82FA-3B68D3E689A6}" destId="{A32ADCB8-202F-44A2-9B39-0777C4ED95DC}" srcOrd="0" destOrd="0" presId="urn:microsoft.com/office/officeart/2005/8/layout/hProcess4"/>
    <dgm:cxn modelId="{80B6D931-534E-438D-87E8-065CEF9F406A}" type="presOf" srcId="{ADE9EFF6-CB03-488B-8D45-8A36F7A6C63B}" destId="{3405390E-41E8-4BE8-851B-59946DAD5DDE}" srcOrd="0" destOrd="0" presId="urn:microsoft.com/office/officeart/2005/8/layout/hProcess4"/>
    <dgm:cxn modelId="{C371FD54-0EB2-4491-B196-035B4E07AF48}" srcId="{E5E9DE6E-BF93-4023-AF80-14E520DF6BA1}" destId="{3A09D99B-70FC-4AEA-911F-C242F811EC32}" srcOrd="0" destOrd="0" parTransId="{258E8DD6-A42B-4FF9-8849-9D012ABF0489}" sibTransId="{6B70F1CA-A340-458C-8372-724E1144A659}"/>
    <dgm:cxn modelId="{62EC9484-0CDE-427D-82E2-5CE08D5A7E84}" type="presOf" srcId="{65D48F77-0FEF-44F1-BCBD-5C574A467354}" destId="{7647BA9B-2F6D-4ED2-97BE-662CD9DC03BE}" srcOrd="0" destOrd="1" presId="urn:microsoft.com/office/officeart/2005/8/layout/hProcess4"/>
    <dgm:cxn modelId="{93BC5358-A76E-42A8-9602-5249ED4871CD}" srcId="{5DA92170-64B7-4051-B272-8A02BA764C79}" destId="{3D5B7FCF-6FE0-458C-BC22-9F2E035F90B1}" srcOrd="0" destOrd="0" parTransId="{C010D80A-437F-45D4-8BF0-00C65226C096}" sibTransId="{F621D4CA-0068-47AC-8F4B-0A33FFEA8BEE}"/>
    <dgm:cxn modelId="{67F4C69C-75C2-49BE-AD0E-FD490F908627}" type="presOf" srcId="{65D48F77-0FEF-44F1-BCBD-5C574A467354}" destId="{EFF6B53A-DF92-4B45-982C-2A3896699CCE}" srcOrd="1" destOrd="1" presId="urn:microsoft.com/office/officeart/2005/8/layout/hProcess4"/>
    <dgm:cxn modelId="{44B116A5-687F-414A-ADCC-48D8C0E4D52B}" srcId="{ADE9EFF6-CB03-488B-8D45-8A36F7A6C63B}" destId="{65D48F77-0FEF-44F1-BCBD-5C574A467354}" srcOrd="1" destOrd="0" parTransId="{3873DA3E-969F-47EE-83DC-3041F9FF69A6}" sibTransId="{C461F283-0BE0-44D6-9273-DA6E3F219C11}"/>
    <dgm:cxn modelId="{FFE7E89D-2DBF-4907-9A7F-98AC889E06B4}" type="presOf" srcId="{77935053-7970-4150-94B3-6DABBC6DD0AF}" destId="{EFF6B53A-DF92-4B45-982C-2A3896699CCE}" srcOrd="1" destOrd="0" presId="urn:microsoft.com/office/officeart/2005/8/layout/hProcess4"/>
    <dgm:cxn modelId="{DA014736-D220-4ABD-8A7B-6C3A91464272}" type="presOf" srcId="{9E9D087F-78F1-4FB6-AC21-1CD6D3350528}" destId="{153E3B32-0779-4181-B0E9-DD5DFCD461B7}" srcOrd="0" destOrd="0" presId="urn:microsoft.com/office/officeart/2005/8/layout/hProcess4"/>
    <dgm:cxn modelId="{FFF5309A-9881-4898-A688-185E150873C7}" srcId="{12F86FFA-C198-4D61-8D6F-919A8E751855}" destId="{ADE9EFF6-CB03-488B-8D45-8A36F7A6C63B}" srcOrd="0" destOrd="0" parTransId="{C63B710A-E90F-4418-992A-8239F0CD7AD4}" sibTransId="{9E9D087F-78F1-4FB6-AC21-1CD6D3350528}"/>
    <dgm:cxn modelId="{84C46B92-A8C6-48E4-89BA-8794E0FB0A05}" type="presOf" srcId="{12F86FFA-C198-4D61-8D6F-919A8E751855}" destId="{D93517C4-860A-4D9C-87F9-C775E2FE560C}" srcOrd="0" destOrd="0" presId="urn:microsoft.com/office/officeart/2005/8/layout/hProcess4"/>
    <dgm:cxn modelId="{4B1A8064-CD33-4146-86F2-B742AF5F0EE5}" type="presParOf" srcId="{D93517C4-860A-4D9C-87F9-C775E2FE560C}" destId="{49A9FD2E-9963-400A-8C4B-DBF39444D310}" srcOrd="0" destOrd="0" presId="urn:microsoft.com/office/officeart/2005/8/layout/hProcess4"/>
    <dgm:cxn modelId="{914E8084-466A-4D70-A801-8EA2AF0A8C86}" type="presParOf" srcId="{D93517C4-860A-4D9C-87F9-C775E2FE560C}" destId="{EAD29316-34C9-4102-84D8-038FBAC7A4A1}" srcOrd="1" destOrd="0" presId="urn:microsoft.com/office/officeart/2005/8/layout/hProcess4"/>
    <dgm:cxn modelId="{F45EEA62-2576-45CF-993D-AE85AC1B79C0}" type="presParOf" srcId="{D93517C4-860A-4D9C-87F9-C775E2FE560C}" destId="{C46B564F-4BED-4F2B-AB4B-4859FF4845D9}" srcOrd="2" destOrd="0" presId="urn:microsoft.com/office/officeart/2005/8/layout/hProcess4"/>
    <dgm:cxn modelId="{8AFAB258-7A53-4C38-B307-AC48777DC879}" type="presParOf" srcId="{C46B564F-4BED-4F2B-AB4B-4859FF4845D9}" destId="{5C0344CE-E0FB-4212-8994-0D8E2A8BB698}" srcOrd="0" destOrd="0" presId="urn:microsoft.com/office/officeart/2005/8/layout/hProcess4"/>
    <dgm:cxn modelId="{41962355-095A-4EB7-AA5E-FF32FB030782}" type="presParOf" srcId="{5C0344CE-E0FB-4212-8994-0D8E2A8BB698}" destId="{C093C3DE-0A4A-4303-B8C9-5C1993D18B9D}" srcOrd="0" destOrd="0" presId="urn:microsoft.com/office/officeart/2005/8/layout/hProcess4"/>
    <dgm:cxn modelId="{F13F93A1-7B73-4FAC-BBAC-3C6D642D4C74}" type="presParOf" srcId="{5C0344CE-E0FB-4212-8994-0D8E2A8BB698}" destId="{7647BA9B-2F6D-4ED2-97BE-662CD9DC03BE}" srcOrd="1" destOrd="0" presId="urn:microsoft.com/office/officeart/2005/8/layout/hProcess4"/>
    <dgm:cxn modelId="{089849F6-58A0-4D33-9A64-369E68B2889A}" type="presParOf" srcId="{5C0344CE-E0FB-4212-8994-0D8E2A8BB698}" destId="{EFF6B53A-DF92-4B45-982C-2A3896699CCE}" srcOrd="2" destOrd="0" presId="urn:microsoft.com/office/officeart/2005/8/layout/hProcess4"/>
    <dgm:cxn modelId="{58352694-237A-4333-9655-54B03D283295}" type="presParOf" srcId="{5C0344CE-E0FB-4212-8994-0D8E2A8BB698}" destId="{3405390E-41E8-4BE8-851B-59946DAD5DDE}" srcOrd="3" destOrd="0" presId="urn:microsoft.com/office/officeart/2005/8/layout/hProcess4"/>
    <dgm:cxn modelId="{3D37311F-110F-45DE-981C-EE55FF542FDE}" type="presParOf" srcId="{5C0344CE-E0FB-4212-8994-0D8E2A8BB698}" destId="{825FE3AE-4B38-4274-B0E7-CC3F139BB13C}" srcOrd="4" destOrd="0" presId="urn:microsoft.com/office/officeart/2005/8/layout/hProcess4"/>
    <dgm:cxn modelId="{FE9CE5AE-A8EC-488F-8BD0-744883A17D7C}" type="presParOf" srcId="{C46B564F-4BED-4F2B-AB4B-4859FF4845D9}" destId="{153E3B32-0779-4181-B0E9-DD5DFCD461B7}" srcOrd="1" destOrd="0" presId="urn:microsoft.com/office/officeart/2005/8/layout/hProcess4"/>
    <dgm:cxn modelId="{604F3A37-7C6C-4235-ADA9-7192ECD2B562}" type="presParOf" srcId="{C46B564F-4BED-4F2B-AB4B-4859FF4845D9}" destId="{3436FB35-B4EE-46B6-9597-873279BD9C5B}" srcOrd="2" destOrd="0" presId="urn:microsoft.com/office/officeart/2005/8/layout/hProcess4"/>
    <dgm:cxn modelId="{262E565C-4948-4AA3-86A8-331B6EC5A1F0}" type="presParOf" srcId="{3436FB35-B4EE-46B6-9597-873279BD9C5B}" destId="{48BEAE2C-59B7-40B2-892D-0E7179444309}" srcOrd="0" destOrd="0" presId="urn:microsoft.com/office/officeart/2005/8/layout/hProcess4"/>
    <dgm:cxn modelId="{E716F4AC-8FD7-4224-AB6B-AC54C118D1B2}" type="presParOf" srcId="{3436FB35-B4EE-46B6-9597-873279BD9C5B}" destId="{EA12B870-0B0C-441B-8BAE-F98B2BA41364}" srcOrd="1" destOrd="0" presId="urn:microsoft.com/office/officeart/2005/8/layout/hProcess4"/>
    <dgm:cxn modelId="{19DE3931-2421-46E8-82FB-46711FD5F48E}" type="presParOf" srcId="{3436FB35-B4EE-46B6-9597-873279BD9C5B}" destId="{CA6354C3-8B29-4DE1-A924-DFE2B27BB361}" srcOrd="2" destOrd="0" presId="urn:microsoft.com/office/officeart/2005/8/layout/hProcess4"/>
    <dgm:cxn modelId="{1A03CD79-2353-4208-834D-98328EAA78DF}" type="presParOf" srcId="{3436FB35-B4EE-46B6-9597-873279BD9C5B}" destId="{A1896E16-2819-461F-A533-48D2F3FA942E}" srcOrd="3" destOrd="0" presId="urn:microsoft.com/office/officeart/2005/8/layout/hProcess4"/>
    <dgm:cxn modelId="{49D7477F-6459-42B9-9699-16DC4330447D}" type="presParOf" srcId="{3436FB35-B4EE-46B6-9597-873279BD9C5B}" destId="{80139A7F-ABFB-406D-BDAD-3250CB01B9FB}" srcOrd="4" destOrd="0" presId="urn:microsoft.com/office/officeart/2005/8/layout/hProcess4"/>
    <dgm:cxn modelId="{F96C3A61-996C-4940-AB03-2739BB59215B}" type="presParOf" srcId="{C46B564F-4BED-4F2B-AB4B-4859FF4845D9}" destId="{A32ADCB8-202F-44A2-9B39-0777C4ED95DC}" srcOrd="3" destOrd="0" presId="urn:microsoft.com/office/officeart/2005/8/layout/hProcess4"/>
    <dgm:cxn modelId="{B0F320FA-A3BC-4C3F-81DA-91941EF0FEDF}" type="presParOf" srcId="{C46B564F-4BED-4F2B-AB4B-4859FF4845D9}" destId="{97B53151-6851-402E-BC9C-46D999730410}" srcOrd="4" destOrd="0" presId="urn:microsoft.com/office/officeart/2005/8/layout/hProcess4"/>
    <dgm:cxn modelId="{A315D9BD-C076-4638-BF4C-7FD826841A87}" type="presParOf" srcId="{97B53151-6851-402E-BC9C-46D999730410}" destId="{399DB692-ADC1-4AE6-9FA8-405AC4386A45}" srcOrd="0" destOrd="0" presId="urn:microsoft.com/office/officeart/2005/8/layout/hProcess4"/>
    <dgm:cxn modelId="{8BDBEB7B-C8B6-4DF7-BB73-AB0128D6E92A}" type="presParOf" srcId="{97B53151-6851-402E-BC9C-46D999730410}" destId="{9373542B-A56C-4E4E-9B2D-6FB3263ACA4C}" srcOrd="1" destOrd="0" presId="urn:microsoft.com/office/officeart/2005/8/layout/hProcess4"/>
    <dgm:cxn modelId="{59F062CD-9120-46A7-A541-597AC1BBDF8A}" type="presParOf" srcId="{97B53151-6851-402E-BC9C-46D999730410}" destId="{C55B823B-3CC8-4243-BE49-11B31AE6C50E}" srcOrd="2" destOrd="0" presId="urn:microsoft.com/office/officeart/2005/8/layout/hProcess4"/>
    <dgm:cxn modelId="{932E7229-8F2B-4009-B58E-9ECF71A1F88D}" type="presParOf" srcId="{97B53151-6851-402E-BC9C-46D999730410}" destId="{448A2321-0D39-45BF-9014-98B2623C0CA2}" srcOrd="3" destOrd="0" presId="urn:microsoft.com/office/officeart/2005/8/layout/hProcess4"/>
    <dgm:cxn modelId="{1B9C16A9-1E3C-4858-964A-07167A308D06}" type="presParOf" srcId="{97B53151-6851-402E-BC9C-46D999730410}" destId="{2109F4D2-207B-4B85-AE22-20BEE3872FF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7BA9B-2F6D-4ED2-97BE-662CD9DC03BE}">
      <dsp:nvSpPr>
        <dsp:cNvPr id="0" name=""/>
        <dsp:cNvSpPr/>
      </dsp:nvSpPr>
      <dsp:spPr>
        <a:xfrm>
          <a:off x="846149" y="1102709"/>
          <a:ext cx="2569053" cy="2118931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Quality of Design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900" kern="1200" dirty="0"/>
        </a:p>
      </dsp:txBody>
      <dsp:txXfrm>
        <a:off x="894911" y="1151471"/>
        <a:ext cx="2471529" cy="1567350"/>
      </dsp:txXfrm>
    </dsp:sp>
    <dsp:sp modelId="{153E3B32-0779-4181-B0E9-DD5DFCD461B7}">
      <dsp:nvSpPr>
        <dsp:cNvPr id="0" name=""/>
        <dsp:cNvSpPr/>
      </dsp:nvSpPr>
      <dsp:spPr>
        <a:xfrm>
          <a:off x="2246269" y="1450706"/>
          <a:ext cx="3064630" cy="3064630"/>
        </a:xfrm>
        <a:prstGeom prst="leftCircularArrow">
          <a:avLst>
            <a:gd name="adj1" fmla="val 3904"/>
            <a:gd name="adj2" fmla="val 489151"/>
            <a:gd name="adj3" fmla="val 2264662"/>
            <a:gd name="adj4" fmla="val 9024489"/>
            <a:gd name="adj5" fmla="val 455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05390E-41E8-4BE8-851B-59946DAD5DDE}">
      <dsp:nvSpPr>
        <dsp:cNvPr id="0" name=""/>
        <dsp:cNvSpPr/>
      </dsp:nvSpPr>
      <dsp:spPr>
        <a:xfrm>
          <a:off x="1417049" y="2767584"/>
          <a:ext cx="2283602" cy="90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Design</a:t>
          </a:r>
          <a:endParaRPr lang="en-US" sz="3000" kern="1200" dirty="0"/>
        </a:p>
      </dsp:txBody>
      <dsp:txXfrm>
        <a:off x="1443647" y="2794182"/>
        <a:ext cx="2230406" cy="854917"/>
      </dsp:txXfrm>
    </dsp:sp>
    <dsp:sp modelId="{EA12B870-0B0C-441B-8BAE-F98B2BA41364}">
      <dsp:nvSpPr>
        <dsp:cNvPr id="0" name=""/>
        <dsp:cNvSpPr/>
      </dsp:nvSpPr>
      <dsp:spPr>
        <a:xfrm>
          <a:off x="4270419" y="1102709"/>
          <a:ext cx="2569053" cy="2118931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Quality of Conformance</a:t>
          </a:r>
          <a:endParaRPr lang="en-US" sz="2900" kern="1200" dirty="0"/>
        </a:p>
      </dsp:txBody>
      <dsp:txXfrm>
        <a:off x="4319181" y="1605528"/>
        <a:ext cx="2471529" cy="1567350"/>
      </dsp:txXfrm>
    </dsp:sp>
    <dsp:sp modelId="{A32ADCB8-202F-44A2-9B39-0777C4ED95DC}">
      <dsp:nvSpPr>
        <dsp:cNvPr id="0" name=""/>
        <dsp:cNvSpPr/>
      </dsp:nvSpPr>
      <dsp:spPr>
        <a:xfrm>
          <a:off x="5649131" y="-274069"/>
          <a:ext cx="3392898" cy="3392898"/>
        </a:xfrm>
        <a:prstGeom prst="circularArrow">
          <a:avLst>
            <a:gd name="adj1" fmla="val 3527"/>
            <a:gd name="adj2" fmla="val 437836"/>
            <a:gd name="adj3" fmla="val 19386653"/>
            <a:gd name="adj4" fmla="val 12575511"/>
            <a:gd name="adj5" fmla="val 4114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896E16-2819-461F-A533-48D2F3FA942E}">
      <dsp:nvSpPr>
        <dsp:cNvPr id="0" name=""/>
        <dsp:cNvSpPr/>
      </dsp:nvSpPr>
      <dsp:spPr>
        <a:xfrm>
          <a:off x="4841320" y="648652"/>
          <a:ext cx="2283602" cy="90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Development</a:t>
          </a:r>
          <a:endParaRPr lang="en-US" sz="3000" kern="1200" dirty="0"/>
        </a:p>
      </dsp:txBody>
      <dsp:txXfrm>
        <a:off x="4867918" y="675250"/>
        <a:ext cx="2230406" cy="854917"/>
      </dsp:txXfrm>
    </dsp:sp>
    <dsp:sp modelId="{9373542B-A56C-4E4E-9B2D-6FB3263ACA4C}">
      <dsp:nvSpPr>
        <dsp:cNvPr id="0" name=""/>
        <dsp:cNvSpPr/>
      </dsp:nvSpPr>
      <dsp:spPr>
        <a:xfrm>
          <a:off x="7694690" y="1102709"/>
          <a:ext cx="2569053" cy="2118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55245" rIns="55245" bIns="55245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Quality Control</a:t>
          </a:r>
          <a:endParaRPr lang="en-US" sz="2900" kern="1200" dirty="0"/>
        </a:p>
      </dsp:txBody>
      <dsp:txXfrm>
        <a:off x="7743452" y="1151471"/>
        <a:ext cx="2471529" cy="1567350"/>
      </dsp:txXfrm>
    </dsp:sp>
    <dsp:sp modelId="{448A2321-0D39-45BF-9014-98B2623C0CA2}">
      <dsp:nvSpPr>
        <dsp:cNvPr id="0" name=""/>
        <dsp:cNvSpPr/>
      </dsp:nvSpPr>
      <dsp:spPr>
        <a:xfrm>
          <a:off x="8265591" y="2767584"/>
          <a:ext cx="2283602" cy="90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Testing</a:t>
          </a:r>
          <a:endParaRPr lang="en-US" sz="3000" kern="1200" dirty="0"/>
        </a:p>
      </dsp:txBody>
      <dsp:txXfrm>
        <a:off x="8292189" y="2794182"/>
        <a:ext cx="2230406" cy="854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F7574-0350-4F42-A628-E66C850C1B19}" type="datetimeFigureOut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527E-5199-494C-B555-4815E258B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7527E-5199-494C-B555-4815E258B8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7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1FDA2-2F1A-4785-A35E-74A60F85CF1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78B94-4F95-46DE-A227-3E78C56B4130}" type="slidenum">
              <a:rPr lang="en-CA"/>
              <a:pPr/>
              <a:t>8</a:t>
            </a:fld>
            <a:endParaRPr lang="en-CA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kesalahan</a:t>
            </a:r>
            <a:r>
              <a:rPr lang="en-ID" dirty="0" smtClean="0"/>
              <a:t> </a:t>
            </a:r>
            <a:r>
              <a:rPr lang="en-ID" dirty="0" err="1" smtClean="0"/>
              <a:t>logika</a:t>
            </a:r>
            <a:r>
              <a:rPr lang="en-ID" dirty="0" smtClean="0"/>
              <a:t> </a:t>
            </a:r>
            <a:r>
              <a:rPr lang="en-ID" dirty="0" err="1" smtClean="0"/>
              <a:t>menterjemahkan</a:t>
            </a:r>
            <a:r>
              <a:rPr lang="en-ID" dirty="0" smtClean="0"/>
              <a:t> </a:t>
            </a:r>
            <a:r>
              <a:rPr lang="en-ID" dirty="0" err="1" smtClean="0"/>
              <a:t>rumus</a:t>
            </a:r>
            <a:r>
              <a:rPr lang="en-ID" dirty="0" smtClean="0"/>
              <a:t>, </a:t>
            </a:r>
            <a:r>
              <a:rPr lang="en-ID" dirty="0" err="1" smtClean="0"/>
              <a:t>menyebabkan</a:t>
            </a:r>
            <a:r>
              <a:rPr lang="en-ID" dirty="0" smtClean="0"/>
              <a:t> </a:t>
            </a:r>
            <a:r>
              <a:rPr lang="en-ID" dirty="0" err="1" smtClean="0"/>
              <a:t>hasil</a:t>
            </a:r>
            <a:r>
              <a:rPr lang="en-ID" baseline="0" dirty="0" smtClean="0"/>
              <a:t> yang </a:t>
            </a:r>
            <a:r>
              <a:rPr lang="en-ID" baseline="0" dirty="0" err="1" smtClean="0"/>
              <a:t>salah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atau</a:t>
            </a:r>
            <a:r>
              <a:rPr lang="en-ID" baseline="0" dirty="0" smtClean="0"/>
              <a:t> </a:t>
            </a:r>
            <a:r>
              <a:rPr lang="en-ID" dirty="0" smtClean="0"/>
              <a:t>divide by zero, </a:t>
            </a:r>
            <a:r>
              <a:rPr lang="en-ID" dirty="0" err="1" smtClean="0"/>
              <a:t>menyebabkan</a:t>
            </a:r>
            <a:r>
              <a:rPr lang="en-ID" dirty="0" smtClean="0"/>
              <a:t> </a:t>
            </a:r>
            <a:r>
              <a:rPr lang="en-ID" dirty="0" err="1" smtClean="0"/>
              <a:t>kesalahan</a:t>
            </a:r>
            <a:r>
              <a:rPr lang="en-ID" dirty="0" smtClean="0"/>
              <a:t> </a:t>
            </a:r>
            <a:r>
              <a:rPr lang="en-ID" dirty="0" err="1" smtClean="0"/>
              <a:t>perhitunga</a:t>
            </a:r>
            <a:r>
              <a:rPr lang="en-ID" baseline="0" dirty="0" err="1" smtClean="0"/>
              <a:t>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yg</a:t>
            </a:r>
            <a:r>
              <a:rPr lang="en-ID" baseline="0" dirty="0" smtClean="0"/>
              <a:t> </a:t>
            </a:r>
            <a:r>
              <a:rPr lang="en-ID" baseline="0" dirty="0" err="1" smtClean="0"/>
              <a:t>jika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digunakan</a:t>
            </a:r>
            <a:r>
              <a:rPr lang="en-ID" baseline="0" dirty="0" smtClean="0"/>
              <a:t> </a:t>
            </a:r>
            <a:r>
              <a:rPr lang="en-ID" baseline="0" dirty="0" err="1" smtClean="0"/>
              <a:t>akan</a:t>
            </a:r>
            <a:r>
              <a:rPr lang="en-ID" baseline="0" dirty="0" smtClean="0"/>
              <a:t> fatal</a:t>
            </a:r>
          </a:p>
          <a:p>
            <a:endParaRPr lang="en-ID" baseline="0" dirty="0" smtClean="0"/>
          </a:p>
          <a:p>
            <a:r>
              <a:rPr lang="en-ID" baseline="0" dirty="0" err="1" smtClean="0"/>
              <a:t>Pada</a:t>
            </a:r>
            <a:r>
              <a:rPr lang="en-ID" baseline="0" dirty="0" smtClean="0"/>
              <a:t> Ms Excel 2007, </a:t>
            </a:r>
            <a:r>
              <a:rPr lang="en-ID" baseline="0" dirty="0" err="1" smtClean="0"/>
              <a:t>dihitung</a:t>
            </a:r>
            <a:r>
              <a:rPr lang="en-ID" baseline="0" dirty="0" smtClean="0"/>
              <a:t> 850x77,1  </a:t>
            </a:r>
            <a:r>
              <a:rPr lang="en-ID" baseline="0" dirty="0" err="1" smtClean="0"/>
              <a:t>hasilnya</a:t>
            </a:r>
            <a:r>
              <a:rPr lang="en-ID" baseline="0" dirty="0" smtClean="0"/>
              <a:t> </a:t>
            </a:r>
            <a:r>
              <a:rPr lang="en-ID" baseline="0" dirty="0" err="1" smtClean="0"/>
              <a:t>seharusnya</a:t>
            </a:r>
            <a:r>
              <a:rPr lang="en-ID" baseline="0" dirty="0" smtClean="0"/>
              <a:t> 65536  </a:t>
            </a:r>
            <a:r>
              <a:rPr lang="en-ID" baseline="0" dirty="0" err="1" smtClean="0"/>
              <a:t>namun</a:t>
            </a:r>
            <a:r>
              <a:rPr lang="en-ID" baseline="0" dirty="0" smtClean="0"/>
              <a:t> yang </a:t>
            </a:r>
            <a:r>
              <a:rPr lang="en-ID" baseline="0" dirty="0" err="1" smtClean="0"/>
              <a:t>ditampilkan</a:t>
            </a:r>
            <a:r>
              <a:rPr lang="en-ID" baseline="0" smtClean="0"/>
              <a:t> 100000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7527E-5199-494C-B555-4815E258B8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0C2F-488F-45AA-BF4A-8466B3A0C311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3EE7-106B-433F-A74E-58602693E225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7AC-F07A-40F9-B787-6C46CCFDE664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E8D-B9D2-463C-A497-E4A8B60DF42C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54DA-86E5-4658-AFB3-83B994573DA5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384D-4931-4BA7-9C7B-A545B6A96137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B4C7-85D3-46F4-9E8E-DF8320C87A04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DAB-D78F-4ABC-8F52-9E98F3CC7481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4EBA-2E22-4A32-8B1F-16BA613FA169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6E02AC-9362-430B-9E7F-03E3F43B1850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29B-EDC2-4FF3-8EA5-B2EFEB22FAD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79E965-082E-4DC3-8D78-B68B91B8C0D0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14414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75000"/>
                  </a:schemeClr>
                </a:solidFill>
              </a:rPr>
              <a:t>Software Quality</a:t>
            </a:r>
            <a:endParaRPr 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87152"/>
            <a:ext cx="10058400" cy="1143000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Informatika</a:t>
            </a:r>
            <a:endParaRPr lang="id-ID" sz="2800" dirty="0" smtClean="0"/>
          </a:p>
          <a:p>
            <a:r>
              <a:rPr lang="id-ID" sz="2800" dirty="0" smtClean="0"/>
              <a:t>UNIVERSITAS TELKOM </a:t>
            </a:r>
          </a:p>
          <a:p>
            <a:r>
              <a:rPr lang="id-ID" sz="2800" dirty="0" smtClean="0"/>
              <a:t>201</a:t>
            </a:r>
            <a:r>
              <a:rPr lang="en-ID" sz="2800" dirty="0"/>
              <a:t>9</a:t>
            </a:r>
            <a:endParaRPr lang="id-ID" sz="2800" dirty="0" smtClean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50DB0-773E-4891-B9D6-F64FC6E0C508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Software errors, faults and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0520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Software errors </a:t>
            </a:r>
            <a:r>
              <a:rPr lang="en-US" dirty="0"/>
              <a:t>are sections of the code that are partially or totally incorrect </a:t>
            </a:r>
            <a:r>
              <a:rPr lang="en-US" dirty="0" smtClean="0"/>
              <a:t>as a </a:t>
            </a:r>
            <a:r>
              <a:rPr lang="en-US" dirty="0"/>
              <a:t>result of a grammatical, logical or other </a:t>
            </a:r>
            <a:r>
              <a:rPr lang="en-US" dirty="0" smtClean="0"/>
              <a:t>mistake</a:t>
            </a:r>
            <a:r>
              <a:rPr lang="id-ID" dirty="0" smtClean="0"/>
              <a:t>. (</a:t>
            </a:r>
            <a:r>
              <a:rPr lang="en-US" dirty="0" smtClean="0"/>
              <a:t> </a:t>
            </a:r>
            <a:r>
              <a:rPr lang="en-US" dirty="0"/>
              <a:t>made by a systems analyst, </a:t>
            </a:r>
            <a:r>
              <a:rPr lang="en-US" dirty="0" smtClean="0"/>
              <a:t>a programmer</a:t>
            </a:r>
            <a:r>
              <a:rPr lang="en-US" dirty="0"/>
              <a:t>, or another member of the software development </a:t>
            </a:r>
            <a:r>
              <a:rPr lang="en-US" dirty="0" smtClean="0"/>
              <a:t>team</a:t>
            </a:r>
            <a:r>
              <a:rPr lang="id-ID" dirty="0" smtClean="0"/>
              <a:t>)</a:t>
            </a:r>
            <a:r>
              <a:rPr lang="en-ID" dirty="0" smtClean="0"/>
              <a:t> </a:t>
            </a:r>
            <a:r>
              <a:rPr lang="en-ID" dirty="0" smtClean="0">
                <a:sym typeface="Wingdings" pitchFamily="2" charset="2"/>
              </a:rPr>
              <a:t> </a:t>
            </a:r>
            <a:r>
              <a:rPr lang="en-ID" b="1" dirty="0" smtClean="0">
                <a:solidFill>
                  <a:srgbClr val="FF0000"/>
                </a:solidFill>
                <a:sym typeface="Wingdings" pitchFamily="2" charset="2"/>
              </a:rPr>
              <a:t>made by human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Software </a:t>
            </a:r>
            <a:r>
              <a:rPr lang="en-US" sz="2400" dirty="0">
                <a:solidFill>
                  <a:srgbClr val="FF0000"/>
                </a:solidFill>
              </a:rPr>
              <a:t>faults</a:t>
            </a:r>
            <a:r>
              <a:rPr lang="en-US" sz="2400" dirty="0"/>
              <a:t> </a:t>
            </a:r>
            <a:r>
              <a:rPr lang="en-US" dirty="0"/>
              <a:t>are software errors that </a:t>
            </a:r>
            <a:r>
              <a:rPr lang="en-US" b="1" dirty="0">
                <a:solidFill>
                  <a:srgbClr val="FF0000"/>
                </a:solidFill>
              </a:rPr>
              <a:t>cause the incorrect functioning </a:t>
            </a:r>
            <a:r>
              <a:rPr lang="en-US" dirty="0"/>
              <a:t>of </a:t>
            </a:r>
            <a:r>
              <a:rPr lang="en-US" dirty="0" smtClean="0"/>
              <a:t>the software </a:t>
            </a:r>
            <a:r>
              <a:rPr lang="en-US" dirty="0"/>
              <a:t>during a specific application.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Software </a:t>
            </a:r>
            <a:r>
              <a:rPr lang="en-US" sz="2400" dirty="0">
                <a:solidFill>
                  <a:srgbClr val="FF0000"/>
                </a:solidFill>
              </a:rPr>
              <a:t>faults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become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software failures </a:t>
            </a:r>
            <a:r>
              <a:rPr lang="en-US" dirty="0"/>
              <a:t>only when they are “activated”, </a:t>
            </a:r>
            <a:r>
              <a:rPr lang="en-US" dirty="0" smtClean="0"/>
              <a:t>that is</a:t>
            </a:r>
            <a:r>
              <a:rPr lang="en-US" dirty="0"/>
              <a:t>, when a </a:t>
            </a:r>
            <a:r>
              <a:rPr lang="en-US" dirty="0" smtClean="0"/>
              <a:t>user tries </a:t>
            </a:r>
            <a:r>
              <a:rPr lang="en-US" dirty="0"/>
              <a:t>to apply the specific software section that is faulty. 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Thus, the </a:t>
            </a:r>
            <a:r>
              <a:rPr lang="en-US" sz="2400" dirty="0">
                <a:solidFill>
                  <a:schemeClr val="tx1"/>
                </a:solidFill>
              </a:rPr>
              <a:t>root of any </a:t>
            </a:r>
            <a:r>
              <a:rPr lang="en-US" sz="2400" dirty="0">
                <a:solidFill>
                  <a:srgbClr val="FF0000"/>
                </a:solidFill>
              </a:rPr>
              <a:t>software failure 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dirty="0">
                <a:solidFill>
                  <a:srgbClr val="FF0000"/>
                </a:solidFill>
              </a:rPr>
              <a:t>software error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r>
              <a:rPr lang="id-ID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37FE-A580-4092-AF00-5A1D4EA134A2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Identify the various causes of software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3465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dirty="0" smtClean="0"/>
              <a:t>Coding errors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dirty="0" smtClean="0"/>
              <a:t>Logical design errors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dirty="0" smtClean="0"/>
              <a:t>Faulty </a:t>
            </a:r>
            <a:r>
              <a:rPr lang="en-US" sz="2100" b="1" dirty="0"/>
              <a:t>requirements </a:t>
            </a:r>
            <a:r>
              <a:rPr lang="en-US" sz="2100" b="1" dirty="0" smtClean="0"/>
              <a:t>definition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dirty="0" smtClean="0"/>
              <a:t>Client–developer </a:t>
            </a:r>
            <a:r>
              <a:rPr lang="en-US" sz="2100" b="1" dirty="0"/>
              <a:t>communication </a:t>
            </a:r>
            <a:r>
              <a:rPr lang="en-US" sz="2100" b="1" dirty="0" smtClean="0"/>
              <a:t>failures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dirty="0" smtClean="0"/>
              <a:t>Deliberate </a:t>
            </a:r>
            <a:r>
              <a:rPr lang="en-US" sz="2100" b="1" dirty="0"/>
              <a:t>deviations from software </a:t>
            </a:r>
            <a:r>
              <a:rPr lang="en-US" sz="2100" b="1" dirty="0" smtClean="0"/>
              <a:t>requirements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dirty="0" smtClean="0"/>
              <a:t>Non-compliance with documentation and coding instructions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dirty="0" smtClean="0"/>
              <a:t>Shortcomings of the testing process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dirty="0" smtClean="0"/>
              <a:t>Procedure errors</a:t>
            </a:r>
          </a:p>
          <a:p>
            <a:pPr marL="457200" indent="-45720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100" b="1" dirty="0" smtClean="0"/>
              <a:t>Documentation errors</a:t>
            </a: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 should be </a:t>
            </a:r>
            <a:r>
              <a:rPr lang="en-US" dirty="0">
                <a:solidFill>
                  <a:srgbClr val="FF0000"/>
                </a:solidFill>
              </a:rPr>
              <a:t>emphasized</a:t>
            </a:r>
            <a:r>
              <a:rPr lang="en-US" dirty="0"/>
              <a:t> that all causes of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human,</a:t>
            </a:r>
            <a:r>
              <a:rPr lang="en-US" dirty="0" smtClean="0"/>
              <a:t> the </a:t>
            </a:r>
            <a:r>
              <a:rPr lang="en-US" dirty="0"/>
              <a:t>work of systems analysts, programmers, software testers, </a:t>
            </a:r>
            <a:r>
              <a:rPr lang="en-US" dirty="0" smtClean="0"/>
              <a:t>documentation experts</a:t>
            </a:r>
            <a:r>
              <a:rPr lang="en-US" dirty="0"/>
              <a:t>, and even clients and their representatives.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5792-BA89-44D0-9330-F7CAFB0DAD7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Faulty requirements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definition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722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Erroneous definition of requirements.</a:t>
            </a:r>
          </a:p>
          <a:p>
            <a:pPr marL="61722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Absence </a:t>
            </a:r>
            <a:r>
              <a:rPr lang="en-US" sz="2800" dirty="0"/>
              <a:t>of vital requirements.</a:t>
            </a:r>
          </a:p>
          <a:p>
            <a:pPr marL="61722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Incomplete </a:t>
            </a:r>
            <a:r>
              <a:rPr lang="en-US" sz="2800" dirty="0"/>
              <a:t>definition of requirements. </a:t>
            </a:r>
          </a:p>
          <a:p>
            <a:pPr marL="61722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 smtClean="0"/>
              <a:t>Inclusion </a:t>
            </a:r>
            <a:r>
              <a:rPr lang="en-US" sz="2800" dirty="0"/>
              <a:t>of unnecessary requirements, functions that are not expected </a:t>
            </a:r>
            <a:r>
              <a:rPr lang="en-US" sz="2800" dirty="0" smtClean="0"/>
              <a:t>to be </a:t>
            </a:r>
            <a:r>
              <a:rPr lang="en-US" sz="2800" dirty="0"/>
              <a:t>needed in </a:t>
            </a:r>
            <a:r>
              <a:rPr lang="en-US" sz="2800" dirty="0" smtClean="0"/>
              <a:t>the near </a:t>
            </a:r>
            <a:r>
              <a:rPr lang="en-US" sz="2800" dirty="0"/>
              <a:t>future.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88E99-F29A-4B9B-8FCE-76BA64637CF2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9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Client–developer communication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failures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Misunderstanding of the client’s instructions as stated in the </a:t>
            </a:r>
            <a:r>
              <a:rPr lang="en-US" dirty="0" smtClean="0"/>
              <a:t>requirement document</a:t>
            </a:r>
            <a:r>
              <a:rPr lang="en-US" dirty="0"/>
              <a:t>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Misunderstanding </a:t>
            </a:r>
            <a:r>
              <a:rPr lang="en-US" dirty="0"/>
              <a:t>of the client’s requirements changes presented to </a:t>
            </a:r>
            <a:r>
              <a:rPr lang="en-US" dirty="0" smtClean="0"/>
              <a:t>the developer </a:t>
            </a:r>
            <a:r>
              <a:rPr lang="en-US" dirty="0"/>
              <a:t>in written form during the development period.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Misunderstanding </a:t>
            </a:r>
            <a:r>
              <a:rPr lang="en-US" dirty="0"/>
              <a:t>of the client’s requirements changes presented orally </a:t>
            </a:r>
            <a:r>
              <a:rPr lang="en-US" dirty="0" smtClean="0"/>
              <a:t>to the </a:t>
            </a:r>
            <a:r>
              <a:rPr lang="en-US" dirty="0"/>
              <a:t>developer during the development period.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Misunderstanding </a:t>
            </a:r>
            <a:r>
              <a:rPr lang="en-US" dirty="0"/>
              <a:t>of the client’s responses to the design problems </a:t>
            </a:r>
            <a:r>
              <a:rPr lang="en-US" dirty="0" smtClean="0"/>
              <a:t>presented by </a:t>
            </a:r>
            <a:r>
              <a:rPr lang="en-US" dirty="0"/>
              <a:t>the developer</a:t>
            </a:r>
            <a:r>
              <a:rPr lang="en-US" dirty="0" smtClean="0"/>
              <a:t>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Lack of attention to client messages referring to requirements </a:t>
            </a:r>
            <a:r>
              <a:rPr lang="en-US" dirty="0" smtClean="0"/>
              <a:t>changes and </a:t>
            </a:r>
            <a:r>
              <a:rPr lang="en-US" dirty="0"/>
              <a:t>to client responses to questions raised by the developer on the part </a:t>
            </a:r>
            <a:r>
              <a:rPr lang="en-US" dirty="0" smtClean="0"/>
              <a:t>of the </a:t>
            </a:r>
            <a:r>
              <a:rPr lang="en-US" dirty="0"/>
              <a:t>developer.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C27F-BEF0-4604-81FC-DE3B058FE248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Deliberate deviations from software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requirements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The developer reuses software modules taken from an earlier </a:t>
            </a:r>
            <a:r>
              <a:rPr lang="en-US" sz="2200" dirty="0" smtClean="0"/>
              <a:t>project without </a:t>
            </a:r>
            <a:r>
              <a:rPr lang="en-US" sz="2200" dirty="0"/>
              <a:t>sufficient analysis of the changes and adaptations needed to </a:t>
            </a:r>
            <a:r>
              <a:rPr lang="en-US" sz="2200" dirty="0" smtClean="0"/>
              <a:t>correctly fulfill </a:t>
            </a:r>
            <a:r>
              <a:rPr lang="en-US" sz="2200" dirty="0"/>
              <a:t>all the new requirements.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Due </a:t>
            </a:r>
            <a:r>
              <a:rPr lang="en-US" sz="2200" dirty="0"/>
              <a:t>to time or budget pressures, the developer decides to omit part of </a:t>
            </a:r>
            <a:r>
              <a:rPr lang="en-US" sz="2200" dirty="0" smtClean="0"/>
              <a:t>the required </a:t>
            </a:r>
            <a:r>
              <a:rPr lang="en-US" sz="2200" dirty="0"/>
              <a:t>functions in an attempt to cope with these pressures.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Developer-initiated</a:t>
            </a:r>
            <a:r>
              <a:rPr lang="en-US" sz="2200" dirty="0"/>
              <a:t>, unapproved improvements to the software, </a:t>
            </a:r>
            <a:r>
              <a:rPr lang="en-US" sz="2200" dirty="0" smtClean="0"/>
              <a:t>introduced without </a:t>
            </a:r>
            <a:r>
              <a:rPr lang="en-US" sz="2200" dirty="0"/>
              <a:t>the client’s approval, frequently disregard </a:t>
            </a:r>
            <a:r>
              <a:rPr lang="en-US" sz="2200" dirty="0" smtClean="0"/>
              <a:t>requirements that </a:t>
            </a:r>
            <a:r>
              <a:rPr lang="en-US" sz="2200" dirty="0"/>
              <a:t>seem minor to the developer. Such “minor” changes may, </a:t>
            </a:r>
            <a:r>
              <a:rPr lang="en-US" sz="2200" dirty="0" smtClean="0"/>
              <a:t>eventually, cause </a:t>
            </a:r>
            <a:r>
              <a:rPr lang="en-US" sz="2200" dirty="0"/>
              <a:t>software errors.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8123-B2F8-4AB7-A61C-AA66C9E62478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Logical design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Definitions that represent software requirements by means of </a:t>
            </a:r>
            <a:r>
              <a:rPr lang="en-US" sz="2600" dirty="0" smtClean="0"/>
              <a:t>erroneous algorithms</a:t>
            </a:r>
            <a:r>
              <a:rPr lang="en-US" sz="2600" dirty="0"/>
              <a:t>.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/>
              <a:t>Process </a:t>
            </a:r>
            <a:r>
              <a:rPr lang="en-US" sz="2600" dirty="0"/>
              <a:t>definitions that contain sequencing errors</a:t>
            </a:r>
            <a:r>
              <a:rPr lang="en-US" sz="2600" dirty="0" smtClean="0"/>
              <a:t>.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Erroneous </a:t>
            </a:r>
            <a:r>
              <a:rPr lang="en-US" sz="2600" dirty="0" smtClean="0"/>
              <a:t>definition </a:t>
            </a:r>
            <a:r>
              <a:rPr lang="en-US" sz="2600" dirty="0"/>
              <a:t>of boundary conditions.</a:t>
            </a:r>
            <a:endParaRPr lang="en-US" sz="2600" dirty="0" smtClean="0"/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Omission of required software system states. </a:t>
            </a:r>
            <a:endParaRPr lang="en-US" sz="2600" dirty="0" smtClean="0"/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/>
              <a:t>Omission </a:t>
            </a:r>
            <a:r>
              <a:rPr lang="en-US" sz="2600" dirty="0"/>
              <a:t>of definitions concerning reactions to </a:t>
            </a:r>
            <a:r>
              <a:rPr lang="en-US" sz="2600" dirty="0" smtClean="0"/>
              <a:t>illegal operation of the software system.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B0A6-3A13-43CE-B3BF-55AACD3B3BF0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7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Coding Errors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/>
              <a:t>A broad range of reasons cause programmers to make coding errors. </a:t>
            </a:r>
            <a:endParaRPr lang="en-US" sz="3000" dirty="0" smtClean="0"/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 smtClean="0"/>
              <a:t>These</a:t>
            </a:r>
            <a:r>
              <a:rPr lang="en-US" sz="3000" dirty="0"/>
              <a:t> </a:t>
            </a:r>
            <a:r>
              <a:rPr lang="en-US" sz="3000" dirty="0" smtClean="0"/>
              <a:t>include </a:t>
            </a:r>
            <a:r>
              <a:rPr lang="en-US" sz="3000" dirty="0"/>
              <a:t>misunderstanding the design </a:t>
            </a:r>
            <a:r>
              <a:rPr lang="en-US" sz="3000" dirty="0" smtClean="0"/>
              <a:t>documentation, linguistic </a:t>
            </a:r>
            <a:r>
              <a:rPr lang="en-US" sz="3000" dirty="0"/>
              <a:t>errors in </a:t>
            </a:r>
            <a:r>
              <a:rPr lang="en-US" sz="3000" dirty="0" smtClean="0"/>
              <a:t>the programming </a:t>
            </a:r>
            <a:r>
              <a:rPr lang="en-US" sz="3000" dirty="0"/>
              <a:t>languages, errors in </a:t>
            </a:r>
            <a:r>
              <a:rPr lang="en-US" sz="3000" dirty="0" smtClean="0"/>
              <a:t>the application </a:t>
            </a:r>
            <a:r>
              <a:rPr lang="en-US" sz="3000" dirty="0"/>
              <a:t>of CASE and other </a:t>
            </a:r>
            <a:r>
              <a:rPr lang="en-US" sz="3000" dirty="0" smtClean="0"/>
              <a:t>development tools</a:t>
            </a:r>
            <a:r>
              <a:rPr lang="en-US" sz="3000" dirty="0"/>
              <a:t>, errors </a:t>
            </a:r>
            <a:r>
              <a:rPr lang="en-US" sz="3000" dirty="0" smtClean="0"/>
              <a:t>in data </a:t>
            </a:r>
            <a:r>
              <a:rPr lang="en-US" sz="3000" dirty="0"/>
              <a:t>selection, and so forth.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9A8F-83A4-47D8-9C92-99E73643C894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Non-compliance with documentation and coding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instructions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722425"/>
          </a:xfrm>
        </p:spPr>
        <p:txBody>
          <a:bodyPr>
            <a:normAutofit/>
          </a:bodyPr>
          <a:lstStyle/>
          <a:p>
            <a:pPr marL="274320" indent="-27432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Team members who need to coordinate their own codes with code </a:t>
            </a:r>
            <a:r>
              <a:rPr lang="en-US" sz="1800" dirty="0" smtClean="0"/>
              <a:t>modules developed </a:t>
            </a:r>
            <a:r>
              <a:rPr lang="en-US" sz="1800" dirty="0"/>
              <a:t>by “non-complying” team members can be expected </a:t>
            </a:r>
            <a:r>
              <a:rPr lang="en-US" sz="1800" dirty="0" smtClean="0"/>
              <a:t>to encounter </a:t>
            </a:r>
            <a:r>
              <a:rPr lang="en-US" sz="1800" dirty="0"/>
              <a:t>more than the usual number of difficulties when trying </a:t>
            </a:r>
            <a:r>
              <a:rPr lang="en-US" sz="1800" dirty="0" smtClean="0"/>
              <a:t>to understand </a:t>
            </a:r>
            <a:r>
              <a:rPr lang="en-US" sz="1800" dirty="0"/>
              <a:t>the software developed by the other team members.</a:t>
            </a:r>
          </a:p>
          <a:p>
            <a:pPr marL="274320" indent="-27432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Individuals </a:t>
            </a:r>
            <a:r>
              <a:rPr lang="en-US" sz="1800" dirty="0"/>
              <a:t>replacing the “non-complying” team member (who </a:t>
            </a:r>
            <a:r>
              <a:rPr lang="en-US" sz="1800" dirty="0" smtClean="0"/>
              <a:t>has retired </a:t>
            </a:r>
            <a:r>
              <a:rPr lang="en-US" sz="1800" dirty="0"/>
              <a:t>or been promoted) will find it difficult to fully understand his </a:t>
            </a:r>
            <a:r>
              <a:rPr lang="en-US" sz="1800" dirty="0" smtClean="0"/>
              <a:t>or her work.</a:t>
            </a:r>
          </a:p>
          <a:p>
            <a:pPr marL="274320" indent="-27432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The </a:t>
            </a:r>
            <a:r>
              <a:rPr lang="en-US" sz="1800" dirty="0"/>
              <a:t>design review team will find it more difficult to review a design </a:t>
            </a:r>
            <a:r>
              <a:rPr lang="en-US" sz="1800" dirty="0" smtClean="0"/>
              <a:t>prepared by </a:t>
            </a:r>
            <a:r>
              <a:rPr lang="en-US" sz="1800" dirty="0"/>
              <a:t>a non-complying team</a:t>
            </a:r>
            <a:r>
              <a:rPr lang="en-US" sz="1800" dirty="0" smtClean="0"/>
              <a:t>.</a:t>
            </a:r>
          </a:p>
          <a:p>
            <a:pPr marL="274320" indent="-27432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The test team will find it more difficult to test the module; </a:t>
            </a:r>
            <a:r>
              <a:rPr lang="en-US" sz="1800" dirty="0" smtClean="0"/>
              <a:t>consequently, their </a:t>
            </a:r>
            <a:r>
              <a:rPr lang="en-US" sz="1800" dirty="0"/>
              <a:t>efficiency is expected to be lower, leaving more errors undetected</a:t>
            </a:r>
            <a:r>
              <a:rPr lang="en-US" sz="1800" dirty="0" smtClean="0"/>
              <a:t>.</a:t>
            </a:r>
          </a:p>
          <a:p>
            <a:pPr marL="274320" indent="-27432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Maintenance teams required to contend with the “bugs” detected </a:t>
            </a:r>
            <a:r>
              <a:rPr lang="en-US" sz="1800" dirty="0" smtClean="0"/>
              <a:t>by users </a:t>
            </a:r>
            <a:r>
              <a:rPr lang="en-US" sz="1800" dirty="0"/>
              <a:t>and to change or add to the existing software will face </a:t>
            </a:r>
            <a:r>
              <a:rPr lang="en-US" sz="1800" dirty="0" smtClean="0"/>
              <a:t>difficulties when </a:t>
            </a:r>
            <a:r>
              <a:rPr lang="en-US" sz="1800" dirty="0"/>
              <a:t>trying to understand the software and its documentation.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8778-FB99-4B07-89EB-A596707B17AB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Shortcomings of the testing 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process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3246"/>
          </a:xfrm>
        </p:spPr>
        <p:txBody>
          <a:bodyPr>
            <a:no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Incomplete test plans leave untreated portions of the software or </a:t>
            </a:r>
            <a:r>
              <a:rPr lang="en-US" sz="2600" dirty="0" smtClean="0"/>
              <a:t>the application </a:t>
            </a:r>
            <a:r>
              <a:rPr lang="en-US" sz="2600" dirty="0"/>
              <a:t>functions and states of the system.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/>
              <a:t>Failures </a:t>
            </a:r>
            <a:r>
              <a:rPr lang="en-US" sz="2600" dirty="0"/>
              <a:t>to document and report detected errors and faults.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/>
              <a:t>Failure </a:t>
            </a:r>
            <a:r>
              <a:rPr lang="en-US" sz="2600" dirty="0"/>
              <a:t>to promptly correct detected software faults as a result of </a:t>
            </a:r>
            <a:r>
              <a:rPr lang="en-US" sz="2600" dirty="0" smtClean="0"/>
              <a:t>inappropriate indications </a:t>
            </a:r>
            <a:r>
              <a:rPr lang="en-US" sz="2600" dirty="0"/>
              <a:t>of the reasons for the fault.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/>
              <a:t>Incomplete </a:t>
            </a:r>
            <a:r>
              <a:rPr lang="en-US" sz="2600" dirty="0"/>
              <a:t>correction of detected errors due to negligence or time pressures.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A4EF-4A05-417B-AD51-F814F016BA6C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Procedure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errors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/>
              <a:t>Procedures direct the user with respect to the activities required at </a:t>
            </a:r>
            <a:r>
              <a:rPr lang="en-US" sz="3000" dirty="0" smtClean="0"/>
              <a:t>each step </a:t>
            </a:r>
            <a:r>
              <a:rPr lang="en-US" sz="3000" dirty="0"/>
              <a:t>of the process. </a:t>
            </a:r>
            <a:endParaRPr lang="en-US" sz="3000" dirty="0" smtClean="0"/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dirty="0" smtClean="0"/>
              <a:t>They </a:t>
            </a:r>
            <a:r>
              <a:rPr lang="en-US" sz="3000" dirty="0"/>
              <a:t>are of special importance in complex </a:t>
            </a:r>
            <a:r>
              <a:rPr lang="en-US" sz="3000" dirty="0" smtClean="0"/>
              <a:t>software systems </a:t>
            </a:r>
            <a:r>
              <a:rPr lang="en-US" sz="3000" dirty="0"/>
              <a:t>where the processing is conducted in several steps, each of </a:t>
            </a:r>
            <a:r>
              <a:rPr lang="en-US" sz="3000" dirty="0" smtClean="0"/>
              <a:t>which may </a:t>
            </a:r>
            <a:r>
              <a:rPr lang="en-US" sz="3000" dirty="0"/>
              <a:t>feed a variety of types of data and allow for examination of the </a:t>
            </a:r>
            <a:r>
              <a:rPr lang="en-US" sz="3000" dirty="0" smtClean="0"/>
              <a:t>intermediate results</a:t>
            </a:r>
            <a:r>
              <a:rPr lang="en-US" sz="3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FFBB-B1E4-4A08-A2FD-E71474F9250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4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Objectives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6125"/>
          </a:xfrm>
        </p:spPr>
        <p:txBody>
          <a:bodyPr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100" dirty="0" smtClean="0"/>
              <a:t>Define </a:t>
            </a:r>
            <a:r>
              <a:rPr lang="en-US" sz="2100" dirty="0"/>
              <a:t>software, software quality and software quality assurance.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100" dirty="0" smtClean="0"/>
              <a:t>Distinguish </a:t>
            </a:r>
            <a:r>
              <a:rPr lang="en-US" sz="2100" dirty="0"/>
              <a:t>between software errors, software faults and software failures.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100" dirty="0" smtClean="0"/>
              <a:t>Identify </a:t>
            </a:r>
            <a:r>
              <a:rPr lang="en-US" sz="2100" dirty="0"/>
              <a:t>the various causes of software errors.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100" dirty="0" smtClean="0"/>
              <a:t>Explain </a:t>
            </a:r>
            <a:r>
              <a:rPr lang="en-US" sz="2100" dirty="0"/>
              <a:t>the objectives of software quality assurance activities.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100" dirty="0" smtClean="0"/>
              <a:t>Distinguish </a:t>
            </a:r>
            <a:r>
              <a:rPr lang="en-US" sz="2100" dirty="0"/>
              <a:t>and explain the difference between software quality </a:t>
            </a:r>
            <a:r>
              <a:rPr lang="en-US" sz="2100" dirty="0" smtClean="0"/>
              <a:t>assurance and </a:t>
            </a:r>
            <a:r>
              <a:rPr lang="en-US" sz="2100" dirty="0"/>
              <a:t>quality control.</a:t>
            </a:r>
          </a:p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100" dirty="0" smtClean="0"/>
              <a:t>Explain </a:t>
            </a:r>
            <a:r>
              <a:rPr lang="en-US" sz="2100" dirty="0"/>
              <a:t>the relationship between software quality assurance and </a:t>
            </a:r>
            <a:r>
              <a:rPr lang="en-US" sz="2100" dirty="0" smtClean="0"/>
              <a:t>software engineering</a:t>
            </a:r>
            <a:r>
              <a:rPr lang="en-US" sz="21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622-7D67-4862-845F-9908D44A1299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Documentation Errors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0266"/>
          </a:xfrm>
        </p:spPr>
        <p:txBody>
          <a:bodyPr>
            <a:no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Omission of software functions.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/>
              <a:t>Errors </a:t>
            </a:r>
            <a:r>
              <a:rPr lang="en-US" sz="2600" dirty="0"/>
              <a:t>in the explanations and instructions given to users, resulting </a:t>
            </a:r>
            <a:r>
              <a:rPr lang="en-US" sz="2600" dirty="0" smtClean="0"/>
              <a:t>in “dead </a:t>
            </a:r>
            <a:r>
              <a:rPr lang="en-US" sz="2600" dirty="0"/>
              <a:t>ends” or incorrect applications.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600" dirty="0" smtClean="0"/>
              <a:t>Listing </a:t>
            </a:r>
            <a:r>
              <a:rPr lang="en-US" sz="2600" dirty="0"/>
              <a:t>of non-existing software functions, that is, functions planned </a:t>
            </a:r>
            <a:r>
              <a:rPr lang="en-US" sz="2600" dirty="0" smtClean="0"/>
              <a:t>in the </a:t>
            </a:r>
            <a:r>
              <a:rPr lang="en-US" sz="2600" dirty="0"/>
              <a:t>early stages of development but later dropped, and functions </a:t>
            </a:r>
            <a:r>
              <a:rPr lang="en-US" sz="2600" dirty="0" smtClean="0"/>
              <a:t>that were </a:t>
            </a:r>
            <a:r>
              <a:rPr lang="en-US" sz="2600" dirty="0"/>
              <a:t>active in previous versions of the software but cancelled in the </a:t>
            </a:r>
            <a:r>
              <a:rPr lang="en-US" sz="2600" dirty="0" smtClean="0"/>
              <a:t>current version</a:t>
            </a:r>
            <a:r>
              <a:rPr lang="en-US" sz="26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0557-87F2-409D-A710-06137417D2C1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Software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Quality Assurance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Software quality assurance – The IEEE definition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planned and systematic pattern </a:t>
            </a:r>
            <a:r>
              <a:rPr lang="en-US" sz="2400" dirty="0"/>
              <a:t>of all actions necessary to </a:t>
            </a:r>
            <a:r>
              <a:rPr lang="en-US" sz="2400" dirty="0" smtClean="0"/>
              <a:t>provide adequate confidence that </a:t>
            </a:r>
            <a:r>
              <a:rPr lang="id-ID" sz="2400" dirty="0" smtClean="0"/>
              <a:t>a </a:t>
            </a:r>
            <a:r>
              <a:rPr lang="en-US" sz="2400" dirty="0" smtClean="0"/>
              <a:t>product </a:t>
            </a:r>
            <a:r>
              <a:rPr lang="en-US" sz="2400" dirty="0"/>
              <a:t>conforms to </a:t>
            </a:r>
            <a:r>
              <a:rPr lang="en-US" sz="2400" dirty="0" smtClean="0"/>
              <a:t>established technical </a:t>
            </a:r>
            <a:r>
              <a:rPr lang="en-US" sz="2400" dirty="0"/>
              <a:t>requirements</a:t>
            </a:r>
            <a:r>
              <a:rPr lang="en-US" sz="2400" dirty="0" smtClean="0"/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A </a:t>
            </a:r>
            <a:r>
              <a:rPr lang="en-US" sz="2400" b="1" dirty="0">
                <a:solidFill>
                  <a:srgbClr val="FF0000"/>
                </a:solidFill>
              </a:rPr>
              <a:t>set of activities designed </a:t>
            </a:r>
            <a:r>
              <a:rPr lang="en-US" sz="2400" dirty="0"/>
              <a:t>to evaluate the process by which the </a:t>
            </a:r>
            <a:r>
              <a:rPr lang="en-US" sz="2400" dirty="0" smtClean="0"/>
              <a:t>products are </a:t>
            </a:r>
            <a:r>
              <a:rPr lang="en-US" sz="2400" dirty="0"/>
              <a:t>developed or manufactured.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F154-BB53-4FFC-AAC8-E4E39E59C10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The characteristic of IEEE Definition 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Plan and implement systematically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SQA </a:t>
            </a:r>
            <a:r>
              <a:rPr lang="en-US" sz="2200" dirty="0"/>
              <a:t>is based on planning and </a:t>
            </a:r>
            <a:r>
              <a:rPr lang="en-US" sz="2200" dirty="0" smtClean="0"/>
              <a:t>the application </a:t>
            </a:r>
            <a:r>
              <a:rPr lang="en-US" sz="2200" dirty="0"/>
              <a:t>of a variety of actions that are integrated into all the stages </a:t>
            </a:r>
            <a:r>
              <a:rPr lang="en-US" sz="2200" dirty="0" smtClean="0"/>
              <a:t>of the </a:t>
            </a:r>
            <a:r>
              <a:rPr lang="en-US" sz="2200" dirty="0"/>
              <a:t>software development process. This is done in order to </a:t>
            </a:r>
            <a:r>
              <a:rPr lang="en-US" sz="2200" dirty="0" smtClean="0"/>
              <a:t>substantiate the </a:t>
            </a:r>
            <a:r>
              <a:rPr lang="en-US" sz="2200" dirty="0"/>
              <a:t>client’s confidence that the software product will meet all </a:t>
            </a:r>
            <a:r>
              <a:rPr lang="en-US" sz="2200" dirty="0" smtClean="0"/>
              <a:t>the technical requirements</a:t>
            </a:r>
            <a:r>
              <a:rPr lang="en-US" sz="2200" dirty="0"/>
              <a:t>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 </a:t>
            </a:r>
            <a:r>
              <a:rPr lang="en-US" sz="2400" b="1" dirty="0"/>
              <a:t>to the software development process</a:t>
            </a:r>
            <a:r>
              <a:rPr lang="en-US" sz="2400" dirty="0"/>
              <a:t>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Refer </a:t>
            </a:r>
            <a:r>
              <a:rPr lang="en-US" sz="2400" b="1" dirty="0"/>
              <a:t>to the specifications of the technical requirements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ACB3-C2E9-4DA5-89E4-B58FCA8C7C05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SQA – expanded definition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0000"/>
                </a:solidFill>
              </a:rPr>
              <a:t>Software quality assurance is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</a:rPr>
              <a:t>A systematic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planned set of actions </a:t>
            </a:r>
            <a:r>
              <a:rPr lang="en-US" sz="2400" dirty="0"/>
              <a:t>necessary to provide </a:t>
            </a:r>
            <a:r>
              <a:rPr lang="en-US" sz="2400" dirty="0" smtClean="0"/>
              <a:t>adequate confidence </a:t>
            </a:r>
            <a:r>
              <a:rPr lang="en-US" sz="2400" dirty="0"/>
              <a:t>that the </a:t>
            </a:r>
            <a:r>
              <a:rPr lang="en-US" sz="2600" dirty="0"/>
              <a:t>software development process</a:t>
            </a:r>
            <a:r>
              <a:rPr lang="en-US" sz="2400" dirty="0"/>
              <a:t> or </a:t>
            </a:r>
            <a:r>
              <a:rPr lang="en-US" sz="2600" dirty="0"/>
              <a:t>the </a:t>
            </a:r>
            <a:r>
              <a:rPr lang="en-US" sz="2600" dirty="0" smtClean="0"/>
              <a:t>maintenance process </a:t>
            </a:r>
            <a:r>
              <a:rPr lang="en-US" sz="2400" dirty="0" smtClean="0"/>
              <a:t>of a software system product conforms to established functional technical </a:t>
            </a:r>
            <a:r>
              <a:rPr lang="en-US" sz="2400" dirty="0"/>
              <a:t>requirements </a:t>
            </a:r>
            <a:r>
              <a:rPr lang="en-US" sz="2400" dirty="0" smtClean="0"/>
              <a:t>as well as with the managerial requirements of keeping the schedule and operating within the budgetary confines.</a:t>
            </a:r>
          </a:p>
          <a:p>
            <a:r>
              <a:rPr lang="en-US" dirty="0" smtClean="0"/>
              <a:t>(</a:t>
            </a:r>
            <a:r>
              <a:rPr lang="en-US" dirty="0"/>
              <a:t>ISO 9000 standards regarding </a:t>
            </a:r>
            <a:r>
              <a:rPr lang="en-US" dirty="0" smtClean="0"/>
              <a:t>SQA, </a:t>
            </a:r>
            <a:r>
              <a:rPr lang="en-US" dirty="0"/>
              <a:t>the Capacity Maturity Model (CMM) </a:t>
            </a:r>
            <a:r>
              <a:rPr lang="en-US" dirty="0" smtClean="0"/>
              <a:t>for </a:t>
            </a:r>
            <a:r>
              <a:rPr lang="da-DK" dirty="0" smtClean="0"/>
              <a:t>software </a:t>
            </a:r>
            <a:r>
              <a:rPr lang="da-DK" dirty="0"/>
              <a:t>(Paulk </a:t>
            </a:r>
            <a:r>
              <a:rPr lang="da-DK" i="1" dirty="0"/>
              <a:t>et al</a:t>
            </a:r>
            <a:r>
              <a:rPr lang="da-DK" dirty="0"/>
              <a:t>., 1993; Tingey, 1997).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45E5-47A4-478B-835E-A0EFE938F1DD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The main deviations from the IEEE definition 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SQA </a:t>
            </a:r>
            <a:r>
              <a:rPr lang="en-US" sz="3400" dirty="0">
                <a:solidFill>
                  <a:srgbClr val="C00000"/>
                </a:solidFill>
              </a:rPr>
              <a:t>should not </a:t>
            </a:r>
            <a:r>
              <a:rPr lang="en-US" sz="3400" dirty="0"/>
              <a:t>be limited to the development process</a:t>
            </a:r>
            <a:r>
              <a:rPr lang="en-US" sz="3400" dirty="0" smtClean="0"/>
              <a:t>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400" dirty="0"/>
              <a:t>SQA actions </a:t>
            </a:r>
            <a:r>
              <a:rPr lang="en-US" sz="3400" dirty="0">
                <a:solidFill>
                  <a:srgbClr val="C00000"/>
                </a:solidFill>
              </a:rPr>
              <a:t>should not</a:t>
            </a:r>
            <a:r>
              <a:rPr lang="en-US" sz="3400" dirty="0"/>
              <a:t> be limited to the technical aspects of the </a:t>
            </a:r>
            <a:r>
              <a:rPr lang="en-US" sz="3400" dirty="0" smtClean="0"/>
              <a:t>functional requirements</a:t>
            </a:r>
            <a:r>
              <a:rPr lang="en-US" sz="3400" dirty="0"/>
              <a:t>, but should include also activities that deal </a:t>
            </a:r>
            <a:r>
              <a:rPr lang="en-US" sz="3400" dirty="0" smtClean="0"/>
              <a:t>with scheduling </a:t>
            </a:r>
            <a:r>
              <a:rPr lang="en-US" sz="3400" dirty="0"/>
              <a:t>and the budget</a:t>
            </a:r>
            <a:r>
              <a:rPr lang="en-US" sz="3400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31F7-C8C0-4EA5-B6D0-55EB1DCD92C3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The Relationship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between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Software Quality Assurance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Software Engineering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5001"/>
          </a:xfrm>
        </p:spPr>
        <p:txBody>
          <a:bodyPr>
            <a:no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FF0000"/>
                </a:solidFill>
              </a:rPr>
              <a:t>Software engineering </a:t>
            </a:r>
            <a:r>
              <a:rPr lang="en-US" sz="2200" dirty="0"/>
              <a:t>is the application of a systematic, disciplined, </a:t>
            </a:r>
            <a:r>
              <a:rPr lang="en-US" sz="2200" dirty="0" smtClean="0"/>
              <a:t>quantifiable approach </a:t>
            </a:r>
            <a:r>
              <a:rPr lang="en-US" sz="2200" dirty="0"/>
              <a:t>to the development, operation and maintenance of software</a:t>
            </a:r>
            <a:r>
              <a:rPr lang="en-US" sz="2200" dirty="0" smtClean="0"/>
              <a:t>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The </a:t>
            </a:r>
            <a:r>
              <a:rPr lang="en-US" sz="2200" dirty="0" smtClean="0"/>
              <a:t>characteristics of </a:t>
            </a:r>
            <a:r>
              <a:rPr lang="en-US" sz="2200" dirty="0"/>
              <a:t>software engineering, especially its systematic, disciplined </a:t>
            </a:r>
            <a:r>
              <a:rPr lang="en-US" sz="2200" dirty="0" smtClean="0"/>
              <a:t>and quantitative </a:t>
            </a:r>
            <a:r>
              <a:rPr lang="en-US" sz="2200" dirty="0"/>
              <a:t>approach, make </a:t>
            </a:r>
            <a:r>
              <a:rPr lang="en-US" sz="2200" dirty="0">
                <a:solidFill>
                  <a:srgbClr val="C00000"/>
                </a:solidFill>
              </a:rPr>
              <a:t>software engineering </a:t>
            </a:r>
            <a:r>
              <a:rPr lang="en-US" dirty="0"/>
              <a:t>a good environment </a:t>
            </a:r>
            <a:r>
              <a:rPr lang="en-US" sz="2200" dirty="0"/>
              <a:t>for </a:t>
            </a:r>
            <a:r>
              <a:rPr lang="en-US" sz="2200" dirty="0" smtClean="0"/>
              <a:t>achieving </a:t>
            </a:r>
            <a:r>
              <a:rPr lang="en-US" sz="2200" dirty="0" smtClean="0">
                <a:solidFill>
                  <a:srgbClr val="C00000"/>
                </a:solidFill>
              </a:rPr>
              <a:t>SQA </a:t>
            </a:r>
            <a:r>
              <a:rPr lang="en-US" sz="2200" dirty="0">
                <a:solidFill>
                  <a:srgbClr val="C00000"/>
                </a:solidFill>
              </a:rPr>
              <a:t>objectives</a:t>
            </a:r>
            <a:r>
              <a:rPr lang="en-US" sz="2200" dirty="0" smtClean="0"/>
              <a:t>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It is commonly accepted that cooperation between </a:t>
            </a:r>
            <a:r>
              <a:rPr lang="en-US" sz="2200" dirty="0" smtClean="0">
                <a:solidFill>
                  <a:srgbClr val="C00000"/>
                </a:solidFill>
              </a:rPr>
              <a:t>software engineers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C00000"/>
                </a:solidFill>
              </a:rPr>
              <a:t>the SQA team</a:t>
            </a:r>
            <a:r>
              <a:rPr lang="en-US" sz="2200" dirty="0"/>
              <a:t> is the way to achieve </a:t>
            </a:r>
            <a:r>
              <a:rPr lang="en-US" sz="2200" dirty="0">
                <a:solidFill>
                  <a:srgbClr val="C00000"/>
                </a:solidFill>
              </a:rPr>
              <a:t>efficient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C00000"/>
                </a:solidFill>
              </a:rPr>
              <a:t>economic </a:t>
            </a:r>
            <a:r>
              <a:rPr lang="en-US" sz="2200" dirty="0" smtClean="0">
                <a:solidFill>
                  <a:srgbClr val="C00000"/>
                </a:solidFill>
              </a:rPr>
              <a:t>development</a:t>
            </a:r>
            <a:r>
              <a:rPr lang="en-US" sz="2200" dirty="0" smtClean="0"/>
              <a:t> and </a:t>
            </a:r>
            <a:r>
              <a:rPr lang="en-US" sz="2200" dirty="0">
                <a:solidFill>
                  <a:srgbClr val="C00000"/>
                </a:solidFill>
              </a:rPr>
              <a:t>maintenance activities</a:t>
            </a:r>
            <a:r>
              <a:rPr lang="en-US" sz="2200" dirty="0"/>
              <a:t> that, at the same time, </a:t>
            </a:r>
            <a:r>
              <a:rPr lang="en-US" sz="2200" dirty="0">
                <a:solidFill>
                  <a:srgbClr val="C00000"/>
                </a:solidFill>
              </a:rPr>
              <a:t>assure the quality</a:t>
            </a:r>
            <a:r>
              <a:rPr lang="en-US" sz="2200" dirty="0"/>
              <a:t> of </a:t>
            </a:r>
            <a:r>
              <a:rPr lang="en-US" sz="2200" dirty="0" smtClean="0"/>
              <a:t>the products </a:t>
            </a:r>
            <a:r>
              <a:rPr lang="en-US" sz="2200" dirty="0"/>
              <a:t>of these activities.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2B31-213B-420B-9514-78DD1CBFB748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objectives of SQA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Software development (process-oriented):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Assuring </a:t>
            </a:r>
            <a:r>
              <a:rPr lang="en-US" sz="2400" dirty="0"/>
              <a:t>an acceptable level of confidence that the software will </a:t>
            </a:r>
            <a:r>
              <a:rPr lang="en-US" sz="2400" dirty="0" smtClean="0"/>
              <a:t>conform to </a:t>
            </a:r>
            <a:r>
              <a:rPr lang="en-US" sz="2400" dirty="0"/>
              <a:t>functional technical requirements.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Assuring </a:t>
            </a:r>
            <a:r>
              <a:rPr lang="en-US" sz="2400" dirty="0"/>
              <a:t>an acceptable level of confidence that the software will </a:t>
            </a:r>
            <a:r>
              <a:rPr lang="en-US" sz="2400" dirty="0" smtClean="0"/>
              <a:t>conform to </a:t>
            </a:r>
            <a:r>
              <a:rPr lang="en-US" sz="2400" dirty="0"/>
              <a:t>managerial scheduling and budgetary requirements.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Initiating </a:t>
            </a:r>
            <a:r>
              <a:rPr lang="en-US" sz="2400" dirty="0"/>
              <a:t>and managing of activities for the improvement and </a:t>
            </a:r>
            <a:r>
              <a:rPr lang="en-US" sz="2400" dirty="0" smtClean="0"/>
              <a:t>greater efficiency </a:t>
            </a:r>
            <a:r>
              <a:rPr lang="en-US" sz="2400" dirty="0"/>
              <a:t>of software development and SQA activities.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18B3-E256-48E7-986E-4C2EDDB41A1C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objectives of SQA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Software maintenance (product-oriented):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Assuring </a:t>
            </a:r>
            <a:r>
              <a:rPr lang="en-US" sz="2400" dirty="0"/>
              <a:t>with an acceptable level of confidence that the </a:t>
            </a:r>
            <a:r>
              <a:rPr lang="en-US" sz="2400" dirty="0" smtClean="0"/>
              <a:t>software maintenance </a:t>
            </a:r>
            <a:r>
              <a:rPr lang="en-US" sz="2400" dirty="0"/>
              <a:t>activities will conform to the functional technical requirements.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Assuring </a:t>
            </a:r>
            <a:r>
              <a:rPr lang="en-US" sz="2400" dirty="0"/>
              <a:t>with an acceptable level of confidence that the </a:t>
            </a:r>
            <a:r>
              <a:rPr lang="en-US" sz="2400" dirty="0" smtClean="0"/>
              <a:t>software maintenance </a:t>
            </a:r>
            <a:r>
              <a:rPr lang="en-US" sz="2400" dirty="0"/>
              <a:t>activities will conform to managerial scheduling </a:t>
            </a:r>
            <a:r>
              <a:rPr lang="en-US" sz="2400" dirty="0" smtClean="0"/>
              <a:t>and budgetary </a:t>
            </a:r>
            <a:r>
              <a:rPr lang="en-US" sz="2400" dirty="0"/>
              <a:t>requirements.</a:t>
            </a:r>
          </a:p>
          <a:p>
            <a:pPr marL="274320" indent="-27432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/>
              <a:t>Initiating </a:t>
            </a:r>
            <a:r>
              <a:rPr lang="en-US" sz="2400" dirty="0"/>
              <a:t>and managing activities to improve and increase the efficiency </a:t>
            </a:r>
            <a:r>
              <a:rPr lang="en-US" sz="2400" dirty="0" smtClean="0"/>
              <a:t>of software </a:t>
            </a:r>
            <a:r>
              <a:rPr lang="en-US" sz="2400" dirty="0"/>
              <a:t>maintenance and SQA activities.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EF0E-4910-4D47-AD62-EF0BD900416C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expanded SQA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definition-comparisons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with other versions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1" y="1846263"/>
            <a:ext cx="10234582" cy="44402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A545-F9CD-40BE-9752-0DEB9DA6D965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The expanded SQA definition-comparisons with other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versions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Cont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846263"/>
            <a:ext cx="8077200" cy="44783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2D615-D110-454B-975A-B8B5EE7C1C89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1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What is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software?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400" b="1" dirty="0"/>
              <a:t>Software – IEEE definition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400" dirty="0">
                <a:solidFill>
                  <a:srgbClr val="FF0000"/>
                </a:solidFill>
              </a:rPr>
              <a:t>Software</a:t>
            </a:r>
            <a:r>
              <a:rPr lang="en-US" sz="3400" dirty="0"/>
              <a:t> is: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400" dirty="0" smtClean="0">
                <a:solidFill>
                  <a:srgbClr val="FF0000"/>
                </a:solidFill>
              </a:rPr>
              <a:t>Computer programs</a:t>
            </a:r>
            <a:r>
              <a:rPr lang="en-US" sz="3400" dirty="0" smtClean="0"/>
              <a:t>, </a:t>
            </a:r>
            <a:r>
              <a:rPr lang="en-US" sz="3400" dirty="0">
                <a:solidFill>
                  <a:srgbClr val="FF0000"/>
                </a:solidFill>
              </a:rPr>
              <a:t>procedures</a:t>
            </a:r>
            <a:r>
              <a:rPr lang="en-US" sz="3400" dirty="0"/>
              <a:t>, and </a:t>
            </a:r>
            <a:r>
              <a:rPr lang="en-US" sz="3400" dirty="0" smtClean="0"/>
              <a:t> </a:t>
            </a:r>
            <a:r>
              <a:rPr lang="en-US" sz="3400" dirty="0">
                <a:solidFill>
                  <a:srgbClr val="00B050"/>
                </a:solidFill>
              </a:rPr>
              <a:t>documentation</a:t>
            </a:r>
            <a:r>
              <a:rPr lang="en-US" sz="3400" dirty="0"/>
              <a:t> </a:t>
            </a:r>
            <a:r>
              <a:rPr lang="en-US" sz="3400" dirty="0" smtClean="0"/>
              <a:t>and </a:t>
            </a:r>
            <a:r>
              <a:rPr lang="en-US" sz="3400" dirty="0" smtClean="0">
                <a:solidFill>
                  <a:srgbClr val="00B050"/>
                </a:solidFill>
              </a:rPr>
              <a:t>data </a:t>
            </a:r>
            <a:r>
              <a:rPr lang="en-US" sz="3400" dirty="0">
                <a:solidFill>
                  <a:srgbClr val="00B050"/>
                </a:solidFill>
              </a:rPr>
              <a:t>pertaining</a:t>
            </a:r>
            <a:r>
              <a:rPr lang="en-US" sz="3400" dirty="0"/>
              <a:t> to the operation of a computer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AA30-C6C9-494B-80BA-F2C2EC7955C1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Quality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American Heritage Dictionary defines quality as  a </a:t>
            </a:r>
            <a:r>
              <a:rPr lang="en-US" sz="2400" b="1" dirty="0" smtClean="0">
                <a:solidFill>
                  <a:srgbClr val="FF0000"/>
                </a:solidFill>
              </a:rPr>
              <a:t>characteristic</a:t>
            </a:r>
            <a:r>
              <a:rPr lang="en-US" sz="2400" b="1" dirty="0" smtClean="0"/>
              <a:t> </a:t>
            </a:r>
            <a:r>
              <a:rPr lang="en-US" sz="2400" dirty="0" smtClean="0"/>
              <a:t>or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attribute of something</a:t>
            </a:r>
            <a:endParaRPr lang="id-ID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Refers to measurable characteristics that we can compare to known </a:t>
            </a:r>
            <a:r>
              <a:rPr lang="en-US" sz="2400" b="1" dirty="0" smtClean="0"/>
              <a:t>standards</a:t>
            </a:r>
            <a:endParaRPr lang="id-ID" sz="2400" b="1" dirty="0" smtClean="0"/>
          </a:p>
          <a:p>
            <a:endParaRPr lang="id-ID" sz="2400" b="1" dirty="0" smtClean="0"/>
          </a:p>
          <a:p>
            <a:r>
              <a:rPr lang="en-US" sz="2400" dirty="0" smtClean="0"/>
              <a:t>Quality means </a:t>
            </a:r>
            <a:r>
              <a:rPr lang="en-US" sz="2400" b="1" dirty="0" smtClean="0">
                <a:solidFill>
                  <a:srgbClr val="C00000"/>
                </a:solidFill>
              </a:rPr>
              <a:t>conformance to requirements </a:t>
            </a:r>
            <a:r>
              <a:rPr lang="en-US" sz="1600" i="1" dirty="0" smtClean="0"/>
              <a:t>(Crosby, 1979)</a:t>
            </a:r>
            <a:endParaRPr lang="id-ID" sz="2400" i="1" dirty="0" smtClean="0"/>
          </a:p>
          <a:p>
            <a:endParaRPr lang="en-US" sz="2400" b="1" dirty="0" smtClean="0"/>
          </a:p>
          <a:p>
            <a:endParaRPr lang="id-ID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3E8D-B9D2-463C-A497-E4A8B60DF42C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Software quality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–definition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3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Software </a:t>
            </a:r>
            <a:r>
              <a:rPr lang="en-US" b="1" dirty="0">
                <a:solidFill>
                  <a:srgbClr val="FF0000"/>
                </a:solidFill>
              </a:rPr>
              <a:t>quality is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id-ID" b="1" dirty="0" smtClean="0">
                <a:solidFill>
                  <a:srgbClr val="FF0000"/>
                </a:solidFill>
              </a:rPr>
              <a:t>  [IEEE Definition]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 The degree to which a system, component, or process </a:t>
            </a:r>
            <a:r>
              <a:rPr lang="en-US" b="1" dirty="0"/>
              <a:t>meets </a:t>
            </a:r>
            <a:r>
              <a:rPr lang="en-US" b="1" dirty="0" smtClean="0"/>
              <a:t>specified requirements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2. </a:t>
            </a:r>
            <a:r>
              <a:rPr lang="en-US" dirty="0" smtClean="0"/>
              <a:t>The </a:t>
            </a:r>
            <a:r>
              <a:rPr lang="en-US" dirty="0"/>
              <a:t>degree to which a system, component, or process </a:t>
            </a:r>
            <a:r>
              <a:rPr lang="en-US" b="1" dirty="0" smtClean="0"/>
              <a:t>meets user </a:t>
            </a:r>
            <a:r>
              <a:rPr lang="en-US" b="1" dirty="0"/>
              <a:t>needs </a:t>
            </a:r>
            <a:r>
              <a:rPr lang="en-US" b="1" dirty="0" smtClean="0"/>
              <a:t>o</a:t>
            </a:r>
            <a:r>
              <a:rPr lang="id-ID" b="1" dirty="0" smtClean="0"/>
              <a:t>r</a:t>
            </a:r>
            <a:r>
              <a:rPr lang="en-US" b="1" dirty="0" smtClean="0"/>
              <a:t> </a:t>
            </a:r>
            <a:r>
              <a:rPr lang="en-US" b="1" dirty="0"/>
              <a:t>expectations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Software </a:t>
            </a:r>
            <a:r>
              <a:rPr lang="en-US" b="1" dirty="0">
                <a:solidFill>
                  <a:srgbClr val="FF0000"/>
                </a:solidFill>
              </a:rPr>
              <a:t>quality </a:t>
            </a:r>
            <a:r>
              <a:rPr lang="en-US" b="1" dirty="0" smtClean="0">
                <a:solidFill>
                  <a:srgbClr val="FF0000"/>
                </a:solidFill>
              </a:rPr>
              <a:t>is</a:t>
            </a:r>
            <a:r>
              <a:rPr lang="id-ID" b="1" dirty="0" smtClean="0">
                <a:solidFill>
                  <a:srgbClr val="FF0000"/>
                </a:solidFill>
              </a:rPr>
              <a:t> [</a:t>
            </a:r>
            <a:r>
              <a:rPr lang="en-US" b="1" dirty="0" smtClean="0">
                <a:solidFill>
                  <a:srgbClr val="FF0000"/>
                </a:solidFill>
              </a:rPr>
              <a:t>Pressman’s definition</a:t>
            </a:r>
            <a:r>
              <a:rPr lang="id-ID" b="1" dirty="0" smtClean="0">
                <a:solidFill>
                  <a:srgbClr val="FF0000"/>
                </a:solidFill>
              </a:rPr>
              <a:t>]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/>
              <a:t>“</a:t>
            </a:r>
            <a:r>
              <a:rPr lang="en-US" b="1" dirty="0" smtClean="0"/>
              <a:t>Conformance</a:t>
            </a:r>
            <a:r>
              <a:rPr lang="en-US" dirty="0" smtClean="0"/>
              <a:t> </a:t>
            </a:r>
            <a:r>
              <a:rPr lang="en-US" dirty="0"/>
              <a:t>to explicitly stated functional and performance </a:t>
            </a:r>
            <a:r>
              <a:rPr lang="en-US" dirty="0" smtClean="0"/>
              <a:t>requirements, documented </a:t>
            </a:r>
            <a:r>
              <a:rPr lang="en-US" dirty="0"/>
              <a:t>development standards, and implicit </a:t>
            </a:r>
            <a:r>
              <a:rPr lang="en-US" dirty="0" smtClean="0"/>
              <a:t>characteristics that </a:t>
            </a:r>
            <a:r>
              <a:rPr lang="en-US" dirty="0"/>
              <a:t>are expected of all professionally developed software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28AA-4599-47E7-AB16-07BD6265804B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3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Quality </a:t>
            </a:r>
            <a:r>
              <a:rPr lang="id-ID" dirty="0"/>
              <a:t>Concepts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extLst/>
          </p:nvPr>
        </p:nvGraphicFramePr>
        <p:xfrm>
          <a:off x="406400" y="914400"/>
          <a:ext cx="11395343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08000" y="5439489"/>
            <a:ext cx="292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the characteristics that designer’s </a:t>
            </a:r>
            <a:r>
              <a:rPr lang="en-US" sz="1600" b="1" dirty="0">
                <a:solidFill>
                  <a:srgbClr val="C00000"/>
                </a:solidFill>
                <a:effectLst/>
                <a:latin typeface="+mn-lt"/>
              </a:rPr>
              <a:t>specify for an item</a:t>
            </a:r>
            <a:endParaRPr lang="id-ID" sz="1600" b="1" dirty="0">
              <a:solidFill>
                <a:srgbClr val="C00000"/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00597" y="5334001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the degree to which the design </a:t>
            </a:r>
            <a:r>
              <a:rPr lang="en-US" sz="1600" b="1" dirty="0">
                <a:solidFill>
                  <a:srgbClr val="C00000"/>
                </a:solidFill>
                <a:effectLst/>
                <a:latin typeface="+mn-lt"/>
              </a:rPr>
              <a:t>specifications are followed during manufacturing</a:t>
            </a:r>
            <a:endParaRPr lang="id-ID" sz="1600" b="1" dirty="0">
              <a:solidFill>
                <a:srgbClr val="C00000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5316377"/>
            <a:ext cx="396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the series of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inspections used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throughout the development cycle to ensure that each work product meets the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requirements</a:t>
            </a:r>
            <a:endParaRPr lang="id-ID" sz="16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22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363200" cy="1143000"/>
          </a:xfrm>
        </p:spPr>
        <p:txBody>
          <a:bodyPr/>
          <a:lstStyle/>
          <a:p>
            <a:r>
              <a:rPr lang="en-US" sz="4000" dirty="0" smtClean="0"/>
              <a:t>Two kinds of quality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600200"/>
            <a:ext cx="10363200" cy="45720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Quality of </a:t>
            </a:r>
            <a:r>
              <a:rPr lang="id-ID" sz="2800" b="1" u="sng" dirty="0" smtClean="0">
                <a:solidFill>
                  <a:srgbClr val="FF0000"/>
                </a:solidFill>
              </a:rPr>
              <a:t>DESIGN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The characteristic that designers specify for an item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This encompasses requirements, specifications, and the design of the system</a:t>
            </a:r>
            <a:endParaRPr lang="id-ID" sz="2400" dirty="0" smtClean="0"/>
          </a:p>
          <a:p>
            <a:pPr lvl="2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Quality of </a:t>
            </a:r>
            <a:r>
              <a:rPr lang="id-ID" sz="2800" b="1" u="sng" dirty="0" smtClean="0">
                <a:solidFill>
                  <a:srgbClr val="FF0000"/>
                </a:solidFill>
              </a:rPr>
              <a:t>CONFORMANCE</a:t>
            </a:r>
            <a:r>
              <a:rPr lang="en-US" sz="2800" b="1" dirty="0" smtClean="0">
                <a:solidFill>
                  <a:srgbClr val="FF0000"/>
                </a:solidFill>
              </a:rPr>
              <a:t> (i.e., implementation)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The degree to which the design specifications are followed during manufacturing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This focuses on how well the implementation follows the design and how well the resulting system meets its requirements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0D30-66D9-425A-A20A-A1A5C1A6A085}" type="slidenum">
              <a:rPr lang="en-CA"/>
              <a:pPr/>
              <a:t>8</a:t>
            </a:fld>
            <a:endParaRPr lang="en-CA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For software, </a:t>
            </a:r>
            <a:r>
              <a:rPr lang="en-US" sz="3600" b="1" u="sng" dirty="0" smtClean="0"/>
              <a:t>some kinds of quality</a:t>
            </a:r>
            <a:r>
              <a:rPr lang="en-US" sz="3600" b="1" dirty="0" smtClean="0"/>
              <a:t> may be encountered: 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460805" name="Rectangle 5"/>
          <p:cNvSpPr>
            <a:spLocks noGrp="1" noRot="1" noChangeArrowheads="1"/>
          </p:cNvSpPr>
          <p:nvPr>
            <p:ph type="body" idx="1"/>
          </p:nvPr>
        </p:nvSpPr>
        <p:spPr>
          <a:xfrm>
            <a:off x="946151" y="1681163"/>
            <a:ext cx="10581216" cy="4652962"/>
          </a:xfrm>
          <a:noFill/>
          <a:ln/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3200" u="sng" dirty="0" smtClean="0">
                <a:solidFill>
                  <a:srgbClr val="FF0000"/>
                </a:solidFill>
              </a:rPr>
              <a:t>Quality </a:t>
            </a:r>
            <a:r>
              <a:rPr lang="en-US" sz="3200" u="sng" dirty="0">
                <a:solidFill>
                  <a:srgbClr val="FF0000"/>
                </a:solidFill>
              </a:rPr>
              <a:t>of design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encompasses requirements, specifications, and the design of the system. </a:t>
            </a:r>
            <a:endParaRPr lang="id-ID" sz="3200" dirty="0" smtClean="0"/>
          </a:p>
          <a:p>
            <a:pPr lvl="1">
              <a:lnSpc>
                <a:spcPct val="90000"/>
              </a:lnSpc>
              <a:spcBef>
                <a:spcPts val="300"/>
              </a:spcBef>
              <a:buNone/>
            </a:pPr>
            <a:endParaRPr lang="en-US" sz="3200" dirty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Quality of conformance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is an issue focused primarily on implementation</a:t>
            </a:r>
            <a:r>
              <a:rPr lang="en-US" sz="3200" dirty="0" smtClean="0"/>
              <a:t>.</a:t>
            </a:r>
            <a:endParaRPr lang="id-ID" sz="3200" dirty="0" smtClean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endParaRPr lang="en-US" sz="3200" dirty="0"/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id-ID" sz="3200" u="sng" dirty="0" smtClean="0">
                <a:solidFill>
                  <a:srgbClr val="FF0000"/>
                </a:solidFill>
              </a:rPr>
              <a:t>U</a:t>
            </a:r>
            <a:r>
              <a:rPr lang="en-US" sz="3200" u="sng" dirty="0" smtClean="0">
                <a:solidFill>
                  <a:srgbClr val="FF0000"/>
                </a:solidFill>
              </a:rPr>
              <a:t>ser </a:t>
            </a:r>
            <a:r>
              <a:rPr lang="en-US" sz="3200" u="sng" dirty="0">
                <a:solidFill>
                  <a:srgbClr val="FF0000"/>
                </a:solidFill>
              </a:rPr>
              <a:t>satisfaction</a:t>
            </a:r>
            <a:r>
              <a:rPr lang="en-US" sz="3200" u="sng" dirty="0"/>
              <a:t>:</a:t>
            </a:r>
            <a:r>
              <a:rPr lang="en-US" sz="3200" dirty="0"/>
              <a:t> compliant product + delivery within budget and schedule,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Relationships between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Software errors, faults and failures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52" y="1846263"/>
            <a:ext cx="9707422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FDE1B-8DA0-4846-BC55-9AA37CCA3179}" type="datetime1">
              <a:rPr lang="en-US" smtClean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CSH4153 - Penjaminan Mutu Perangkat Lunak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1924</TotalTime>
  <Words>1996</Words>
  <Application>Microsoft Office PowerPoint</Application>
  <PresentationFormat>Custom</PresentationFormat>
  <Paragraphs>227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Retrospect</vt:lpstr>
      <vt:lpstr>Software Quality</vt:lpstr>
      <vt:lpstr>The Objectives</vt:lpstr>
      <vt:lpstr>What is software?</vt:lpstr>
      <vt:lpstr>Quality </vt:lpstr>
      <vt:lpstr>Software quality –definition</vt:lpstr>
      <vt:lpstr>Quality Concepts</vt:lpstr>
      <vt:lpstr>Two kinds of quality</vt:lpstr>
      <vt:lpstr>For software, some kinds of quality may be encountered:  </vt:lpstr>
      <vt:lpstr>The Relationships between Software errors, faults and failures </vt:lpstr>
      <vt:lpstr>Software errors, faults and failures</vt:lpstr>
      <vt:lpstr>Identify the various causes of software errors</vt:lpstr>
      <vt:lpstr>Faulty requirements definition</vt:lpstr>
      <vt:lpstr>Client–developer communication failures</vt:lpstr>
      <vt:lpstr>Deliberate deviations from software requirements</vt:lpstr>
      <vt:lpstr>Logical design errors</vt:lpstr>
      <vt:lpstr>Coding Errors</vt:lpstr>
      <vt:lpstr>Non-compliance with documentation and coding instructions</vt:lpstr>
      <vt:lpstr>Shortcomings of the testing process</vt:lpstr>
      <vt:lpstr>Procedure errors</vt:lpstr>
      <vt:lpstr>Documentation Errors</vt:lpstr>
      <vt:lpstr>Software Quality Assurance</vt:lpstr>
      <vt:lpstr>The characteristic of IEEE Definition </vt:lpstr>
      <vt:lpstr>SQA – expanded definition</vt:lpstr>
      <vt:lpstr>The main deviations from the IEEE definition </vt:lpstr>
      <vt:lpstr>The Relationship between Software Quality Assurance and Software Engineering</vt:lpstr>
      <vt:lpstr>The objectives of SQA activities</vt:lpstr>
      <vt:lpstr>The objectives of SQA activities</vt:lpstr>
      <vt:lpstr>The expanded SQA definition-comparisons with other versions</vt:lpstr>
      <vt:lpstr>The expanded SQA definition-comparisons with other versions (Cont)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</dc:title>
  <dc:creator>Mira Kania Sabariah</dc:creator>
  <cp:lastModifiedBy>asus</cp:lastModifiedBy>
  <cp:revision>74</cp:revision>
  <dcterms:created xsi:type="dcterms:W3CDTF">2013-08-29T03:30:25Z</dcterms:created>
  <dcterms:modified xsi:type="dcterms:W3CDTF">2019-01-22T05:17:32Z</dcterms:modified>
</cp:coreProperties>
</file>