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580E-8024-4337-9D84-DB194AE0B994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3981-4076-4902-8263-E090C2B24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50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E3981-4076-4902-8263-E090C2B241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4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73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Handle Pruning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800" dirty="0" smtClean="0"/>
              <a:t>A rightmost derivation in reverse can be obtained by “handle pruning</a:t>
            </a:r>
            <a:r>
              <a:rPr lang="en-US" sz="1800" dirty="0" smtClean="0"/>
              <a:t>”. That </a:t>
            </a:r>
            <a:r>
              <a:rPr lang="en-US" sz="1800" dirty="0" smtClean="0"/>
              <a:t>is</a:t>
            </a:r>
            <a:r>
              <a:rPr lang="en-US" sz="1800" dirty="0" smtClean="0"/>
              <a:t>, we </a:t>
            </a:r>
            <a:r>
              <a:rPr lang="en-US" sz="1800" dirty="0" smtClean="0"/>
              <a:t>start with a string of terminals w that we wish to </a:t>
            </a:r>
            <a:r>
              <a:rPr lang="en-US" sz="1800" dirty="0" err="1" smtClean="0"/>
              <a:t>parse.If</a:t>
            </a:r>
            <a:r>
              <a:rPr lang="en-US" sz="1800" dirty="0" smtClean="0"/>
              <a:t> </a:t>
            </a:r>
            <a:r>
              <a:rPr lang="el-GR" sz="1800" dirty="0" smtClean="0"/>
              <a:t>ω</a:t>
            </a:r>
            <a:r>
              <a:rPr lang="en-US" sz="1800" dirty="0" smtClean="0"/>
              <a:t> is a sentence of grammar at hand</a:t>
            </a:r>
            <a:r>
              <a:rPr lang="en-US" sz="1800" dirty="0" smtClean="0"/>
              <a:t>, then </a:t>
            </a:r>
            <a:r>
              <a:rPr lang="el-GR" sz="1800" dirty="0" smtClean="0"/>
              <a:t>ω</a:t>
            </a:r>
            <a:r>
              <a:rPr lang="en-US" sz="1800" dirty="0" smtClean="0"/>
              <a:t> = </a:t>
            </a:r>
            <a:r>
              <a:rPr lang="el-GR" sz="1800" dirty="0" smtClean="0"/>
              <a:t>γ</a:t>
            </a:r>
            <a:r>
              <a:rPr lang="en-US" sz="1800" dirty="0" smtClean="0"/>
              <a:t>,where </a:t>
            </a:r>
            <a:r>
              <a:rPr lang="el-GR" sz="1800" dirty="0" smtClean="0"/>
              <a:t>γ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 is the nth right-sentential form of some as yet unknown rightmost </a:t>
            </a:r>
            <a:r>
              <a:rPr lang="en-US" sz="1800" dirty="0" smtClean="0"/>
              <a:t>derivation.</a:t>
            </a:r>
            <a:endParaRPr lang="en-US" sz="1800" dirty="0" smtClean="0"/>
          </a:p>
          <a:p>
            <a:pPr algn="just"/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                 S =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baseline="-25000" dirty="0">
                <a:sym typeface="Symbol" pitchFamily="18" charset="2"/>
              </a:rPr>
              <a:t>0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 ...  </a:t>
            </a:r>
            <a:r>
              <a:rPr lang="en-US" sz="2400" baseline="-25000" dirty="0">
                <a:sym typeface="Symbol" pitchFamily="18" charset="2"/>
              </a:rPr>
              <a:t>n-1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          </a:t>
            </a:r>
          </a:p>
          <a:p>
            <a:pPr marL="109728" indent="0">
              <a:buNone/>
            </a:pPr>
            <a:endParaRPr lang="en-US" sz="2400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n-US" sz="2400" dirty="0" smtClean="0">
                <a:sym typeface="Symbol" pitchFamily="18" charset="2"/>
              </a:rPr>
              <a:t>                                                                                    </a:t>
            </a:r>
            <a:r>
              <a:rPr lang="en-US" sz="1800" dirty="0" smtClean="0">
                <a:sym typeface="Symbol" pitchFamily="18" charset="2"/>
              </a:rPr>
              <a:t>Input string</a:t>
            </a: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70483" y="4572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401840" y="444888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4888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43743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724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Handle Pruning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50837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/>
              <a:t> S = </a:t>
            </a:r>
            <a:r>
              <a:rPr lang="en-US" sz="2100" dirty="0">
                <a:sym typeface="Symbol" pitchFamily="18" charset="2"/>
              </a:rPr>
              <a:t></a:t>
            </a:r>
            <a:r>
              <a:rPr lang="en-US" sz="2100" baseline="-25000" dirty="0">
                <a:sym typeface="Symbol" pitchFamily="18" charset="2"/>
              </a:rPr>
              <a:t>0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2</a:t>
            </a:r>
            <a:r>
              <a:rPr lang="en-US" sz="2100" dirty="0">
                <a:sym typeface="Symbol" pitchFamily="18" charset="2"/>
              </a:rPr>
              <a:t>  ...  </a:t>
            </a:r>
            <a:r>
              <a:rPr lang="en-US" sz="2100" baseline="-25000" dirty="0">
                <a:sym typeface="Symbol" pitchFamily="18" charset="2"/>
              </a:rPr>
              <a:t>n-1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n</a:t>
            </a:r>
            <a:r>
              <a:rPr lang="en-US" sz="2100" dirty="0">
                <a:sym typeface="Symbol" pitchFamily="18" charset="2"/>
              </a:rPr>
              <a:t>=</a:t>
            </a:r>
            <a:r>
              <a:rPr lang="en-US" sz="2100" baseline="-25000" dirty="0">
                <a:sym typeface="Symbol" pitchFamily="18" charset="2"/>
              </a:rPr>
              <a:t> </a:t>
            </a:r>
            <a:r>
              <a:rPr lang="en-US" sz="2100" dirty="0">
                <a:sym typeface="Symbol" pitchFamily="18" charset="2"/>
              </a:rPr>
              <a:t> </a:t>
            </a:r>
            <a:endParaRPr lang="en-US" sz="2100" dirty="0" smtClean="0">
              <a:sym typeface="Symbol" pitchFamily="18" charset="2"/>
            </a:endParaRPr>
          </a:p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 smtClean="0">
                <a:sym typeface="Symbol" pitchFamily="18" charset="2"/>
              </a:rPr>
              <a:t>         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sym typeface="Symbol" pitchFamily="18" charset="2"/>
              </a:rPr>
              <a:t>Start </a:t>
            </a:r>
            <a:r>
              <a:rPr lang="en-US" sz="2000" dirty="0">
                <a:sym typeface="Symbol" pitchFamily="18" charset="2"/>
              </a:rPr>
              <a:t>from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find a handle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                                                and replace 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Then find a handle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</a:t>
            </a:r>
            <a:r>
              <a:rPr lang="en-US" sz="2000" dirty="0" smtClean="0">
                <a:sym typeface="Symbol" pitchFamily="18" charset="2"/>
              </a:rPr>
              <a:t></a:t>
            </a:r>
            <a:r>
              <a:rPr lang="en-US" sz="2000" baseline="-25000" dirty="0" smtClean="0">
                <a:sym typeface="Symbol" pitchFamily="18" charset="2"/>
              </a:rPr>
              <a:t>n-1</a:t>
            </a:r>
            <a:r>
              <a:rPr lang="en-US" sz="2000" dirty="0" smtClean="0">
                <a:sym typeface="Symbol" pitchFamily="18" charset="2"/>
              </a:rPr>
              <a:t>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>
                <a:sym typeface="Symbol" pitchFamily="18" charset="2"/>
              </a:rPr>
              <a:t>    and replace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n-2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Repeat this, until we reach S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952" y="2478251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46679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4667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4667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246679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932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 Shift-Reduce Parser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ym typeface="Symbol" pitchFamily="18" charset="2"/>
              </a:rPr>
              <a:t> E+T  | T	       </a:t>
            </a:r>
            <a:r>
              <a:rPr lang="en-US" sz="1800" dirty="0" smtClean="0">
                <a:sym typeface="Symbol" pitchFamily="18" charset="2"/>
              </a:rPr>
              <a:t>	Right-Most </a:t>
            </a:r>
            <a:r>
              <a:rPr lang="en-US" sz="1800" dirty="0">
                <a:sym typeface="Symbol" pitchFamily="18" charset="2"/>
              </a:rPr>
              <a:t>Derivation of   </a:t>
            </a:r>
            <a:r>
              <a:rPr lang="en-US" sz="1800" dirty="0" err="1">
                <a:latin typeface="Courier New" pitchFamily="49" charset="0"/>
                <a:sym typeface="Symbol" pitchFamily="18" charset="2"/>
              </a:rPr>
              <a:t>id+id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T </a:t>
            </a:r>
            <a:r>
              <a:rPr lang="en-US" sz="1800" dirty="0">
                <a:sym typeface="Symbol" pitchFamily="18" charset="2"/>
              </a:rPr>
              <a:t> T*F  | F		E  E+T  E+T*F  E+T*id  E+F*id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F </a:t>
            </a:r>
            <a:r>
              <a:rPr lang="en-US" sz="1800" dirty="0">
                <a:sym typeface="Symbol" pitchFamily="18" charset="2"/>
              </a:rPr>
              <a:t> (E)  |  id		     </a:t>
            </a:r>
            <a:r>
              <a:rPr lang="en-US" sz="1800" dirty="0" err="1">
                <a:sym typeface="Symbol" pitchFamily="18" charset="2"/>
              </a:rPr>
              <a:t>E+id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T+id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F+id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 smtClean="0">
                <a:sym typeface="Symbol" pitchFamily="18" charset="2"/>
              </a:rPr>
              <a:t>id+id</a:t>
            </a:r>
            <a:r>
              <a:rPr lang="en-US" sz="1800" dirty="0" smtClean="0"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527566"/>
              </p:ext>
            </p:extLst>
          </p:nvPr>
        </p:nvGraphicFramePr>
        <p:xfrm>
          <a:off x="457201" y="2971800"/>
          <a:ext cx="77724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799"/>
                <a:gridCol w="1981200"/>
                <a:gridCol w="2819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Right-Most Sentential</a:t>
                      </a:r>
                      <a:r>
                        <a:rPr lang="en-US" sz="1800" u="none" baseline="0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 form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HANDLE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Reducing Production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E+T*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T*F</a:t>
                      </a:r>
                      <a:r>
                        <a:rPr lang="en-US" sz="1800" dirty="0" smtClean="0">
                          <a:latin typeface="Courier New" pitchFamily="49" charset="0"/>
                          <a:sym typeface="Symbol" pitchFamily="18" charset="2"/>
                        </a:rPr>
                        <a:t>	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E+T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T*F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E+T</a:t>
                      </a:r>
                    </a:p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TF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ET</a:t>
                      </a:r>
                    </a:p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F</a:t>
                      </a:r>
                    </a:p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TT*F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EE+T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005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</a:t>
            </a:r>
            <a:r>
              <a:rPr lang="en-US" sz="2700" dirty="0" smtClean="0"/>
              <a:t>a </a:t>
            </a:r>
            <a:r>
              <a:rPr lang="en-US" sz="2700" dirty="0"/>
              <a:t>Shift-Reduce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3251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There are four possible actions of a shift-parser action</a:t>
            </a:r>
            <a:r>
              <a:rPr lang="en-US" sz="2000" dirty="0" smtClean="0"/>
              <a:t>: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/>
              <a:t>          1.</a:t>
            </a:r>
            <a:r>
              <a:rPr lang="en-US" sz="1800" dirty="0" smtClean="0">
                <a:solidFill>
                  <a:srgbClr val="0070C0"/>
                </a:solidFill>
              </a:rPr>
              <a:t>Shift</a:t>
            </a:r>
            <a:r>
              <a:rPr lang="en-US" sz="1800" dirty="0" smtClean="0"/>
              <a:t> </a:t>
            </a:r>
            <a:r>
              <a:rPr lang="en-US" sz="1800" dirty="0"/>
              <a:t>:  The next input symbol is shifted onto the top of the </a:t>
            </a:r>
            <a:r>
              <a:rPr lang="en-US" sz="1800" dirty="0" smtClean="0"/>
              <a:t>stack.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2.</a:t>
            </a:r>
            <a:r>
              <a:rPr lang="en-US" sz="1800" dirty="0" smtClean="0">
                <a:solidFill>
                  <a:srgbClr val="0070C0"/>
                </a:solidFill>
              </a:rPr>
              <a:t>Reduce</a:t>
            </a:r>
            <a:r>
              <a:rPr lang="en-US" sz="1800" dirty="0">
                <a:solidFill>
                  <a:schemeClr val="tx1"/>
                </a:solidFill>
              </a:rPr>
              <a:t>: Replace the handle on the top of the stack by the </a:t>
            </a:r>
            <a:r>
              <a:rPr lang="en-US" sz="1800" dirty="0" smtClean="0">
                <a:solidFill>
                  <a:schemeClr val="tx1"/>
                </a:solidFill>
              </a:rPr>
              <a:t>non-terminal.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3.</a:t>
            </a:r>
            <a:r>
              <a:rPr lang="en-US" sz="1800" dirty="0" smtClean="0">
                <a:solidFill>
                  <a:srgbClr val="0070C0"/>
                </a:solidFill>
              </a:rPr>
              <a:t>Accept</a:t>
            </a:r>
            <a:r>
              <a:rPr lang="en-US" sz="1800" dirty="0">
                <a:solidFill>
                  <a:schemeClr val="tx1"/>
                </a:solidFill>
              </a:rPr>
              <a:t>: Successful completion of </a:t>
            </a:r>
            <a:r>
              <a:rPr lang="en-US" sz="1800" dirty="0" smtClean="0">
                <a:solidFill>
                  <a:schemeClr val="tx1"/>
                </a:solidFill>
              </a:rPr>
              <a:t>parsing.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4.</a:t>
            </a:r>
            <a:r>
              <a:rPr lang="en-US" sz="1800" dirty="0" smtClean="0">
                <a:solidFill>
                  <a:srgbClr val="0070C0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: Parser discovers a syntax error, and calls an error recovery routine.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/>
              <a:t>             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 smtClean="0"/>
              <a:t>Initial </a:t>
            </a:r>
            <a:r>
              <a:rPr lang="en-US" sz="1800" dirty="0"/>
              <a:t>stack just contains only the end-marker $.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dirty="0"/>
              <a:t>end of the input string is marked by the end-marker $.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665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A Shift-Reduce Parser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31371728"/>
              </p:ext>
            </p:extLst>
          </p:nvPr>
        </p:nvGraphicFramePr>
        <p:xfrm>
          <a:off x="304800" y="1524000"/>
          <a:ext cx="50292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676400"/>
                <a:gridCol w="2209800"/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Input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776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  <a:p>
                      <a:r>
                        <a:rPr lang="en-US" dirty="0" smtClean="0"/>
                        <a:t>$E</a:t>
                      </a:r>
                    </a:p>
                    <a:p>
                      <a:r>
                        <a:rPr lang="en-US" dirty="0" smtClean="0"/>
                        <a:t>$E+</a:t>
                      </a:r>
                    </a:p>
                    <a:p>
                      <a:r>
                        <a:rPr lang="en-US" dirty="0" smtClean="0"/>
                        <a:t>$E+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 smtClean="0"/>
                        <a:t>$E+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/>
                        <a:t>$E+T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$E+T</a:t>
                      </a:r>
                      <a:r>
                        <a:rPr lang="en-US" baseline="0" dirty="0" smtClean="0"/>
                        <a:t>*</a:t>
                      </a:r>
                      <a:endParaRPr lang="en-US" baseline="30000" dirty="0" smtClean="0"/>
                    </a:p>
                    <a:p>
                      <a:r>
                        <a:rPr lang="en-US" baseline="0" dirty="0" smtClean="0"/>
                        <a:t>$E+T*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baseline="0" dirty="0" smtClean="0"/>
                        <a:t>$E+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T*F</a:t>
                      </a:r>
                    </a:p>
                    <a:p>
                      <a:r>
                        <a:rPr lang="en-US" baseline="0" dirty="0" smtClean="0"/>
                        <a:t>$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E+T</a:t>
                      </a:r>
                    </a:p>
                    <a:p>
                      <a:r>
                        <a:rPr lang="en-US" baseline="0" dirty="0" smtClean="0"/>
                        <a:t>$E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id+id*</a:t>
                      </a:r>
                      <a:r>
                        <a:rPr lang="en-US" dirty="0" err="1" smtClean="0"/>
                        <a:t>id$shift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+id*id$</a:t>
                      </a:r>
                    </a:p>
                    <a:p>
                      <a:r>
                        <a:rPr lang="en-US" dirty="0" smtClean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+id*id$</a:t>
                      </a:r>
                    </a:p>
                    <a:p>
                      <a:r>
                        <a:rPr lang="en-US" dirty="0" smtClean="0"/>
                        <a:t>Id*id$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id$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800" dirty="0" smtClean="0"/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id</a:t>
                      </a:r>
                    </a:p>
                    <a:p>
                      <a:r>
                        <a:rPr lang="en-US" sz="1800" dirty="0" smtClean="0">
                          <a:sym typeface="Symbol" pitchFamily="18" charset="2"/>
                        </a:rPr>
                        <a:t>Reduce by TF                                       </a:t>
                      </a:r>
                    </a:p>
                    <a:p>
                      <a:r>
                        <a:rPr lang="en-US" sz="1800" dirty="0" smtClean="0">
                          <a:sym typeface="Symbol" pitchFamily="18" charset="2"/>
                        </a:rPr>
                        <a:t>Reduce by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 E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T                                                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                      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F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T*F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E 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E+T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Accept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8166" y="19046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366" y="24438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25766" y="2743200"/>
            <a:ext cx="685800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5983" y="2743200"/>
            <a:ext cx="807652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2818" y="3276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766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30000" dirty="0" smtClean="0">
                <a:solidFill>
                  <a:srgbClr val="FF0000"/>
                </a:solidFill>
              </a:rPr>
              <a:t>7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6" idx="2"/>
            <a:endCxn id="18" idx="0"/>
          </p:cNvCxnSpPr>
          <p:nvPr/>
        </p:nvCxnSpPr>
        <p:spPr>
          <a:xfrm>
            <a:off x="7067160" y="2813189"/>
            <a:ext cx="2417" cy="2787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2704" y="30919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094706" y="3645932"/>
            <a:ext cx="65506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7100" y="3645932"/>
            <a:ext cx="68590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931579" y="3645932"/>
            <a:ext cx="1" cy="3926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1566" y="42196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14001" y="4191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4745" y="4038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2704" y="51376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55642" y="51488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2818" y="421966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3245" y="60198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id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42023" y="6019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54076" y="51546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43" name="Straight Connector 42"/>
          <p:cNvCxnSpPr>
            <a:endCxn id="41" idx="0"/>
          </p:cNvCxnSpPr>
          <p:nvPr/>
        </p:nvCxnSpPr>
        <p:spPr>
          <a:xfrm>
            <a:off x="8836242" y="4551506"/>
            <a:ext cx="10355" cy="6031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36" idx="0"/>
          </p:cNvCxnSpPr>
          <p:nvPr/>
        </p:nvCxnSpPr>
        <p:spPr>
          <a:xfrm>
            <a:off x="7134544" y="4589001"/>
            <a:ext cx="756" cy="54866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0" idx="0"/>
          </p:cNvCxnSpPr>
          <p:nvPr/>
        </p:nvCxnSpPr>
        <p:spPr>
          <a:xfrm flipH="1">
            <a:off x="7134544" y="5506998"/>
            <a:ext cx="756" cy="5128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38" idx="0"/>
          </p:cNvCxnSpPr>
          <p:nvPr/>
        </p:nvCxnSpPr>
        <p:spPr>
          <a:xfrm flipH="1">
            <a:off x="6268200" y="3645932"/>
            <a:ext cx="3206" cy="57373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2"/>
            <a:endCxn id="37" idx="0"/>
          </p:cNvCxnSpPr>
          <p:nvPr/>
        </p:nvCxnSpPr>
        <p:spPr>
          <a:xfrm>
            <a:off x="6268200" y="4589001"/>
            <a:ext cx="9618" cy="5598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7" idx="2"/>
            <a:endCxn id="39" idx="0"/>
          </p:cNvCxnSpPr>
          <p:nvPr/>
        </p:nvCxnSpPr>
        <p:spPr>
          <a:xfrm>
            <a:off x="6277818" y="5518139"/>
            <a:ext cx="4053" cy="5016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53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Parsing – Types </a:t>
            </a:r>
            <a:endParaRPr lang="en-GB" dirty="0"/>
          </a:p>
        </p:txBody>
      </p:sp>
      <p:pic>
        <p:nvPicPr>
          <p:cNvPr id="4" name="Content Placeholder 3" descr="bottom_up_par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371600"/>
            <a:ext cx="4038600" cy="5052136"/>
          </a:xfrm>
        </p:spPr>
      </p:pic>
      <p:pic>
        <p:nvPicPr>
          <p:cNvPr id="6" name="Picture 5" descr="Parsing typ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41910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Also known as Shift- Reduce parsing</a:t>
            </a:r>
            <a:r>
              <a:rPr lang="en-US" sz="1900" dirty="0" smtClean="0"/>
              <a:t>.</a:t>
            </a:r>
          </a:p>
          <a:p>
            <a:pPr algn="just">
              <a:buNone/>
            </a:pPr>
            <a:endParaRPr lang="en-US" sz="1900" dirty="0" smtClean="0"/>
          </a:p>
          <a:p>
            <a:pPr algn="just"/>
            <a:r>
              <a:rPr lang="en-US" sz="1900" dirty="0" smtClean="0"/>
              <a:t>It attempts to construct a parse tree from an input string beginning at the leaf nodes and working up towards the root node</a:t>
            </a:r>
            <a:r>
              <a:rPr lang="en-US" sz="1900" dirty="0" smtClean="0"/>
              <a:t>.</a:t>
            </a:r>
          </a:p>
          <a:p>
            <a:pPr algn="just">
              <a:buNone/>
            </a:pPr>
            <a:endParaRPr lang="en-US" sz="1900" dirty="0" smtClean="0"/>
          </a:p>
          <a:p>
            <a:pPr algn="just"/>
            <a:r>
              <a:rPr lang="en-US" sz="1900" dirty="0" smtClean="0"/>
              <a:t>At each step, a particular substring matching the right side of a production is replaced by a symbol on the left side of that production and if chosen correctly at each step, a rightmost production is traced out in reverse.</a:t>
            </a:r>
            <a:endParaRPr lang="en-GB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Bottom-Up Parsing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900" dirty="0" smtClean="0">
                <a:solidFill>
                  <a:srgbClr val="0070C0"/>
                </a:solidFill>
              </a:rPr>
              <a:t>Bottom-Up Parser : </a:t>
            </a:r>
            <a:r>
              <a:rPr lang="en-US" sz="1900" dirty="0" smtClean="0"/>
              <a:t>Constructs a parse tree for an input string beginning at the leaves(the bottom) and working up towards the root(the top)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 smtClean="0"/>
              <a:t>We can think of this process as one of “reducing” a string w to the start symbol of a grammar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/>
              <a:t>Bottom-up parsing is also known as </a:t>
            </a:r>
            <a:r>
              <a:rPr lang="en-US" sz="1900" i="1" dirty="0">
                <a:solidFill>
                  <a:srgbClr val="C00000"/>
                </a:solidFill>
              </a:rPr>
              <a:t>shift-reduce parsing </a:t>
            </a:r>
            <a:r>
              <a:rPr lang="en-US" sz="1900" dirty="0"/>
              <a:t>because its two main actions are shift and reduce.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SzPct val="90000"/>
              <a:buFont typeface="Wingdings" pitchFamily="2" charset="2"/>
              <a:buChar char="q"/>
            </a:pPr>
            <a:r>
              <a:rPr lang="en-US" sz="1800" dirty="0">
                <a:solidFill>
                  <a:schemeClr val="accent2"/>
                </a:solidFill>
              </a:rPr>
              <a:t>At each shift action, the current symbol in the input string is pushed to a </a:t>
            </a:r>
            <a:r>
              <a:rPr lang="en-US" sz="1800" dirty="0" smtClean="0">
                <a:solidFill>
                  <a:schemeClr val="accent2"/>
                </a:solidFill>
              </a:rPr>
              <a:t>stack.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2"/>
                </a:solidFill>
              </a:rPr>
              <a:t>At </a:t>
            </a:r>
            <a:r>
              <a:rPr lang="en-US" sz="1800" dirty="0">
                <a:solidFill>
                  <a:schemeClr val="accent2"/>
                </a:solidFill>
              </a:rPr>
              <a:t>each reduction step, the symbols at the top of the stack (this symbol sequence is the right side of a production) will replaced by the non-terminal at the left side of that production.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353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Shift-Reduce Parsing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/>
              <a:t>A shift-reduce parser tries to reduce the given input string into the starting symbol.</a:t>
            </a:r>
          </a:p>
          <a:p>
            <a:endParaRPr lang="en-US" sz="900" dirty="0"/>
          </a:p>
          <a:p>
            <a:pPr lvl="1">
              <a:buFontTx/>
              <a:buNone/>
            </a:pPr>
            <a:r>
              <a:rPr lang="en-US" sz="2000" dirty="0"/>
              <a:t>a string     </a:t>
            </a:r>
            <a:r>
              <a:rPr lang="en-US" sz="2000" dirty="0">
                <a:sym typeface="Wingdings" pitchFamily="2" charset="2"/>
              </a:rPr>
              <a:t>     the starting symbol</a:t>
            </a:r>
            <a:endParaRPr lang="en-US" sz="700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sz="2000" dirty="0"/>
              <a:t>		      </a:t>
            </a:r>
            <a:r>
              <a:rPr lang="en-US" sz="1600" dirty="0"/>
              <a:t>reduced </a:t>
            </a:r>
            <a:r>
              <a:rPr lang="en-US" sz="1600" dirty="0" smtClean="0"/>
              <a:t>to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At each reduction step, a substring of the input matching to the right side of a production rule is replaced by the non-terminal at the left side of that production rule.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If the substring is chosen correctly, the right most derivation of that string is created in the reverse order.</a:t>
            </a:r>
          </a:p>
          <a:p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Rightmost Derivation:  		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smtClean="0">
                <a:sym typeface="Symbol" pitchFamily="18" charset="2"/>
              </a:rPr>
              <a:t></a:t>
            </a: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Shift-Reduce Parser finds: 	</a:t>
            </a:r>
            <a:r>
              <a:rPr lang="en-US" sz="2000" dirty="0" smtClean="0">
                <a:sym typeface="Symbol" pitchFamily="18" charset="2"/>
              </a:rPr>
              <a:t> </a:t>
            </a:r>
            <a:r>
              <a:rPr lang="en-US" sz="2000" dirty="0">
                <a:sym typeface="Symbol" pitchFamily="18" charset="2"/>
              </a:rPr>
              <a:t> ...  S</a:t>
            </a: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8006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4102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18911" y="54101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72467" y="4631322"/>
            <a:ext cx="2632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*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0534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Shift–Reduce Parsing-Example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900" dirty="0" smtClean="0"/>
              <a:t>Consider the grammar                                   Input string :  </a:t>
            </a:r>
            <a:r>
              <a:rPr lang="en-US" sz="1700" dirty="0" smtClean="0">
                <a:latin typeface="Goudy Old Style" pitchFamily="18" charset="0"/>
              </a:rPr>
              <a:t>abbcde</a:t>
            </a:r>
          </a:p>
          <a:p>
            <a:pPr marL="109728" indent="0">
              <a:buNone/>
            </a:pPr>
            <a:r>
              <a:rPr lang="en-US" sz="1900" dirty="0" smtClean="0"/>
              <a:t>      S         aABe                                                                 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 smtClean="0">
                <a:latin typeface="Goudy Old Style" pitchFamily="18" charset="0"/>
              </a:rPr>
              <a:t>bcde</a:t>
            </a:r>
          </a:p>
          <a:p>
            <a:pPr marL="109728" indent="0">
              <a:buNone/>
            </a:pPr>
            <a:r>
              <a:rPr lang="en-US" sz="1900" dirty="0" smtClean="0"/>
              <a:t>      A         Abc</a:t>
            </a:r>
            <a:r>
              <a:rPr lang="en-US" sz="1900" dirty="0"/>
              <a:t> </a:t>
            </a:r>
            <a:r>
              <a:rPr lang="en-US" sz="1900" dirty="0" smtClean="0"/>
              <a:t>| b                                                             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 smtClean="0">
                <a:latin typeface="Goudy Old Style" pitchFamily="18" charset="0"/>
              </a:rPr>
              <a:t>de         </a:t>
            </a:r>
            <a:r>
              <a:rPr lang="en-US" sz="1500" dirty="0" smtClean="0">
                <a:latin typeface="Courier New" pitchFamily="49" charset="0"/>
                <a:sym typeface="Symbol" pitchFamily="18" charset="2"/>
              </a:rPr>
              <a:t> </a:t>
            </a:r>
            <a:r>
              <a:rPr lang="en-US" sz="1500" dirty="0" smtClean="0">
                <a:sym typeface="Symbol" pitchFamily="18" charset="2"/>
              </a:rPr>
              <a:t>reduction</a:t>
            </a:r>
            <a:r>
              <a:rPr lang="en-US" sz="1500" dirty="0" smtClean="0">
                <a:latin typeface="Goudy Old Style" pitchFamily="18" charset="0"/>
              </a:rPr>
              <a:t>         </a:t>
            </a:r>
          </a:p>
          <a:p>
            <a:pPr marL="109728" indent="0">
              <a:buNone/>
            </a:pPr>
            <a:r>
              <a:rPr lang="en-US" sz="1900" dirty="0" smtClean="0"/>
              <a:t>      B         d					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AB</a:t>
            </a:r>
            <a:r>
              <a:rPr lang="en-US" sz="1700" dirty="0" smtClean="0">
                <a:latin typeface="Goudy Old Style" pitchFamily="18" charset="0"/>
              </a:rPr>
              <a:t>e   </a:t>
            </a:r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				</a:t>
            </a:r>
            <a:r>
              <a:rPr lang="en-US" sz="1700" dirty="0" smtClean="0">
                <a:latin typeface="Goudy Old Style" pitchFamily="18" charset="0"/>
              </a:rPr>
              <a:t>S</a:t>
            </a:r>
            <a:r>
              <a:rPr lang="en-US" sz="1900" dirty="0" smtClean="0"/>
              <a:t>	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700" dirty="0" smtClean="0"/>
              <a:t>We can scan </a:t>
            </a:r>
            <a:r>
              <a:rPr lang="en-US" sz="1700" i="1" dirty="0" smtClean="0"/>
              <a:t>abbcde</a:t>
            </a:r>
            <a:r>
              <a:rPr lang="en-US" sz="1700" dirty="0" smtClean="0"/>
              <a:t> looking for a substring that matches the right side of some production</a:t>
            </a:r>
            <a:r>
              <a:rPr lang="en-US" sz="1700" dirty="0" smtClean="0"/>
              <a:t>. The </a:t>
            </a:r>
            <a:r>
              <a:rPr lang="en-US" sz="1700" dirty="0" smtClean="0"/>
              <a:t>substrings </a:t>
            </a:r>
            <a:r>
              <a:rPr lang="en-US" sz="1700" i="1" dirty="0" smtClean="0"/>
              <a:t>b</a:t>
            </a:r>
            <a:r>
              <a:rPr lang="en-US" sz="1700" dirty="0" smtClean="0"/>
              <a:t> and </a:t>
            </a:r>
            <a:r>
              <a:rPr lang="en-US" sz="1700" i="1" dirty="0" smtClean="0"/>
              <a:t>d</a:t>
            </a:r>
            <a:r>
              <a:rPr lang="en-US" sz="1700" dirty="0" smtClean="0"/>
              <a:t> qualify.Let us choose left most </a:t>
            </a:r>
            <a:r>
              <a:rPr lang="en-US" sz="1700" i="1" dirty="0" smtClean="0"/>
              <a:t>b </a:t>
            </a:r>
            <a:r>
              <a:rPr lang="en-US" sz="1700" dirty="0" smtClean="0"/>
              <a:t>and </a:t>
            </a:r>
            <a:r>
              <a:rPr lang="en-US" sz="1700" dirty="0" smtClean="0"/>
              <a:t>replace it by </a:t>
            </a:r>
            <a:r>
              <a:rPr lang="en-US" sz="1700" i="1" dirty="0" smtClean="0"/>
              <a:t>A</a:t>
            </a:r>
            <a:r>
              <a:rPr lang="en-US" sz="1700" dirty="0" smtClean="0"/>
              <a:t>, the </a:t>
            </a:r>
            <a:r>
              <a:rPr lang="en-US" sz="1700" dirty="0" smtClean="0"/>
              <a:t>left side of the production </a:t>
            </a:r>
            <a:r>
              <a:rPr lang="en-US" sz="1700" dirty="0" err="1" smtClean="0"/>
              <a:t>A</a:t>
            </a:r>
            <a:r>
              <a:rPr lang="en-US" sz="1700" dirty="0" err="1" smtClean="0">
                <a:sym typeface="Wingdings" pitchFamily="2" charset="2"/>
              </a:rPr>
              <a:t>b</a:t>
            </a:r>
            <a:r>
              <a:rPr lang="en-US" sz="1700" dirty="0" smtClean="0">
                <a:sym typeface="Wingdings" pitchFamily="2" charset="2"/>
              </a:rPr>
              <a:t>; we </a:t>
            </a:r>
            <a:r>
              <a:rPr lang="en-US" sz="1700" dirty="0" smtClean="0">
                <a:sym typeface="Wingdings" pitchFamily="2" charset="2"/>
              </a:rPr>
              <a:t>thus obtain the string </a:t>
            </a:r>
            <a:r>
              <a:rPr lang="en-US" sz="1700" i="1" dirty="0" err="1" smtClean="0">
                <a:sym typeface="Wingdings" pitchFamily="2" charset="2"/>
              </a:rPr>
              <a:t>aAbcde</a:t>
            </a:r>
            <a:r>
              <a:rPr lang="en-US" sz="1700" dirty="0" smtClean="0">
                <a:sym typeface="Wingdings" pitchFamily="2" charset="2"/>
              </a:rPr>
              <a:t>. Now </a:t>
            </a:r>
            <a:r>
              <a:rPr lang="en-US" sz="1700" dirty="0" smtClean="0">
                <a:sym typeface="Wingdings" pitchFamily="2" charset="2"/>
              </a:rPr>
              <a:t>the substrings </a:t>
            </a:r>
            <a:r>
              <a:rPr lang="en-US" sz="1700" i="1" dirty="0" err="1" smtClean="0">
                <a:sym typeface="Wingdings" pitchFamily="2" charset="2"/>
              </a:rPr>
              <a:t>Abc</a:t>
            </a:r>
            <a:r>
              <a:rPr lang="en-US" sz="1700" dirty="0" smtClean="0">
                <a:sym typeface="Wingdings" pitchFamily="2" charset="2"/>
              </a:rPr>
              <a:t>, </a:t>
            </a:r>
            <a:r>
              <a:rPr lang="en-US" sz="1700" i="1" dirty="0" smtClean="0">
                <a:sym typeface="Wingdings" pitchFamily="2" charset="2"/>
              </a:rPr>
              <a:t>b</a:t>
            </a:r>
            <a:r>
              <a:rPr lang="en-US" sz="1700" dirty="0" smtClean="0">
                <a:sym typeface="Wingdings" pitchFamily="2" charset="2"/>
              </a:rPr>
              <a:t> </a:t>
            </a:r>
            <a:r>
              <a:rPr lang="en-US" sz="1700" dirty="0" smtClean="0">
                <a:sym typeface="Wingdings" pitchFamily="2" charset="2"/>
              </a:rPr>
              <a:t>and </a:t>
            </a:r>
            <a:r>
              <a:rPr lang="en-US" sz="1700" i="1" dirty="0" smtClean="0">
                <a:sym typeface="Wingdings" pitchFamily="2" charset="2"/>
              </a:rPr>
              <a:t>d</a:t>
            </a:r>
            <a:r>
              <a:rPr lang="en-US" sz="1700" dirty="0" smtClean="0">
                <a:sym typeface="Wingdings" pitchFamily="2" charset="2"/>
              </a:rPr>
              <a:t> match the right side of some </a:t>
            </a:r>
            <a:r>
              <a:rPr lang="en-US" sz="1700" dirty="0" smtClean="0">
                <a:sym typeface="Wingdings" pitchFamily="2" charset="2"/>
              </a:rPr>
              <a:t>production. Although </a:t>
            </a:r>
            <a:r>
              <a:rPr lang="en-US" sz="1700" dirty="0" smtClean="0">
                <a:sym typeface="Wingdings" pitchFamily="2" charset="2"/>
              </a:rPr>
              <a:t>b is the leftmost substring that matches the right side of the some production</a:t>
            </a:r>
            <a:r>
              <a:rPr lang="en-US" sz="1700" dirty="0" smtClean="0">
                <a:sym typeface="Wingdings" pitchFamily="2" charset="2"/>
              </a:rPr>
              <a:t>, we </a:t>
            </a:r>
            <a:r>
              <a:rPr lang="en-US" sz="1700" dirty="0" smtClean="0">
                <a:sym typeface="Wingdings" pitchFamily="2" charset="2"/>
              </a:rPr>
              <a:t>choose to replace the substring </a:t>
            </a:r>
            <a:r>
              <a:rPr lang="en-US" sz="1700" i="1" dirty="0" smtClean="0">
                <a:sym typeface="Wingdings" pitchFamily="2" charset="2"/>
              </a:rPr>
              <a:t>Abc</a:t>
            </a:r>
            <a:r>
              <a:rPr lang="en-US" sz="1700" dirty="0" smtClean="0">
                <a:sym typeface="Wingdings" pitchFamily="2" charset="2"/>
              </a:rPr>
              <a:t> by </a:t>
            </a:r>
            <a:r>
              <a:rPr lang="en-US" sz="1700" i="1" dirty="0" smtClean="0">
                <a:sym typeface="Wingdings" pitchFamily="2" charset="2"/>
              </a:rPr>
              <a:t>A</a:t>
            </a:r>
            <a:r>
              <a:rPr lang="en-US" sz="1700" dirty="0" smtClean="0">
                <a:sym typeface="Wingdings" pitchFamily="2" charset="2"/>
              </a:rPr>
              <a:t>, the </a:t>
            </a:r>
            <a:r>
              <a:rPr lang="en-US" sz="1700" dirty="0" smtClean="0">
                <a:sym typeface="Wingdings" pitchFamily="2" charset="2"/>
              </a:rPr>
              <a:t>left side of the production </a:t>
            </a:r>
            <a:r>
              <a:rPr lang="en-US" sz="1700" dirty="0" err="1" smtClean="0">
                <a:sym typeface="Wingdings" pitchFamily="2" charset="2"/>
              </a:rPr>
              <a:t>AAbc</a:t>
            </a:r>
            <a:r>
              <a:rPr lang="en-US" sz="1700" dirty="0" smtClean="0">
                <a:sym typeface="Wingdings" pitchFamily="2" charset="2"/>
              </a:rPr>
              <a:t>. We </a:t>
            </a:r>
            <a:r>
              <a:rPr lang="en-US" sz="1700" dirty="0" smtClean="0">
                <a:sym typeface="Wingdings" pitchFamily="2" charset="2"/>
              </a:rPr>
              <a:t>obtain </a:t>
            </a:r>
            <a:r>
              <a:rPr lang="en-US" sz="1700" i="1" dirty="0" err="1" smtClean="0">
                <a:sym typeface="Wingdings" pitchFamily="2" charset="2"/>
              </a:rPr>
              <a:t>aAde</a:t>
            </a:r>
            <a:r>
              <a:rPr lang="en-US" sz="1700" dirty="0" smtClean="0">
                <a:sym typeface="Wingdings" pitchFamily="2" charset="2"/>
              </a:rPr>
              <a:t>. Then </a:t>
            </a:r>
            <a:r>
              <a:rPr lang="en-US" sz="1700" dirty="0" smtClean="0">
                <a:sym typeface="Wingdings" pitchFamily="2" charset="2"/>
              </a:rPr>
              <a:t>replacing </a:t>
            </a:r>
            <a:r>
              <a:rPr lang="en-US" sz="1700" i="1" dirty="0" smtClean="0">
                <a:sym typeface="Wingdings" pitchFamily="2" charset="2"/>
              </a:rPr>
              <a:t>d</a:t>
            </a:r>
            <a:r>
              <a:rPr lang="en-US" sz="1700" dirty="0" smtClean="0">
                <a:sym typeface="Wingdings" pitchFamily="2" charset="2"/>
              </a:rPr>
              <a:t> by </a:t>
            </a:r>
            <a:r>
              <a:rPr lang="en-US" sz="1700" i="1" dirty="0" smtClean="0">
                <a:sym typeface="Wingdings" pitchFamily="2" charset="2"/>
              </a:rPr>
              <a:t>B</a:t>
            </a:r>
            <a:r>
              <a:rPr lang="en-US" sz="1700" dirty="0" smtClean="0">
                <a:sym typeface="Wingdings" pitchFamily="2" charset="2"/>
              </a:rPr>
              <a:t>, and </a:t>
            </a:r>
            <a:r>
              <a:rPr lang="en-US" sz="1700" dirty="0" smtClean="0">
                <a:sym typeface="Wingdings" pitchFamily="2" charset="2"/>
              </a:rPr>
              <a:t>then replacing the entire string by </a:t>
            </a:r>
            <a:r>
              <a:rPr lang="en-US" sz="1700" i="1" dirty="0" smtClean="0">
                <a:sym typeface="Wingdings" pitchFamily="2" charset="2"/>
              </a:rPr>
              <a:t>S</a:t>
            </a:r>
            <a:r>
              <a:rPr lang="en-US" sz="1700" dirty="0" smtClean="0">
                <a:sym typeface="Wingdings" pitchFamily="2" charset="2"/>
              </a:rPr>
              <a:t>. Thus, by </a:t>
            </a:r>
            <a:r>
              <a:rPr lang="en-US" sz="1700" dirty="0" smtClean="0">
                <a:sym typeface="Wingdings" pitchFamily="2" charset="2"/>
              </a:rPr>
              <a:t>a sequence of four reductions we are able to reduce </a:t>
            </a:r>
            <a:r>
              <a:rPr lang="en-US" sz="1700" i="1" dirty="0" smtClean="0">
                <a:sym typeface="Wingdings" pitchFamily="2" charset="2"/>
              </a:rPr>
              <a:t>abbcde</a:t>
            </a:r>
            <a:r>
              <a:rPr lang="en-US" sz="1700" dirty="0" smtClean="0">
                <a:sym typeface="Wingdings" pitchFamily="2" charset="2"/>
              </a:rPr>
              <a:t> to </a:t>
            </a:r>
            <a:r>
              <a:rPr lang="en-US" sz="1700" i="1" dirty="0" smtClean="0">
                <a:sym typeface="Wingdings" pitchFamily="2" charset="2"/>
              </a:rPr>
              <a:t>S.</a:t>
            </a:r>
            <a:r>
              <a:rPr lang="en-US" sz="1700" dirty="0" smtClean="0">
                <a:sym typeface="Wingdings" pitchFamily="2" charset="2"/>
              </a:rPr>
              <a:t> </a:t>
            </a:r>
            <a:endParaRPr lang="en-US" sz="17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25990" y="19812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25990" y="22860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25990" y="2610416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Shift–Reduce </a:t>
            </a:r>
            <a:r>
              <a:rPr lang="en-US" sz="3000" dirty="0"/>
              <a:t>Parsing-Example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800" dirty="0" smtClean="0"/>
              <a:t>These reductions </a:t>
            </a:r>
            <a:r>
              <a:rPr lang="en-US" sz="1800" dirty="0" smtClean="0"/>
              <a:t>in-fact </a:t>
            </a:r>
            <a:r>
              <a:rPr lang="en-US" sz="1800" dirty="0" smtClean="0"/>
              <a:t>trace out the following right-most derivation in reverse</a:t>
            </a:r>
          </a:p>
          <a:p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>
                <a:sym typeface="Symbol" pitchFamily="18" charset="2"/>
              </a:rPr>
              <a:t>		S  a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de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</a:t>
            </a:r>
            <a:r>
              <a:rPr lang="en-US" sz="1800" dirty="0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bcde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abbcde </a:t>
            </a:r>
            <a:endParaRPr lang="en-US" sz="1800" dirty="0">
              <a:sym typeface="Symbol" pitchFamily="18" charset="2"/>
            </a:endParaRP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>
              <a:buFont typeface="Courier New" pitchFamily="49" charset="0"/>
              <a:buChar char="o"/>
            </a:pPr>
            <a:r>
              <a:rPr lang="en-US" sz="1800" dirty="0">
                <a:sym typeface="Symbol" pitchFamily="18" charset="2"/>
              </a:rPr>
              <a:t>How do we know which substring to be replaced at each reduction step?</a:t>
            </a:r>
            <a:endParaRPr lang="en-US" sz="1800" dirty="0">
              <a:latin typeface="Courier New" pitchFamily="49" charset="0"/>
              <a:sym typeface="Symbol" pitchFamily="18" charset="2"/>
            </a:endParaRP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8112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833253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3956363"/>
            <a:ext cx="1828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24200" y="3956363"/>
            <a:ext cx="1143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86200" y="3956363"/>
            <a:ext cx="381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956363"/>
            <a:ext cx="685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956363"/>
            <a:ext cx="16764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7740" y="487680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Right Sentential Forms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7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7" y="554525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300" dirty="0" smtClean="0"/>
              <a:t>Handle </a:t>
            </a:r>
            <a:endParaRPr lang="en-US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3401840" y="449415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4494154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48327" y="435565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Informally, a “handle” of a string is a substring that matches the right side of the production</a:t>
            </a:r>
            <a:r>
              <a:rPr lang="en-US" sz="1800" dirty="0" smtClean="0"/>
              <a:t>, and </a:t>
            </a:r>
            <a:r>
              <a:rPr lang="en-US" sz="1800" dirty="0"/>
              <a:t>whose reduction to nonterminal on the left side of the production represents one step along the reverse of a rightmost derivation</a:t>
            </a:r>
          </a:p>
          <a:p>
            <a:pPr algn="just"/>
            <a:endParaRPr lang="en-US" sz="1400" dirty="0"/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But not every substring matches the right side of a production rule is handle.</a:t>
            </a:r>
          </a:p>
          <a:p>
            <a:pPr algn="just"/>
            <a:endParaRPr lang="en-US" sz="1400" dirty="0"/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Formally , a “handle” of a right sentential form </a:t>
            </a:r>
            <a:r>
              <a:rPr lang="el-GR" sz="1800" dirty="0"/>
              <a:t>γ</a:t>
            </a:r>
            <a:r>
              <a:rPr lang="en-US" sz="1800" dirty="0">
                <a:sym typeface="Symbol" pitchFamily="18" charset="2"/>
              </a:rPr>
              <a:t> ( ) </a:t>
            </a:r>
            <a:r>
              <a:rPr lang="en-US" sz="1800" dirty="0"/>
              <a:t>is a production rule A </a:t>
            </a:r>
            <a:r>
              <a:rPr lang="en-US" sz="1800" dirty="0">
                <a:sym typeface="Symbol" pitchFamily="18" charset="2"/>
              </a:rPr>
              <a:t>  and a position of  where the string  may be found and replaced by A to produce the previous right-sentential form in  a rightmost derivation of </a:t>
            </a:r>
            <a:r>
              <a:rPr lang="en-US" sz="1800" dirty="0" smtClean="0">
                <a:sym typeface="Symbol" pitchFamily="18" charset="2"/>
              </a:rPr>
              <a:t></a:t>
            </a:r>
            <a:r>
              <a:rPr lang="en-US" sz="1800" dirty="0" smtClean="0">
                <a:sym typeface="Symbol" pitchFamily="18" charset="2"/>
              </a:rPr>
              <a:t>.</a:t>
            </a:r>
            <a:endParaRPr lang="en-US" sz="80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				</a:t>
            </a:r>
            <a:r>
              <a:rPr lang="en-US" sz="1800" dirty="0">
                <a:sym typeface="Symbol" pitchFamily="18" charset="2"/>
              </a:rPr>
              <a:t>S  A  </a:t>
            </a:r>
            <a:r>
              <a:rPr lang="en-US" sz="1800" dirty="0" smtClean="0">
                <a:sym typeface="Symbol" pitchFamily="18" charset="2"/>
              </a:rPr>
              <a:t></a:t>
            </a:r>
            <a:endParaRPr lang="en-US" sz="180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	then A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l-GR" sz="1800" dirty="0">
                <a:sym typeface="Wingdings" pitchFamily="2" charset="2"/>
              </a:rPr>
              <a:t>β</a:t>
            </a:r>
            <a:r>
              <a:rPr lang="en-US" sz="1800" dirty="0">
                <a:sym typeface="Wingdings" pitchFamily="2" charset="2"/>
              </a:rPr>
              <a:t> in the position following </a:t>
            </a:r>
            <a:r>
              <a:rPr lang="el-GR" sz="1800" dirty="0">
                <a:sym typeface="Wingdings" pitchFamily="2" charset="2"/>
              </a:rPr>
              <a:t>α</a:t>
            </a:r>
            <a:r>
              <a:rPr lang="en-US" sz="1800" dirty="0">
                <a:sym typeface="Wingdings" pitchFamily="2" charset="2"/>
              </a:rPr>
              <a:t> is a handle of </a:t>
            </a:r>
            <a:r>
              <a:rPr lang="el-GR" sz="1800" dirty="0">
                <a:sym typeface="Wingdings" pitchFamily="2" charset="2"/>
              </a:rPr>
              <a:t>αβ</a:t>
            </a:r>
            <a:r>
              <a:rPr lang="en-US" sz="1800" dirty="0">
                <a:sym typeface="Wingdings" pitchFamily="2" charset="2"/>
              </a:rPr>
              <a:t>ω </a:t>
            </a:r>
            <a:r>
              <a:rPr lang="en-US" sz="1800" dirty="0" smtClean="0">
                <a:sym typeface="Wingdings" pitchFamily="2" charset="2"/>
              </a:rPr>
              <a:t>.</a:t>
            </a:r>
            <a:endParaRPr lang="en-US" sz="1800" dirty="0">
              <a:sym typeface="Wingdings" pitchFamily="2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The string </a:t>
            </a:r>
            <a:r>
              <a:rPr lang="en-US" sz="1800" dirty="0">
                <a:sym typeface="Symbol" pitchFamily="18" charset="2"/>
              </a:rPr>
              <a:t> to the right of the handle contains only terminal symbols.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9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673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Example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706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900" dirty="0" smtClean="0"/>
              <a:t>Here, </a:t>
            </a:r>
            <a:r>
              <a:rPr lang="en-US" sz="1900" i="1" dirty="0" err="1" smtClean="0"/>
              <a:t>abbcde</a:t>
            </a:r>
            <a:r>
              <a:rPr lang="en-US" sz="1900" dirty="0" smtClean="0"/>
              <a:t> </a:t>
            </a:r>
            <a:r>
              <a:rPr lang="en-US" sz="1900" dirty="0" smtClean="0"/>
              <a:t>is a right sentential form whose handle is </a:t>
            </a:r>
            <a:r>
              <a:rPr lang="en-US" sz="1900" i="1" dirty="0" err="1" smtClean="0"/>
              <a:t>A</a:t>
            </a:r>
            <a:r>
              <a:rPr lang="en-US" sz="1900" i="1" dirty="0" err="1" smtClean="0">
                <a:sym typeface="Wingdings" pitchFamily="2" charset="2"/>
              </a:rPr>
              <a:t>b</a:t>
            </a:r>
            <a:r>
              <a:rPr lang="en-US" sz="1900" dirty="0" smtClean="0">
                <a:sym typeface="Wingdings" pitchFamily="2" charset="2"/>
              </a:rPr>
              <a:t> at position </a:t>
            </a:r>
            <a:r>
              <a:rPr lang="en-US" sz="1900" dirty="0" smtClean="0">
                <a:sym typeface="Wingdings" pitchFamily="2" charset="2"/>
              </a:rPr>
              <a:t>2. </a:t>
            </a:r>
            <a:r>
              <a:rPr lang="en-US" sz="1900" dirty="0" err="1" smtClean="0">
                <a:sym typeface="Wingdings" pitchFamily="2" charset="2"/>
              </a:rPr>
              <a:t>Likewise,</a:t>
            </a:r>
            <a:r>
              <a:rPr lang="en-US" sz="1900" i="1" dirty="0" err="1" smtClean="0">
                <a:sym typeface="Wingdings" pitchFamily="2" charset="2"/>
              </a:rPr>
              <a:t>aAbcde</a:t>
            </a:r>
            <a:r>
              <a:rPr lang="en-US" sz="1900" dirty="0" smtClean="0">
                <a:sym typeface="Wingdings" pitchFamily="2" charset="2"/>
              </a:rPr>
              <a:t> </a:t>
            </a:r>
            <a:r>
              <a:rPr lang="en-US" sz="1900" dirty="0" smtClean="0">
                <a:sym typeface="Wingdings" pitchFamily="2" charset="2"/>
              </a:rPr>
              <a:t>is a right sentential form whose handle is </a:t>
            </a:r>
            <a:r>
              <a:rPr lang="en-US" sz="1900" i="1" dirty="0" err="1" smtClean="0">
                <a:sym typeface="Wingdings" pitchFamily="2" charset="2"/>
              </a:rPr>
              <a:t>AAbc</a:t>
            </a:r>
            <a:r>
              <a:rPr lang="en-US" sz="1900" dirty="0" smtClean="0">
                <a:sym typeface="Wingdings" pitchFamily="2" charset="2"/>
              </a:rPr>
              <a:t> at position 2.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sym typeface="Wingdings" pitchFamily="2" charset="2"/>
              </a:rPr>
              <a:t>Sometimes we say “the substring 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is a handle of </a:t>
            </a:r>
            <a:r>
              <a:rPr lang="el-GR" sz="2000" dirty="0" smtClean="0">
                <a:sym typeface="Wingdings" pitchFamily="2" charset="2"/>
              </a:rPr>
              <a:t>αβω</a:t>
            </a:r>
            <a:r>
              <a:rPr lang="en-US" sz="2000" dirty="0" smtClean="0">
                <a:sym typeface="Wingdings" pitchFamily="2" charset="2"/>
              </a:rPr>
              <a:t>” if the position of 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and the production A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we have in mind are clear.</a:t>
            </a:r>
          </a:p>
          <a:p>
            <a:pPr algn="just"/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3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0F836-EB57-4260-81FD-1F3DC86C234F}"/>
</file>

<file path=customXml/itemProps2.xml><?xml version="1.0" encoding="utf-8"?>
<ds:datastoreItem xmlns:ds="http://schemas.openxmlformats.org/officeDocument/2006/customXml" ds:itemID="{2F8E4047-A4CF-4246-BDEE-DFB462C04B2D}"/>
</file>

<file path=customXml/itemProps3.xml><?xml version="1.0" encoding="utf-8"?>
<ds:datastoreItem xmlns:ds="http://schemas.openxmlformats.org/officeDocument/2006/customXml" ds:itemID="{50FD60CD-968F-4041-830D-B495DF0F6BDB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465</TotalTime>
  <Words>908</Words>
  <Application>Microsoft Office PowerPoint</Application>
  <PresentationFormat>On-screen Show (4:3)</PresentationFormat>
  <Paragraphs>197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BOTTOM-UP PARSING</vt:lpstr>
      <vt:lpstr>Parsing – Types </vt:lpstr>
      <vt:lpstr>Bottom up parsing</vt:lpstr>
      <vt:lpstr>Bottom-Up Parsing</vt:lpstr>
      <vt:lpstr>Shift-Reduce Parsing</vt:lpstr>
      <vt:lpstr>Shift–Reduce Parsing-Example</vt:lpstr>
      <vt:lpstr>Shift–Reduce Parsing-Example</vt:lpstr>
      <vt:lpstr>Handle </vt:lpstr>
      <vt:lpstr>Example</vt:lpstr>
      <vt:lpstr>Handle Pruning</vt:lpstr>
      <vt:lpstr>Handle Pruning</vt:lpstr>
      <vt:lpstr>A Shift-Reduce Parser</vt:lpstr>
      <vt:lpstr>A Stack Implementation of a Shift-Reduce Parser</vt:lpstr>
      <vt:lpstr>A Stack Implementation of A Shift-Reduce 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Sathu</dc:creator>
  <cp:lastModifiedBy>suman</cp:lastModifiedBy>
  <cp:revision>46</cp:revision>
  <dcterms:created xsi:type="dcterms:W3CDTF">2006-08-16T00:00:00Z</dcterms:created>
  <dcterms:modified xsi:type="dcterms:W3CDTF">2020-09-23T20:48:13Z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