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331" r:id="rId5"/>
    <p:sldId id="256" r:id="rId6"/>
    <p:sldId id="327" r:id="rId7"/>
    <p:sldId id="328" r:id="rId8"/>
    <p:sldId id="329" r:id="rId9"/>
    <p:sldId id="257" r:id="rId10"/>
    <p:sldId id="258" r:id="rId11"/>
    <p:sldId id="259" r:id="rId12"/>
    <p:sldId id="332" r:id="rId13"/>
    <p:sldId id="260" r:id="rId14"/>
    <p:sldId id="261" r:id="rId15"/>
    <p:sldId id="262" r:id="rId16"/>
    <p:sldId id="333" r:id="rId17"/>
    <p:sldId id="264" r:id="rId18"/>
    <p:sldId id="334" r:id="rId19"/>
    <p:sldId id="266" r:id="rId20"/>
    <p:sldId id="267" r:id="rId21"/>
    <p:sldId id="268" r:id="rId22"/>
    <p:sldId id="269" r:id="rId23"/>
    <p:sldId id="340" r:id="rId24"/>
    <p:sldId id="341" r:id="rId25"/>
    <p:sldId id="342" r:id="rId26"/>
    <p:sldId id="344" r:id="rId27"/>
    <p:sldId id="345" r:id="rId28"/>
    <p:sldId id="270" r:id="rId29"/>
    <p:sldId id="271" r:id="rId30"/>
    <p:sldId id="272" r:id="rId31"/>
    <p:sldId id="336" r:id="rId32"/>
    <p:sldId id="274" r:id="rId33"/>
    <p:sldId id="337" r:id="rId34"/>
    <p:sldId id="339" r:id="rId35"/>
    <p:sldId id="277" r:id="rId36"/>
    <p:sldId id="278" r:id="rId37"/>
    <p:sldId id="279" r:id="rId38"/>
    <p:sldId id="346" r:id="rId39"/>
    <p:sldId id="348" r:id="rId40"/>
    <p:sldId id="347" r:id="rId41"/>
    <p:sldId id="280" r:id="rId42"/>
    <p:sldId id="355" r:id="rId43"/>
    <p:sldId id="356" r:id="rId44"/>
    <p:sldId id="281" r:id="rId45"/>
    <p:sldId id="285" r:id="rId46"/>
    <p:sldId id="286" r:id="rId47"/>
    <p:sldId id="350" r:id="rId48"/>
    <p:sldId id="287" r:id="rId49"/>
    <p:sldId id="351" r:id="rId50"/>
    <p:sldId id="353" r:id="rId51"/>
    <p:sldId id="354" r:id="rId52"/>
    <p:sldId id="289" r:id="rId53"/>
    <p:sldId id="290" r:id="rId54"/>
    <p:sldId id="291" r:id="rId55"/>
    <p:sldId id="292" r:id="rId56"/>
    <p:sldId id="293" r:id="rId57"/>
    <p:sldId id="294" r:id="rId58"/>
    <p:sldId id="295" r:id="rId59"/>
    <p:sldId id="296" r:id="rId60"/>
    <p:sldId id="297" r:id="rId61"/>
    <p:sldId id="298" r:id="rId62"/>
    <p:sldId id="357" r:id="rId63"/>
    <p:sldId id="358" r:id="rId64"/>
    <p:sldId id="321" r:id="rId65"/>
    <p:sldId id="361" r:id="rId66"/>
    <p:sldId id="322" r:id="rId67"/>
    <p:sldId id="364" r:id="rId68"/>
    <p:sldId id="365" r:id="rId69"/>
    <p:sldId id="366" r:id="rId70"/>
    <p:sldId id="323" r:id="rId71"/>
    <p:sldId id="324" r:id="rId72"/>
    <p:sldId id="325" r:id="rId73"/>
    <p:sldId id="326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5800" y="4130640"/>
            <a:ext cx="77724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5800" y="413064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68480" y="413064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313800" y="198108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41440" y="198108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85800" y="413064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313800" y="413064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41440" y="4130640"/>
            <a:ext cx="250236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609120"/>
            <a:ext cx="7772400" cy="5299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5800" y="413064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8480" y="413064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5800" y="4130640"/>
            <a:ext cx="7772400" cy="19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Times New Roman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Click to edit the outline text format</a:t>
            </a:r>
          </a:p>
          <a:p>
            <a:pPr marL="742680" lvl="1" indent="-28548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Second Outline Level</a:t>
            </a:r>
          </a:p>
          <a:p>
            <a:pPr marL="1143000" lvl="2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Third Outline Level</a:t>
            </a:r>
          </a:p>
          <a:p>
            <a:pPr marL="1600200" lvl="3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Fourth Outline Level</a:t>
            </a:r>
          </a:p>
          <a:p>
            <a:pPr marL="2057400" lvl="4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Fifth Outline Level</a:t>
            </a:r>
          </a:p>
          <a:p>
            <a:pPr marL="2057400" lvl="5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Sixth Outline Level</a:t>
            </a:r>
          </a:p>
          <a:p>
            <a:pPr marL="2057400" lvl="6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5800" y="6248520"/>
            <a:ext cx="1905120" cy="4572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840" cy="4572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5120" cy="4572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8829938-331B-447F-AA44-E92E2A3450C8}" type="slidenum">
              <a:rPr lang="en-US" altLang="zh-TW" sz="1400" b="0" strike="noStrike" spc="-1">
                <a:solidFill>
                  <a:srgbClr val="000000"/>
                </a:solidFill>
                <a:latin typeface="Times New Roman"/>
              </a:rPr>
              <a:pPr algn="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810000"/>
            <a:ext cx="7772400" cy="1219200"/>
          </a:xfrm>
        </p:spPr>
        <p:txBody>
          <a:bodyPr/>
          <a:lstStyle/>
          <a:p>
            <a:pPr algn="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Semantic Analysis </a:t>
            </a:r>
            <a:endParaRPr lang="en-GB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6096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 Rules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 → E ‘\n’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print(E.val)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 →E1 + 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E.val:=E1.val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+ 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 →T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E.val:=T.val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→T1 * F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T.val:=T1.val * F.val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→F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T.val:=F.val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 → (E)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F.val:=E.val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 →digit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F.val:=digit.val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684360" y="40428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Annotated Parse Trees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4751280" y="153360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71" name="CustomShape 3"/>
          <p:cNvSpPr/>
          <p:nvPr/>
        </p:nvSpPr>
        <p:spPr>
          <a:xfrm>
            <a:off x="4292640" y="2295360"/>
            <a:ext cx="1445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E.val = 19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CustomShape 4"/>
          <p:cNvSpPr/>
          <p:nvPr/>
        </p:nvSpPr>
        <p:spPr>
          <a:xfrm>
            <a:off x="4674240" y="3057480"/>
            <a:ext cx="5572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‘+’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CustomShape 5"/>
          <p:cNvSpPr/>
          <p:nvPr/>
        </p:nvSpPr>
        <p:spPr>
          <a:xfrm>
            <a:off x="2768760" y="3057480"/>
            <a:ext cx="1445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E.val = 15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CustomShape 6"/>
          <p:cNvSpPr/>
          <p:nvPr/>
        </p:nvSpPr>
        <p:spPr>
          <a:xfrm>
            <a:off x="6121800" y="3057480"/>
            <a:ext cx="12931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T.val = 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CustomShape 7"/>
          <p:cNvSpPr/>
          <p:nvPr/>
        </p:nvSpPr>
        <p:spPr>
          <a:xfrm>
            <a:off x="4140720" y="4581360"/>
            <a:ext cx="127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F.val = 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CustomShape 8"/>
          <p:cNvSpPr/>
          <p:nvPr/>
        </p:nvSpPr>
        <p:spPr>
          <a:xfrm>
            <a:off x="1473480" y="4581360"/>
            <a:ext cx="12931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T.val = 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CustomShape 9"/>
          <p:cNvSpPr/>
          <p:nvPr/>
        </p:nvSpPr>
        <p:spPr>
          <a:xfrm>
            <a:off x="2768760" y="3895560"/>
            <a:ext cx="1445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T.val = 15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CustomShape 10"/>
          <p:cNvSpPr/>
          <p:nvPr/>
        </p:nvSpPr>
        <p:spPr>
          <a:xfrm>
            <a:off x="3150720" y="4657680"/>
            <a:ext cx="537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‘*’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CustomShape 11"/>
          <p:cNvSpPr/>
          <p:nvPr/>
        </p:nvSpPr>
        <p:spPr>
          <a:xfrm>
            <a:off x="3987000" y="5343480"/>
            <a:ext cx="170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 = 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CustomShape 12"/>
          <p:cNvSpPr/>
          <p:nvPr/>
        </p:nvSpPr>
        <p:spPr>
          <a:xfrm>
            <a:off x="6122160" y="3819600"/>
            <a:ext cx="127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F.val = 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CustomShape 13"/>
          <p:cNvSpPr/>
          <p:nvPr/>
        </p:nvSpPr>
        <p:spPr>
          <a:xfrm>
            <a:off x="5968440" y="4581360"/>
            <a:ext cx="170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 = 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CustomShape 14"/>
          <p:cNvSpPr/>
          <p:nvPr/>
        </p:nvSpPr>
        <p:spPr>
          <a:xfrm>
            <a:off x="1473840" y="5343480"/>
            <a:ext cx="127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F.val = 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CustomShape 15"/>
          <p:cNvSpPr/>
          <p:nvPr/>
        </p:nvSpPr>
        <p:spPr>
          <a:xfrm>
            <a:off x="1320120" y="6105600"/>
            <a:ext cx="170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 = 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Line 16"/>
          <p:cNvSpPr/>
          <p:nvPr/>
        </p:nvSpPr>
        <p:spPr>
          <a:xfrm>
            <a:off x="2082960" y="50385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Line 17"/>
          <p:cNvSpPr/>
          <p:nvPr/>
        </p:nvSpPr>
        <p:spPr>
          <a:xfrm>
            <a:off x="2082960" y="580068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Line 18"/>
          <p:cNvSpPr/>
          <p:nvPr/>
        </p:nvSpPr>
        <p:spPr>
          <a:xfrm>
            <a:off x="4978440" y="199080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Line 19"/>
          <p:cNvSpPr/>
          <p:nvPr/>
        </p:nvSpPr>
        <p:spPr>
          <a:xfrm>
            <a:off x="6730920" y="351468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Line 20"/>
          <p:cNvSpPr/>
          <p:nvPr/>
        </p:nvSpPr>
        <p:spPr>
          <a:xfrm>
            <a:off x="3454560" y="351468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Line 21"/>
          <p:cNvSpPr/>
          <p:nvPr/>
        </p:nvSpPr>
        <p:spPr>
          <a:xfrm>
            <a:off x="3454560" y="43527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Line 22"/>
          <p:cNvSpPr/>
          <p:nvPr/>
        </p:nvSpPr>
        <p:spPr>
          <a:xfrm>
            <a:off x="4749840" y="50385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Line 23"/>
          <p:cNvSpPr/>
          <p:nvPr/>
        </p:nvSpPr>
        <p:spPr>
          <a:xfrm>
            <a:off x="6730920" y="427680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Line 24"/>
          <p:cNvSpPr/>
          <p:nvPr/>
        </p:nvSpPr>
        <p:spPr>
          <a:xfrm>
            <a:off x="4978440" y="27525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Line 25"/>
          <p:cNvSpPr/>
          <p:nvPr/>
        </p:nvSpPr>
        <p:spPr>
          <a:xfrm flipV="1">
            <a:off x="2082960" y="4352400"/>
            <a:ext cx="137160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Line 26"/>
          <p:cNvSpPr/>
          <p:nvPr/>
        </p:nvSpPr>
        <p:spPr>
          <a:xfrm>
            <a:off x="3454560" y="4352760"/>
            <a:ext cx="129528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Line 27"/>
          <p:cNvSpPr/>
          <p:nvPr/>
        </p:nvSpPr>
        <p:spPr>
          <a:xfrm flipV="1">
            <a:off x="3454560" y="2752200"/>
            <a:ext cx="1523880" cy="304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Line 28"/>
          <p:cNvSpPr/>
          <p:nvPr/>
        </p:nvSpPr>
        <p:spPr>
          <a:xfrm>
            <a:off x="4978440" y="2752560"/>
            <a:ext cx="1752480" cy="304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9"/>
          <p:cNvSpPr/>
          <p:nvPr/>
        </p:nvSpPr>
        <p:spPr>
          <a:xfrm>
            <a:off x="685800" y="1990800"/>
            <a:ext cx="1979640" cy="83317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Times New Roman"/>
              </a:rPr>
              <a:t>Expression:     3 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* 5 + 4</a:t>
            </a:r>
          </a:p>
        </p:txBody>
      </p:sp>
      <p:sp>
        <p:nvSpPr>
          <p:cNvPr id="98" name="CustomShape 30"/>
          <p:cNvSpPr/>
          <p:nvPr/>
        </p:nvSpPr>
        <p:spPr>
          <a:xfrm>
            <a:off x="6426720" y="2295360"/>
            <a:ext cx="6228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‘\n’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Line 31"/>
          <p:cNvSpPr/>
          <p:nvPr/>
        </p:nvSpPr>
        <p:spPr>
          <a:xfrm>
            <a:off x="4978440" y="1990800"/>
            <a:ext cx="1752480" cy="3045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32"/>
          <p:cNvSpPr/>
          <p:nvPr/>
        </p:nvSpPr>
        <p:spPr>
          <a:xfrm>
            <a:off x="5291640" y="1484280"/>
            <a:ext cx="1598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print(E.val)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Attributes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An attribute of a node (grammar symbol) in the parse tree is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synthesized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if its value is computed from that of its children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An attribute of a node in the parse tree is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inherited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if its value is computed from that of its parent and siblings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6096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 Rules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 → E ‘\n’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print(E.val)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 →E1 + 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E.val:=E1.val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+ 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 →T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E.val:=T.val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→T1 * F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T.val:=T1.val * F.val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→F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T.val:=F.val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 → (E)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F.val:=E.val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 →digit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F.val:=digit.val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84360" y="40428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Synthesized Attributes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606920" y="153360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108" name="CustomShape 3"/>
          <p:cNvSpPr/>
          <p:nvPr/>
        </p:nvSpPr>
        <p:spPr>
          <a:xfrm>
            <a:off x="4148280" y="2295360"/>
            <a:ext cx="1445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E.val = 19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4529880" y="3057480"/>
            <a:ext cx="5572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‘+’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2624400" y="3057480"/>
            <a:ext cx="1445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E.val = 15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CustomShape 6"/>
          <p:cNvSpPr/>
          <p:nvPr/>
        </p:nvSpPr>
        <p:spPr>
          <a:xfrm>
            <a:off x="5977440" y="3057480"/>
            <a:ext cx="12931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T.val = 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CustomShape 7"/>
          <p:cNvSpPr/>
          <p:nvPr/>
        </p:nvSpPr>
        <p:spPr>
          <a:xfrm>
            <a:off x="3996360" y="4581360"/>
            <a:ext cx="127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F.val = 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CustomShape 8"/>
          <p:cNvSpPr/>
          <p:nvPr/>
        </p:nvSpPr>
        <p:spPr>
          <a:xfrm>
            <a:off x="1329120" y="4581360"/>
            <a:ext cx="12931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T.val = 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CustomShape 9"/>
          <p:cNvSpPr/>
          <p:nvPr/>
        </p:nvSpPr>
        <p:spPr>
          <a:xfrm>
            <a:off x="2624400" y="3895560"/>
            <a:ext cx="1445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T.val = 15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CustomShape 10"/>
          <p:cNvSpPr/>
          <p:nvPr/>
        </p:nvSpPr>
        <p:spPr>
          <a:xfrm>
            <a:off x="3006360" y="4657680"/>
            <a:ext cx="537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‘*’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CustomShape 11"/>
          <p:cNvSpPr/>
          <p:nvPr/>
        </p:nvSpPr>
        <p:spPr>
          <a:xfrm>
            <a:off x="3842640" y="5343480"/>
            <a:ext cx="170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 = 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CustomShape 12"/>
          <p:cNvSpPr/>
          <p:nvPr/>
        </p:nvSpPr>
        <p:spPr>
          <a:xfrm>
            <a:off x="5977440" y="3819600"/>
            <a:ext cx="127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F.val = 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CustomShape 13"/>
          <p:cNvSpPr/>
          <p:nvPr/>
        </p:nvSpPr>
        <p:spPr>
          <a:xfrm>
            <a:off x="5823720" y="4581360"/>
            <a:ext cx="170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 = 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CustomShape 14"/>
          <p:cNvSpPr/>
          <p:nvPr/>
        </p:nvSpPr>
        <p:spPr>
          <a:xfrm>
            <a:off x="1329480" y="5343480"/>
            <a:ext cx="12765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F.val = 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CustomShape 15"/>
          <p:cNvSpPr/>
          <p:nvPr/>
        </p:nvSpPr>
        <p:spPr>
          <a:xfrm>
            <a:off x="1175760" y="6105600"/>
            <a:ext cx="170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.val = 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Line 16"/>
          <p:cNvSpPr/>
          <p:nvPr/>
        </p:nvSpPr>
        <p:spPr>
          <a:xfrm>
            <a:off x="1938240" y="50385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Line 17"/>
          <p:cNvSpPr/>
          <p:nvPr/>
        </p:nvSpPr>
        <p:spPr>
          <a:xfrm>
            <a:off x="1938240" y="580068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Line 18"/>
          <p:cNvSpPr/>
          <p:nvPr/>
        </p:nvSpPr>
        <p:spPr>
          <a:xfrm>
            <a:off x="4834080" y="199080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Line 19"/>
          <p:cNvSpPr/>
          <p:nvPr/>
        </p:nvSpPr>
        <p:spPr>
          <a:xfrm>
            <a:off x="6586560" y="351468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Line 20"/>
          <p:cNvSpPr/>
          <p:nvPr/>
        </p:nvSpPr>
        <p:spPr>
          <a:xfrm>
            <a:off x="3309840" y="351468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Line 21"/>
          <p:cNvSpPr/>
          <p:nvPr/>
        </p:nvSpPr>
        <p:spPr>
          <a:xfrm>
            <a:off x="3309840" y="43527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Line 22"/>
          <p:cNvSpPr/>
          <p:nvPr/>
        </p:nvSpPr>
        <p:spPr>
          <a:xfrm>
            <a:off x="4605480" y="50385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Line 23"/>
          <p:cNvSpPr/>
          <p:nvPr/>
        </p:nvSpPr>
        <p:spPr>
          <a:xfrm>
            <a:off x="6586560" y="427680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Line 24"/>
          <p:cNvSpPr/>
          <p:nvPr/>
        </p:nvSpPr>
        <p:spPr>
          <a:xfrm>
            <a:off x="4834080" y="275256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Line 25"/>
          <p:cNvSpPr/>
          <p:nvPr/>
        </p:nvSpPr>
        <p:spPr>
          <a:xfrm flipV="1">
            <a:off x="1938240" y="4352400"/>
            <a:ext cx="137160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Line 26"/>
          <p:cNvSpPr/>
          <p:nvPr/>
        </p:nvSpPr>
        <p:spPr>
          <a:xfrm>
            <a:off x="3309840" y="4352760"/>
            <a:ext cx="129564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Line 27"/>
          <p:cNvSpPr/>
          <p:nvPr/>
        </p:nvSpPr>
        <p:spPr>
          <a:xfrm flipV="1">
            <a:off x="3309840" y="2752200"/>
            <a:ext cx="1524240" cy="304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Line 28"/>
          <p:cNvSpPr/>
          <p:nvPr/>
        </p:nvSpPr>
        <p:spPr>
          <a:xfrm>
            <a:off x="4834080" y="2752560"/>
            <a:ext cx="1752480" cy="304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29"/>
          <p:cNvSpPr/>
          <p:nvPr/>
        </p:nvSpPr>
        <p:spPr>
          <a:xfrm>
            <a:off x="1253880" y="1990800"/>
            <a:ext cx="12672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3 * 5 + 4</a:t>
            </a:r>
          </a:p>
        </p:txBody>
      </p:sp>
      <p:sp>
        <p:nvSpPr>
          <p:cNvPr id="135" name="CustomShape 30"/>
          <p:cNvSpPr/>
          <p:nvPr/>
        </p:nvSpPr>
        <p:spPr>
          <a:xfrm>
            <a:off x="6282000" y="2295360"/>
            <a:ext cx="6228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‘\n’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Line 31"/>
          <p:cNvSpPr/>
          <p:nvPr/>
        </p:nvSpPr>
        <p:spPr>
          <a:xfrm>
            <a:off x="4834080" y="1990800"/>
            <a:ext cx="1752480" cy="3045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32"/>
          <p:cNvSpPr/>
          <p:nvPr/>
        </p:nvSpPr>
        <p:spPr>
          <a:xfrm>
            <a:off x="5218560" y="1484280"/>
            <a:ext cx="15980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print(E.val)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832269"/>
              </p:ext>
            </p:extLst>
          </p:nvPr>
        </p:nvGraphicFramePr>
        <p:xfrm>
          <a:off x="1524000" y="1397000"/>
          <a:ext cx="6096000" cy="4089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725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 Rules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→ TL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L.in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:=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T.type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→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T.type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:=integer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→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float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T.type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:=float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341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→ L1 ‘,’ id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L1.in:=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L.in</a:t>
                      </a:r>
                      <a:endParaRPr lang="en-US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addtype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id.entry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 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→ id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addtype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id.entry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Inherited Attributes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42" name="Group 2"/>
          <p:cNvGrpSpPr/>
          <p:nvPr/>
        </p:nvGrpSpPr>
        <p:grpSpPr>
          <a:xfrm>
            <a:off x="1598760" y="2209680"/>
            <a:ext cx="5943600" cy="3786840"/>
            <a:chOff x="1598760" y="2209680"/>
            <a:chExt cx="5943600" cy="3786840"/>
          </a:xfrm>
        </p:grpSpPr>
        <p:sp>
          <p:nvSpPr>
            <p:cNvPr id="143" name="CustomShape 3"/>
            <p:cNvSpPr/>
            <p:nvPr/>
          </p:nvSpPr>
          <p:spPr>
            <a:xfrm>
              <a:off x="4193280" y="2209680"/>
              <a:ext cx="400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D</a:t>
              </a:r>
            </a:p>
          </p:txBody>
        </p:sp>
        <p:grpSp>
          <p:nvGrpSpPr>
            <p:cNvPr id="144" name="Group 4"/>
            <p:cNvGrpSpPr/>
            <p:nvPr/>
          </p:nvGrpSpPr>
          <p:grpSpPr>
            <a:xfrm>
              <a:off x="1598760" y="3124080"/>
              <a:ext cx="1854000" cy="1221840"/>
              <a:chOff x="1598760" y="3124080"/>
              <a:chExt cx="1854000" cy="1221840"/>
            </a:xfrm>
          </p:grpSpPr>
          <p:sp>
            <p:nvSpPr>
              <p:cNvPr id="145" name="CustomShape 5"/>
              <p:cNvSpPr/>
              <p:nvPr/>
            </p:nvSpPr>
            <p:spPr>
              <a:xfrm>
                <a:off x="1598760" y="3124080"/>
                <a:ext cx="1854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T.type = </a:t>
                </a: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float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46" name="CustomShape 6"/>
              <p:cNvSpPr/>
              <p:nvPr/>
            </p:nvSpPr>
            <p:spPr>
              <a:xfrm>
                <a:off x="2209680" y="3886200"/>
                <a:ext cx="7416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float</a:t>
                </a:r>
              </a:p>
            </p:txBody>
          </p:sp>
          <p:sp>
            <p:nvSpPr>
              <p:cNvPr id="147" name="Line 7"/>
              <p:cNvSpPr/>
              <p:nvPr/>
            </p:nvSpPr>
            <p:spPr>
              <a:xfrm>
                <a:off x="2590920" y="3581280"/>
                <a:ext cx="0" cy="3812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48" name="Group 8"/>
            <p:cNvGrpSpPr/>
            <p:nvPr/>
          </p:nvGrpSpPr>
          <p:grpSpPr>
            <a:xfrm>
              <a:off x="3199320" y="3124080"/>
              <a:ext cx="4343040" cy="2872440"/>
              <a:chOff x="3199320" y="3124080"/>
              <a:chExt cx="4343040" cy="2872440"/>
            </a:xfrm>
          </p:grpSpPr>
          <p:sp>
            <p:nvSpPr>
              <p:cNvPr id="149" name="CustomShape 9"/>
              <p:cNvSpPr/>
              <p:nvPr/>
            </p:nvSpPr>
            <p:spPr>
              <a:xfrm>
                <a:off x="5637960" y="3124080"/>
                <a:ext cx="1566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L.in = </a:t>
                </a: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float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0" name="CustomShape 10"/>
              <p:cNvSpPr/>
              <p:nvPr/>
            </p:nvSpPr>
            <p:spPr>
              <a:xfrm>
                <a:off x="6173280" y="3886200"/>
                <a:ext cx="46116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TW" sz="2400" b="0" strike="noStrike" spc="-1">
                    <a:solidFill>
                      <a:srgbClr val="000000"/>
                    </a:solidFill>
                    <a:latin typeface="Times New Roman"/>
                  </a:rPr>
                  <a:t>‘,’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1" name="CustomShape 11"/>
              <p:cNvSpPr/>
              <p:nvPr/>
            </p:nvSpPr>
            <p:spPr>
              <a:xfrm>
                <a:off x="4418640" y="3886200"/>
                <a:ext cx="1566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L.in = </a:t>
                </a: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float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2" name="CustomShape 12"/>
              <p:cNvSpPr/>
              <p:nvPr/>
            </p:nvSpPr>
            <p:spPr>
              <a:xfrm>
                <a:off x="7018560" y="3886200"/>
                <a:ext cx="523800" cy="5101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  <a:r>
                  <a:rPr lang="en-US" sz="2400" b="0" strike="noStrike" spc="-1" baseline="-25000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3" name="CustomShape 13"/>
              <p:cNvSpPr/>
              <p:nvPr/>
            </p:nvSpPr>
            <p:spPr>
              <a:xfrm>
                <a:off x="3199320" y="4648320"/>
                <a:ext cx="1566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L.in = </a:t>
                </a: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float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4" name="CustomShape 14"/>
              <p:cNvSpPr/>
              <p:nvPr/>
            </p:nvSpPr>
            <p:spPr>
              <a:xfrm>
                <a:off x="4954320" y="4648320"/>
                <a:ext cx="46116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TW" sz="2400" b="0" strike="noStrike" spc="-1">
                    <a:solidFill>
                      <a:srgbClr val="000000"/>
                    </a:solidFill>
                    <a:latin typeface="Times New Roman"/>
                  </a:rPr>
                  <a:t>‘,’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5" name="CustomShape 15"/>
              <p:cNvSpPr/>
              <p:nvPr/>
            </p:nvSpPr>
            <p:spPr>
              <a:xfrm>
                <a:off x="5799240" y="4648320"/>
                <a:ext cx="523800" cy="5101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  <a:r>
                  <a:rPr lang="en-US" sz="2400" b="0" strike="noStrike" spc="-1" baseline="-25000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6" name="CustomShape 16"/>
              <p:cNvSpPr/>
              <p:nvPr/>
            </p:nvSpPr>
            <p:spPr>
              <a:xfrm>
                <a:off x="3741840" y="5486400"/>
                <a:ext cx="523800" cy="5101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Times New Roman"/>
                  </a:rPr>
                  <a:t>id</a:t>
                </a:r>
                <a:r>
                  <a:rPr lang="en-US" sz="2400" b="0" strike="noStrike" spc="-1" baseline="-25000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157" name="Line 17"/>
              <p:cNvSpPr/>
              <p:nvPr/>
            </p:nvSpPr>
            <p:spPr>
              <a:xfrm>
                <a:off x="3962520" y="5105520"/>
                <a:ext cx="0" cy="38088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58" name="Group 18"/>
              <p:cNvGrpSpPr/>
              <p:nvPr/>
            </p:nvGrpSpPr>
            <p:grpSpPr>
              <a:xfrm>
                <a:off x="5181840" y="3505320"/>
                <a:ext cx="2057400" cy="380880"/>
                <a:chOff x="5181840" y="3505320"/>
                <a:chExt cx="2057400" cy="380880"/>
              </a:xfrm>
            </p:grpSpPr>
            <p:sp>
              <p:nvSpPr>
                <p:cNvPr id="159" name="Line 19"/>
                <p:cNvSpPr/>
                <p:nvPr/>
              </p:nvSpPr>
              <p:spPr>
                <a:xfrm>
                  <a:off x="6400800" y="3505320"/>
                  <a:ext cx="0" cy="3808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0" name="Line 20"/>
                <p:cNvSpPr/>
                <p:nvPr/>
              </p:nvSpPr>
              <p:spPr>
                <a:xfrm flipH="1">
                  <a:off x="5181840" y="3505320"/>
                  <a:ext cx="1218960" cy="3808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1" name="Line 21"/>
                <p:cNvSpPr/>
                <p:nvPr/>
              </p:nvSpPr>
              <p:spPr>
                <a:xfrm>
                  <a:off x="6400800" y="3505320"/>
                  <a:ext cx="838440" cy="3808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62" name="Group 22"/>
              <p:cNvGrpSpPr/>
              <p:nvPr/>
            </p:nvGrpSpPr>
            <p:grpSpPr>
              <a:xfrm>
                <a:off x="3962520" y="4267080"/>
                <a:ext cx="2057400" cy="380880"/>
                <a:chOff x="3962520" y="4267080"/>
                <a:chExt cx="2057400" cy="380880"/>
              </a:xfrm>
            </p:grpSpPr>
            <p:sp>
              <p:nvSpPr>
                <p:cNvPr id="163" name="Line 23"/>
                <p:cNvSpPr/>
                <p:nvPr/>
              </p:nvSpPr>
              <p:spPr>
                <a:xfrm>
                  <a:off x="5181480" y="4267080"/>
                  <a:ext cx="0" cy="3808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4" name="Line 24"/>
                <p:cNvSpPr/>
                <p:nvPr/>
              </p:nvSpPr>
              <p:spPr>
                <a:xfrm flipH="1">
                  <a:off x="3962520" y="4267080"/>
                  <a:ext cx="1218960" cy="3808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5" name="Line 25"/>
                <p:cNvSpPr/>
                <p:nvPr/>
              </p:nvSpPr>
              <p:spPr>
                <a:xfrm>
                  <a:off x="5181480" y="4267080"/>
                  <a:ext cx="838440" cy="38088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sp>
          <p:nvSpPr>
            <p:cNvPr id="166" name="Line 26"/>
            <p:cNvSpPr/>
            <p:nvPr/>
          </p:nvSpPr>
          <p:spPr>
            <a:xfrm flipH="1">
              <a:off x="2590920" y="2666880"/>
              <a:ext cx="175248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" name="Line 27"/>
            <p:cNvSpPr/>
            <p:nvPr/>
          </p:nvSpPr>
          <p:spPr>
            <a:xfrm>
              <a:off x="4343400" y="2666880"/>
              <a:ext cx="2057400" cy="53352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8" name="Line 28"/>
          <p:cNvSpPr/>
          <p:nvPr/>
        </p:nvSpPr>
        <p:spPr>
          <a:xfrm>
            <a:off x="3780000" y="3357720"/>
            <a:ext cx="160020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Line 29"/>
          <p:cNvSpPr/>
          <p:nvPr/>
        </p:nvSpPr>
        <p:spPr>
          <a:xfrm flipH="1">
            <a:off x="4465440" y="3586320"/>
            <a:ext cx="114300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Line 30"/>
          <p:cNvSpPr/>
          <p:nvPr/>
        </p:nvSpPr>
        <p:spPr>
          <a:xfrm flipH="1">
            <a:off x="3246120" y="4348080"/>
            <a:ext cx="1143000" cy="38124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Line 31"/>
          <p:cNvSpPr/>
          <p:nvPr/>
        </p:nvSpPr>
        <p:spPr>
          <a:xfrm flipV="1">
            <a:off x="4389480" y="5110200"/>
            <a:ext cx="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Line 32"/>
          <p:cNvSpPr/>
          <p:nvPr/>
        </p:nvSpPr>
        <p:spPr>
          <a:xfrm flipH="1" flipV="1">
            <a:off x="5684400" y="4272120"/>
            <a:ext cx="76212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Line 33"/>
          <p:cNvSpPr/>
          <p:nvPr/>
        </p:nvSpPr>
        <p:spPr>
          <a:xfrm flipH="1" flipV="1">
            <a:off x="6903720" y="3510000"/>
            <a:ext cx="76212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Line 34"/>
          <p:cNvSpPr/>
          <p:nvPr/>
        </p:nvSpPr>
        <p:spPr>
          <a:xfrm>
            <a:off x="3246480" y="5110200"/>
            <a:ext cx="99072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Line 35"/>
          <p:cNvSpPr/>
          <p:nvPr/>
        </p:nvSpPr>
        <p:spPr>
          <a:xfrm>
            <a:off x="4541760" y="4348080"/>
            <a:ext cx="99072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Line 36"/>
          <p:cNvSpPr/>
          <p:nvPr/>
        </p:nvSpPr>
        <p:spPr>
          <a:xfrm>
            <a:off x="5761080" y="3586320"/>
            <a:ext cx="99072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Line 37"/>
          <p:cNvSpPr/>
          <p:nvPr/>
        </p:nvSpPr>
        <p:spPr>
          <a:xfrm flipV="1">
            <a:off x="2987640" y="3645000"/>
            <a:ext cx="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Two Notations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2133720" y="220968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Syntax-Directed Definitions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Translation Schemes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684360" y="40428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Syntax-Directed Definitions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394920" y="1699920"/>
            <a:ext cx="8458200" cy="46479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 fontScale="95500" lnSpcReduction="10000"/>
          </a:bodyPr>
          <a:lstStyle/>
          <a:p>
            <a:pPr marL="342720" indent="-342720" algn="just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Each grammar production A </a:t>
            </a:r>
            <a:r>
              <a:rPr lang="en-US" sz="3200" b="0" strike="noStrike" spc="-1" dirty="0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1" dirty="0">
                <a:solidFill>
                  <a:srgbClr val="000000"/>
                </a:solidFill>
                <a:latin typeface="Symbol"/>
                <a:ea typeface="Symbol"/>
              </a:rPr>
              <a:t>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is associated with a set of semantic rules of the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Times New Roman"/>
              </a:rPr>
              <a:t>form </a:t>
            </a:r>
            <a:r>
              <a:rPr lang="en-US" sz="3200" b="0" i="1" strike="noStrike" spc="-1" dirty="0" smtClean="0">
                <a:solidFill>
                  <a:srgbClr val="FF3300"/>
                </a:solidFill>
                <a:latin typeface="Times New Roman"/>
              </a:rPr>
              <a:t>b</a:t>
            </a:r>
            <a:r>
              <a:rPr lang="en-US" sz="3200" b="0" strike="noStrike" spc="-1" dirty="0" smtClean="0">
                <a:solidFill>
                  <a:srgbClr val="FF3300"/>
                </a:solidFill>
                <a:latin typeface="Times New Roman"/>
              </a:rPr>
              <a:t>:=</a:t>
            </a:r>
            <a:r>
              <a:rPr lang="en-US" sz="3200" b="0" i="1" strike="noStrike" spc="-1" dirty="0" smtClean="0">
                <a:solidFill>
                  <a:srgbClr val="FF3300"/>
                </a:solidFill>
                <a:latin typeface="Times New Roman"/>
              </a:rPr>
              <a:t>f</a:t>
            </a:r>
            <a:r>
              <a:rPr lang="en-US" sz="3200" b="0" strike="noStrike" spc="-1" dirty="0" smtClean="0">
                <a:solidFill>
                  <a:srgbClr val="FF3300"/>
                </a:solidFill>
                <a:latin typeface="Times New Roman"/>
              </a:rPr>
              <a:t>(</a:t>
            </a:r>
            <a:r>
              <a:rPr lang="en-US" sz="3200" b="0" i="1" strike="noStrike" spc="-1" dirty="0" smtClean="0">
                <a:solidFill>
                  <a:srgbClr val="FF3300"/>
                </a:solidFill>
                <a:latin typeface="Times New Roman"/>
              </a:rPr>
              <a:t>c</a:t>
            </a:r>
            <a:r>
              <a:rPr lang="en-US" sz="3200" b="0" strike="noStrike" spc="-1" baseline="-25000" dirty="0" smtClean="0">
                <a:solidFill>
                  <a:srgbClr val="FF3300"/>
                </a:solidFill>
                <a:latin typeface="Times New Roman"/>
              </a:rPr>
              <a:t>1</a:t>
            </a:r>
            <a:r>
              <a:rPr lang="en-US" sz="3200" b="0" strike="noStrike" spc="-1" dirty="0" smtClean="0">
                <a:solidFill>
                  <a:srgbClr val="FF3300"/>
                </a:solidFill>
                <a:latin typeface="Times New Roman"/>
              </a:rPr>
              <a:t>,</a:t>
            </a:r>
            <a:r>
              <a:rPr lang="en-US" sz="3200" b="0" i="1" strike="noStrike" spc="-1" dirty="0" smtClean="0">
                <a:solidFill>
                  <a:srgbClr val="FF3300"/>
                </a:solidFill>
                <a:latin typeface="Times New Roman"/>
              </a:rPr>
              <a:t>c</a:t>
            </a:r>
            <a:r>
              <a:rPr lang="en-US" sz="3200" b="0" strike="noStrike" spc="-1" baseline="-25000" dirty="0" smtClean="0">
                <a:solidFill>
                  <a:srgbClr val="FF3300"/>
                </a:solidFill>
                <a:latin typeface="Times New Roman"/>
              </a:rPr>
              <a:t>2</a:t>
            </a:r>
            <a:r>
              <a:rPr lang="en-US" sz="3200" spc="-1" baseline="-25000" dirty="0" smtClean="0">
                <a:solidFill>
                  <a:srgbClr val="FF3300"/>
                </a:solidFill>
                <a:latin typeface="Times New Roman"/>
              </a:rPr>
              <a:t>,</a:t>
            </a:r>
            <a:r>
              <a:rPr lang="en-US" sz="3200" b="0" strike="noStrike" spc="-1" dirty="0" smtClean="0">
                <a:solidFill>
                  <a:srgbClr val="FF3300"/>
                </a:solidFill>
                <a:latin typeface="Times New Roman"/>
              </a:rPr>
              <a:t>…,</a:t>
            </a:r>
            <a:r>
              <a:rPr lang="en-US" sz="3200" b="0" i="1" strike="noStrike" spc="-1" dirty="0" smtClean="0">
                <a:solidFill>
                  <a:srgbClr val="FF3300"/>
                </a:solidFill>
                <a:latin typeface="Times New Roman"/>
              </a:rPr>
              <a:t>c</a:t>
            </a:r>
            <a:r>
              <a:rPr lang="en-US" sz="3200" b="0" i="1" strike="noStrike" spc="-1" baseline="-25000" dirty="0" smtClean="0">
                <a:solidFill>
                  <a:srgbClr val="FF3300"/>
                </a:solidFill>
                <a:latin typeface="Times New Roman"/>
              </a:rPr>
              <a:t>k</a:t>
            </a:r>
            <a:r>
              <a:rPr lang="en-US" sz="3200" b="0" strike="noStrike" spc="-1" dirty="0">
                <a:solidFill>
                  <a:srgbClr val="FF3300"/>
                </a:solidFill>
                <a:latin typeface="Times New Roman"/>
              </a:rPr>
              <a:t>)</a:t>
            </a:r>
            <a:r>
              <a:t/>
            </a:r>
            <a:br/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where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f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is a function and</a:t>
            </a:r>
            <a:r>
              <a:t/>
            </a:r>
            <a:br/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1. </a:t>
            </a:r>
            <a:r>
              <a:rPr lang="en-US" sz="3200" b="0" i="1" strike="noStrike" spc="-1" dirty="0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is a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synthesized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attribute of A and </a:t>
            </a:r>
            <a:r>
              <a:rPr lang="en-US" sz="32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32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, …,    	</a:t>
            </a:r>
            <a:r>
              <a:rPr lang="en-US" sz="32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i="1" strike="noStrike" spc="-1" baseline="-25000" dirty="0">
                <a:solidFill>
                  <a:srgbClr val="000000"/>
                </a:solidFill>
                <a:latin typeface="Times New Roman"/>
              </a:rPr>
              <a:t>k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are attributes of A or grammar symbols in </a:t>
            </a:r>
            <a:r>
              <a:t/>
            </a:r>
            <a:br/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     </a:t>
            </a:r>
            <a:r>
              <a:rPr lang="en-US" sz="3200" b="0" strike="noStrike" spc="-1" dirty="0">
                <a:solidFill>
                  <a:srgbClr val="000000"/>
                </a:solidFill>
                <a:latin typeface="Symbol"/>
                <a:ea typeface="Symbol"/>
              </a:rPr>
              <a:t>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Times New Roman"/>
              </a:rPr>
              <a:t>, </a:t>
            </a:r>
          </a:p>
          <a:p>
            <a:pPr marL="342720" indent="-342720" algn="just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Times New Roman"/>
              </a:rPr>
              <a:t>or</a:t>
            </a:r>
            <a:r>
              <a:t/>
            </a:r>
            <a:br/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2. </a:t>
            </a:r>
            <a:r>
              <a:rPr lang="en-US" sz="3200" b="0" i="1" strike="noStrike" spc="-1" dirty="0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is an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inherited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attribute of one of the 	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Times New Roman"/>
              </a:rPr>
              <a:t>grammar 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symbols in </a:t>
            </a:r>
            <a:r>
              <a:rPr lang="en-US" sz="3200" b="0" strike="noStrike" spc="-1" dirty="0">
                <a:solidFill>
                  <a:srgbClr val="000000"/>
                </a:solidFill>
                <a:latin typeface="Symbol"/>
                <a:ea typeface="Symbol"/>
              </a:rPr>
              <a:t>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US" sz="32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32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, …, </a:t>
            </a:r>
            <a:r>
              <a:rPr lang="en-US" sz="32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i="1" strike="noStrike" spc="-1" baseline="-25000" dirty="0">
                <a:solidFill>
                  <a:srgbClr val="000000"/>
                </a:solidFill>
                <a:latin typeface="Times New Roman"/>
              </a:rPr>
              <a:t>k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are 	attributes of A or grammar symbols in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Symbol"/>
                <a:ea typeface="Symbol"/>
              </a:rPr>
              <a:t>.</a:t>
            </a:r>
            <a:endParaRPr lang="en-US" sz="3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 dirty="0">
                <a:solidFill>
                  <a:srgbClr val="000000"/>
                </a:solidFill>
                <a:latin typeface="Times New Roman"/>
              </a:rPr>
              <a:t>Dependencies of Attributes</a:t>
            </a:r>
            <a:endParaRPr lang="en-US" sz="4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685800" y="1981080"/>
            <a:ext cx="7772400" cy="44006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In the semantic rule</a:t>
            </a:r>
            <a:r>
              <a:t/>
            </a:r>
            <a:br/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:=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f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…,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i="1" strike="noStrike" spc="-1" baseline="-25000">
                <a:solidFill>
                  <a:srgbClr val="000000"/>
                </a:solidFill>
                <a:latin typeface="Times New Roman"/>
              </a:rPr>
              <a:t>k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)</a:t>
            </a:r>
            <a:r>
              <a:t/>
            </a:r>
            <a:br/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we say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depends on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…,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i="1" strike="noStrike" spc="-1" baseline="-25000">
                <a:solidFill>
                  <a:srgbClr val="000000"/>
                </a:solidFill>
                <a:latin typeface="Times New Roman"/>
              </a:rPr>
              <a:t>k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The semantic rule for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must be evaluated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after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the semantic rules for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, …,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3200" b="0" i="1" strike="noStrike" spc="-1" baseline="-25000">
                <a:solidFill>
                  <a:srgbClr val="000000"/>
                </a:solidFill>
                <a:latin typeface="Times New Roman"/>
              </a:rPr>
              <a:t>k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The dependencies of attributes can be represented by a directed graph called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dependency graph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Semantic Analysis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2438280" y="2133720"/>
            <a:ext cx="556272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Semantic Analyzer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Attribute Grammars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Top-Down Translators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Bottom-Up Translators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Recursive Evaluators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Type Checking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457680"/>
          </a:xfrm>
        </p:spPr>
        <p:txBody>
          <a:bodyPr/>
          <a:lstStyle/>
          <a:p>
            <a:pPr algn="ctr"/>
            <a:r>
              <a:rPr lang="en-US" sz="2400" b="1" strike="noStrike" spc="-1" dirty="0" smtClean="0">
                <a:solidFill>
                  <a:srgbClr val="000000"/>
                </a:solidFill>
                <a:latin typeface="Times New Roman"/>
              </a:rPr>
              <a:t>Dependencies of Attributes (Contd.)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US" sz="2400" b="0" strike="noStrike" spc="-1" dirty="0" smtClean="0">
                <a:solidFill>
                  <a:srgbClr val="000000"/>
                </a:solidFill>
                <a:latin typeface="Times New Roman"/>
              </a:rPr>
            </a:br>
            <a:r>
              <a:rPr lang="en-US" sz="1800" b="0" strike="noStrike" spc="-1" dirty="0" smtClean="0">
                <a:solidFill>
                  <a:srgbClr val="000000"/>
                </a:solidFill>
                <a:latin typeface="Times New Roman"/>
              </a:rPr>
              <a:t>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7772400" cy="4724280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/>
              <a:t>Suppose </a:t>
            </a:r>
            <a:r>
              <a:rPr lang="en-IN" sz="2400" dirty="0" err="1" smtClean="0"/>
              <a:t>A.a</a:t>
            </a:r>
            <a:r>
              <a:rPr lang="en-IN" sz="2400" dirty="0" smtClean="0"/>
              <a:t>:=f(</a:t>
            </a:r>
            <a:r>
              <a:rPr lang="en-IN" sz="2400" dirty="0" err="1" smtClean="0"/>
              <a:t>X.x</a:t>
            </a:r>
            <a:r>
              <a:rPr lang="en-IN" sz="2400" dirty="0" smtClean="0"/>
              <a:t>, </a:t>
            </a:r>
            <a:r>
              <a:rPr lang="en-IN" sz="2400" dirty="0" err="1" smtClean="0"/>
              <a:t>Y.y</a:t>
            </a:r>
            <a:r>
              <a:rPr lang="en-IN" sz="2400" dirty="0" smtClean="0"/>
              <a:t>) is a semantic rule for the production: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 smtClean="0"/>
              <a:t>A 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→ XY. It defines that a synthesized attribute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A.a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that depends on attributes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X.x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Y.y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 in a parse tree, there will be nodes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A.a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X.x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Y.y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the dependency graph with an edge to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A.a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X.x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since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A.a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depends on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X.x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an edge to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A.a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Y.y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since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A.a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also depends on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Y.y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442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457680"/>
          </a:xfrm>
        </p:spPr>
        <p:txBody>
          <a:bodyPr/>
          <a:lstStyle/>
          <a:p>
            <a:pPr algn="ctr"/>
            <a:r>
              <a:rPr lang="en-US" sz="2400" b="1" strike="noStrike" spc="-1" dirty="0" smtClean="0">
                <a:solidFill>
                  <a:srgbClr val="000000"/>
                </a:solidFill>
                <a:latin typeface="Times New Roman"/>
              </a:rPr>
              <a:t>Dependencies of Attributes (Contd.)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US" sz="2400" b="0" strike="noStrike" spc="-1" dirty="0" smtClean="0">
                <a:solidFill>
                  <a:srgbClr val="000000"/>
                </a:solidFill>
                <a:latin typeface="Times New Roman"/>
              </a:rPr>
            </a:br>
            <a:r>
              <a:rPr lang="en-US" sz="2400" b="0" strike="noStrike" spc="-1" dirty="0" smtClean="0">
                <a:solidFill>
                  <a:srgbClr val="000000"/>
                </a:solidFill>
                <a:latin typeface="Times New Roman"/>
              </a:rPr>
              <a:t> </a:t>
            </a:r>
            <a:endParaRPr lang="en-IN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85800" y="1524000"/>
            <a:ext cx="7772400" cy="4571880"/>
          </a:xfrm>
        </p:spPr>
        <p:txBody>
          <a:bodyPr/>
          <a:lstStyle/>
          <a:p>
            <a:pPr algn="just"/>
            <a:r>
              <a:rPr lang="en-IN" sz="2400" dirty="0" smtClean="0"/>
              <a:t>Suppose </a:t>
            </a:r>
            <a:r>
              <a:rPr lang="en-IN" sz="2400" dirty="0" err="1" smtClean="0"/>
              <a:t>X.i</a:t>
            </a:r>
            <a:r>
              <a:rPr lang="en-IN" sz="2400" dirty="0" smtClean="0"/>
              <a:t>:= g(</a:t>
            </a:r>
            <a:r>
              <a:rPr lang="en-IN" sz="2400" dirty="0" err="1" smtClean="0"/>
              <a:t>A.a</a:t>
            </a:r>
            <a:r>
              <a:rPr lang="en-IN" sz="2400" dirty="0" smtClean="0"/>
              <a:t>, </a:t>
            </a:r>
            <a:r>
              <a:rPr lang="en-IN" sz="2400" dirty="0" err="1" smtClean="0"/>
              <a:t>Y.y</a:t>
            </a:r>
            <a:r>
              <a:rPr lang="en-IN" sz="2400" dirty="0" smtClean="0"/>
              <a:t>) is a semantic rule for the production: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A 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→ XY. It defines that a synthesized attribute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X.i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that depends on attributes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A.a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Y.y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 in a parse tree, there will be nodes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A.a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X.i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Y.y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the dependency graph with an edge to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X.i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A.a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since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X.i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depends on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A.a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an edge to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X.i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Y.y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since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X.i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also depends on 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Y.y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659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610080"/>
          </a:xfrm>
        </p:spPr>
        <p:txBody>
          <a:bodyPr/>
          <a:lstStyle/>
          <a:p>
            <a:pPr algn="ctr"/>
            <a:r>
              <a:rPr lang="en-IN" sz="2400" dirty="0" smtClean="0"/>
              <a:t>Dependency Graphs</a:t>
            </a:r>
            <a:endParaRPr lang="en-IN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85800" y="1524000"/>
            <a:ext cx="7772400" cy="4571880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IN" sz="2400" dirty="0" smtClean="0"/>
              <a:t>Represents the flow of information among attributes in a parse tree.</a:t>
            </a:r>
          </a:p>
          <a:p>
            <a:endParaRPr lang="en-IN" sz="2400" dirty="0" smtClean="0"/>
          </a:p>
          <a:p>
            <a:pPr marL="285750" indent="-285750">
              <a:buFontTx/>
              <a:buChar char="-"/>
            </a:pPr>
            <a:r>
              <a:rPr lang="en-IN" sz="2400" dirty="0" smtClean="0"/>
              <a:t>Represents evaluation order for attributes in a parse tree.</a:t>
            </a:r>
          </a:p>
          <a:p>
            <a:endParaRPr lang="en-IN" sz="2400" dirty="0" smtClean="0"/>
          </a:p>
          <a:p>
            <a:pPr marL="285750" indent="-285750">
              <a:buFontTx/>
              <a:buChar char="-"/>
            </a:pPr>
            <a:r>
              <a:rPr lang="en-IN" sz="2400" dirty="0" smtClean="0"/>
              <a:t>Represents how the values can be computed in an annotated parse tree.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76964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862589"/>
              </p:ext>
            </p:extLst>
          </p:nvPr>
        </p:nvGraphicFramePr>
        <p:xfrm>
          <a:off x="1524000" y="1397000"/>
          <a:ext cx="60960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 Rules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 → E + 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E.val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:=E1.val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+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 →T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E.val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:=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T.val</a:t>
                      </a:r>
                      <a:endParaRPr lang="en-GB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→T1 * F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T.val:=T1.val * F.val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→F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T.val:=F.val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 →digit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F.val:=digit.val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52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61008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95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Dependency Graphs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659760" y="22096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D</a:t>
            </a:r>
          </a:p>
        </p:txBody>
      </p:sp>
      <p:sp>
        <p:nvSpPr>
          <p:cNvPr id="186" name="CustomShape 3"/>
          <p:cNvSpPr/>
          <p:nvPr/>
        </p:nvSpPr>
        <p:spPr>
          <a:xfrm>
            <a:off x="1906560" y="312408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187" name="CustomShape 4"/>
          <p:cNvSpPr/>
          <p:nvPr/>
        </p:nvSpPr>
        <p:spPr>
          <a:xfrm>
            <a:off x="1676520" y="3886200"/>
            <a:ext cx="7416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float</a:t>
            </a:r>
          </a:p>
        </p:txBody>
      </p:sp>
      <p:sp>
        <p:nvSpPr>
          <p:cNvPr id="188" name="Line 5"/>
          <p:cNvSpPr/>
          <p:nvPr/>
        </p:nvSpPr>
        <p:spPr>
          <a:xfrm>
            <a:off x="2057400" y="3581280"/>
            <a:ext cx="0" cy="38124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6"/>
          <p:cNvSpPr/>
          <p:nvPr/>
        </p:nvSpPr>
        <p:spPr>
          <a:xfrm>
            <a:off x="5716440" y="312408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190" name="CustomShape 7"/>
          <p:cNvSpPr/>
          <p:nvPr/>
        </p:nvSpPr>
        <p:spPr>
          <a:xfrm>
            <a:off x="5639760" y="3886200"/>
            <a:ext cx="461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‘,’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CustomShape 8"/>
          <p:cNvSpPr/>
          <p:nvPr/>
        </p:nvSpPr>
        <p:spPr>
          <a:xfrm>
            <a:off x="4497480" y="388620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192" name="CustomShape 9"/>
          <p:cNvSpPr/>
          <p:nvPr/>
        </p:nvSpPr>
        <p:spPr>
          <a:xfrm>
            <a:off x="6485040" y="3886200"/>
            <a:ext cx="5238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CustomShape 10"/>
          <p:cNvSpPr/>
          <p:nvPr/>
        </p:nvSpPr>
        <p:spPr>
          <a:xfrm>
            <a:off x="3278160" y="464832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194" name="CustomShape 11"/>
          <p:cNvSpPr/>
          <p:nvPr/>
        </p:nvSpPr>
        <p:spPr>
          <a:xfrm>
            <a:off x="4420800" y="4648320"/>
            <a:ext cx="461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‘,’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CustomShape 12"/>
          <p:cNvSpPr/>
          <p:nvPr/>
        </p:nvSpPr>
        <p:spPr>
          <a:xfrm>
            <a:off x="5265720" y="4648320"/>
            <a:ext cx="5238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CustomShape 13"/>
          <p:cNvSpPr/>
          <p:nvPr/>
        </p:nvSpPr>
        <p:spPr>
          <a:xfrm>
            <a:off x="3208320" y="5486400"/>
            <a:ext cx="5238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Line 14"/>
          <p:cNvSpPr/>
          <p:nvPr/>
        </p:nvSpPr>
        <p:spPr>
          <a:xfrm>
            <a:off x="3429000" y="510552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8" name="Group 15"/>
          <p:cNvGrpSpPr/>
          <p:nvPr/>
        </p:nvGrpSpPr>
        <p:grpSpPr>
          <a:xfrm>
            <a:off x="4648320" y="3505320"/>
            <a:ext cx="2057400" cy="380880"/>
            <a:chOff x="4648320" y="3505320"/>
            <a:chExt cx="2057400" cy="380880"/>
          </a:xfrm>
        </p:grpSpPr>
        <p:sp>
          <p:nvSpPr>
            <p:cNvPr id="199" name="Line 16"/>
            <p:cNvSpPr/>
            <p:nvPr/>
          </p:nvSpPr>
          <p:spPr>
            <a:xfrm>
              <a:off x="5867280" y="3505320"/>
              <a:ext cx="0" cy="380880"/>
            </a:xfrm>
            <a:prstGeom prst="line">
              <a:avLst/>
            </a:prstGeom>
            <a:ln w="28440">
              <a:solidFill>
                <a:srgbClr val="000000"/>
              </a:solidFill>
              <a:prstDash val="sys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Line 17"/>
            <p:cNvSpPr/>
            <p:nvPr/>
          </p:nvSpPr>
          <p:spPr>
            <a:xfrm flipH="1">
              <a:off x="4648320" y="3505320"/>
              <a:ext cx="1218960" cy="380880"/>
            </a:xfrm>
            <a:prstGeom prst="line">
              <a:avLst/>
            </a:prstGeom>
            <a:ln w="28440">
              <a:solidFill>
                <a:srgbClr val="000000"/>
              </a:solidFill>
              <a:prstDash val="sys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Line 18"/>
            <p:cNvSpPr/>
            <p:nvPr/>
          </p:nvSpPr>
          <p:spPr>
            <a:xfrm>
              <a:off x="5867280" y="3505320"/>
              <a:ext cx="838440" cy="380880"/>
            </a:xfrm>
            <a:prstGeom prst="line">
              <a:avLst/>
            </a:prstGeom>
            <a:ln w="28440">
              <a:solidFill>
                <a:srgbClr val="000000"/>
              </a:solidFill>
              <a:prstDash val="sys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2" name="Group 19"/>
          <p:cNvGrpSpPr/>
          <p:nvPr/>
        </p:nvGrpSpPr>
        <p:grpSpPr>
          <a:xfrm>
            <a:off x="3429000" y="4267080"/>
            <a:ext cx="2057400" cy="380880"/>
            <a:chOff x="3429000" y="4267080"/>
            <a:chExt cx="2057400" cy="380880"/>
          </a:xfrm>
        </p:grpSpPr>
        <p:sp>
          <p:nvSpPr>
            <p:cNvPr id="203" name="Line 20"/>
            <p:cNvSpPr/>
            <p:nvPr/>
          </p:nvSpPr>
          <p:spPr>
            <a:xfrm>
              <a:off x="4647960" y="4267080"/>
              <a:ext cx="0" cy="380880"/>
            </a:xfrm>
            <a:prstGeom prst="line">
              <a:avLst/>
            </a:prstGeom>
            <a:ln w="28440">
              <a:solidFill>
                <a:srgbClr val="000000"/>
              </a:solidFill>
              <a:prstDash val="sys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Line 21"/>
            <p:cNvSpPr/>
            <p:nvPr/>
          </p:nvSpPr>
          <p:spPr>
            <a:xfrm flipH="1">
              <a:off x="3429000" y="4267080"/>
              <a:ext cx="1218960" cy="380880"/>
            </a:xfrm>
            <a:prstGeom prst="line">
              <a:avLst/>
            </a:prstGeom>
            <a:ln w="28440">
              <a:solidFill>
                <a:srgbClr val="000000"/>
              </a:solidFill>
              <a:prstDash val="sys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Line 22"/>
            <p:cNvSpPr/>
            <p:nvPr/>
          </p:nvSpPr>
          <p:spPr>
            <a:xfrm>
              <a:off x="4647960" y="4267080"/>
              <a:ext cx="838440" cy="380880"/>
            </a:xfrm>
            <a:prstGeom prst="line">
              <a:avLst/>
            </a:prstGeom>
            <a:ln w="28440">
              <a:solidFill>
                <a:srgbClr val="000000"/>
              </a:solidFill>
              <a:prstDash val="sys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6" name="Line 23"/>
          <p:cNvSpPr/>
          <p:nvPr/>
        </p:nvSpPr>
        <p:spPr>
          <a:xfrm flipH="1">
            <a:off x="2057400" y="2666880"/>
            <a:ext cx="1752480" cy="45720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Line 24"/>
          <p:cNvSpPr/>
          <p:nvPr/>
        </p:nvSpPr>
        <p:spPr>
          <a:xfrm>
            <a:off x="3809880" y="2666880"/>
            <a:ext cx="2057400" cy="533520"/>
          </a:xfrm>
          <a:prstGeom prst="line">
            <a:avLst/>
          </a:prstGeom>
          <a:ln w="28440">
            <a:solidFill>
              <a:srgbClr val="0000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25"/>
          <p:cNvSpPr/>
          <p:nvPr/>
        </p:nvSpPr>
        <p:spPr>
          <a:xfrm>
            <a:off x="2210400" y="3124080"/>
            <a:ext cx="10112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1  type</a:t>
            </a:r>
          </a:p>
        </p:txBody>
      </p:sp>
      <p:sp>
        <p:nvSpPr>
          <p:cNvPr id="209" name="CustomShape 26"/>
          <p:cNvSpPr/>
          <p:nvPr/>
        </p:nvSpPr>
        <p:spPr>
          <a:xfrm>
            <a:off x="4953960" y="3124080"/>
            <a:ext cx="7232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in  2</a:t>
            </a:r>
          </a:p>
        </p:txBody>
      </p:sp>
      <p:sp>
        <p:nvSpPr>
          <p:cNvPr id="210" name="CustomShape 27"/>
          <p:cNvSpPr/>
          <p:nvPr/>
        </p:nvSpPr>
        <p:spPr>
          <a:xfrm>
            <a:off x="2515680" y="4648320"/>
            <a:ext cx="7232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in  8</a:t>
            </a:r>
          </a:p>
        </p:txBody>
      </p:sp>
      <p:sp>
        <p:nvSpPr>
          <p:cNvPr id="211" name="CustomShape 28"/>
          <p:cNvSpPr/>
          <p:nvPr/>
        </p:nvSpPr>
        <p:spPr>
          <a:xfrm>
            <a:off x="3735000" y="3886200"/>
            <a:ext cx="7232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in  5</a:t>
            </a:r>
          </a:p>
        </p:txBody>
      </p:sp>
      <p:sp>
        <p:nvSpPr>
          <p:cNvPr id="212" name="CustomShape 29"/>
          <p:cNvSpPr/>
          <p:nvPr/>
        </p:nvSpPr>
        <p:spPr>
          <a:xfrm>
            <a:off x="3659040" y="4648320"/>
            <a:ext cx="485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10</a:t>
            </a:r>
          </a:p>
        </p:txBody>
      </p:sp>
      <p:sp>
        <p:nvSpPr>
          <p:cNvPr id="213" name="CustomShape 30"/>
          <p:cNvSpPr/>
          <p:nvPr/>
        </p:nvSpPr>
        <p:spPr>
          <a:xfrm>
            <a:off x="6097680" y="312408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214" name="CustomShape 31"/>
          <p:cNvSpPr/>
          <p:nvPr/>
        </p:nvSpPr>
        <p:spPr>
          <a:xfrm>
            <a:off x="4878720" y="38862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7</a:t>
            </a:r>
          </a:p>
        </p:txBody>
      </p:sp>
      <p:sp>
        <p:nvSpPr>
          <p:cNvPr id="215" name="CustomShape 32"/>
          <p:cNvSpPr/>
          <p:nvPr/>
        </p:nvSpPr>
        <p:spPr>
          <a:xfrm>
            <a:off x="3734280" y="5486400"/>
            <a:ext cx="1037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9 entry</a:t>
            </a:r>
          </a:p>
        </p:txBody>
      </p:sp>
      <p:sp>
        <p:nvSpPr>
          <p:cNvPr id="216" name="CustomShape 33"/>
          <p:cNvSpPr/>
          <p:nvPr/>
        </p:nvSpPr>
        <p:spPr>
          <a:xfrm>
            <a:off x="7010640" y="3886200"/>
            <a:ext cx="1037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3 entry</a:t>
            </a:r>
          </a:p>
        </p:txBody>
      </p:sp>
      <p:sp>
        <p:nvSpPr>
          <p:cNvPr id="217" name="CustomShape 34"/>
          <p:cNvSpPr/>
          <p:nvPr/>
        </p:nvSpPr>
        <p:spPr>
          <a:xfrm>
            <a:off x="5791680" y="4648320"/>
            <a:ext cx="1037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6 entry</a:t>
            </a:r>
          </a:p>
        </p:txBody>
      </p:sp>
      <p:sp>
        <p:nvSpPr>
          <p:cNvPr id="218" name="Line 35"/>
          <p:cNvSpPr/>
          <p:nvPr/>
        </p:nvSpPr>
        <p:spPr>
          <a:xfrm>
            <a:off x="3276720" y="3352680"/>
            <a:ext cx="160020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Line 36"/>
          <p:cNvSpPr/>
          <p:nvPr/>
        </p:nvSpPr>
        <p:spPr>
          <a:xfrm flipH="1">
            <a:off x="3962160" y="3581280"/>
            <a:ext cx="1143000" cy="38124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Line 37"/>
          <p:cNvSpPr/>
          <p:nvPr/>
        </p:nvSpPr>
        <p:spPr>
          <a:xfrm flipH="1">
            <a:off x="2742840" y="4343400"/>
            <a:ext cx="114300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Line 38"/>
          <p:cNvSpPr/>
          <p:nvPr/>
        </p:nvSpPr>
        <p:spPr>
          <a:xfrm flipV="1">
            <a:off x="3886200" y="5105520"/>
            <a:ext cx="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Line 39"/>
          <p:cNvSpPr/>
          <p:nvPr/>
        </p:nvSpPr>
        <p:spPr>
          <a:xfrm flipH="1" flipV="1">
            <a:off x="5181120" y="4266720"/>
            <a:ext cx="762120" cy="38124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Line 40"/>
          <p:cNvSpPr/>
          <p:nvPr/>
        </p:nvSpPr>
        <p:spPr>
          <a:xfrm flipH="1" flipV="1">
            <a:off x="6400440" y="3505320"/>
            <a:ext cx="76212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Line 41"/>
          <p:cNvSpPr/>
          <p:nvPr/>
        </p:nvSpPr>
        <p:spPr>
          <a:xfrm>
            <a:off x="2743200" y="5105520"/>
            <a:ext cx="99072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Line 42"/>
          <p:cNvSpPr/>
          <p:nvPr/>
        </p:nvSpPr>
        <p:spPr>
          <a:xfrm>
            <a:off x="4038480" y="4343400"/>
            <a:ext cx="99072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Line 43"/>
          <p:cNvSpPr/>
          <p:nvPr/>
        </p:nvSpPr>
        <p:spPr>
          <a:xfrm>
            <a:off x="5257800" y="3581280"/>
            <a:ext cx="990720" cy="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Line 44"/>
          <p:cNvSpPr/>
          <p:nvPr/>
        </p:nvSpPr>
        <p:spPr>
          <a:xfrm flipV="1">
            <a:off x="2556000" y="3645000"/>
            <a:ext cx="0" cy="380880"/>
          </a:xfrm>
          <a:prstGeom prst="line">
            <a:avLst/>
          </a:prstGeom>
          <a:ln w="28440">
            <a:solidFill>
              <a:srgbClr val="FF33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Evaluation Order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826560" y="1981080"/>
            <a:ext cx="7491240" cy="581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Apply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topological sort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on dependency graph</a:t>
            </a:r>
          </a:p>
        </p:txBody>
      </p:sp>
      <p:sp>
        <p:nvSpPr>
          <p:cNvPr id="230" name="CustomShape 3"/>
          <p:cNvSpPr/>
          <p:nvPr/>
        </p:nvSpPr>
        <p:spPr>
          <a:xfrm>
            <a:off x="395640" y="2997360"/>
            <a:ext cx="4169160" cy="3080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a1 := </a:t>
            </a:r>
            <a:r>
              <a:rPr lang="en-US" sz="2800" b="0" i="1" strike="noStrike" spc="-1">
                <a:solidFill>
                  <a:srgbClr val="000000"/>
                </a:solidFill>
                <a:latin typeface="Times New Roman"/>
              </a:rPr>
              <a:t>float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a2 := a1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addtype(a3, a2)	/* a4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a5 := a2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addtype(a6, a5)	/* a7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a8 := a5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addtype(a9, a8)	/* a10 */</a:t>
            </a:r>
          </a:p>
        </p:txBody>
      </p:sp>
      <p:sp>
        <p:nvSpPr>
          <p:cNvPr id="231" name="CustomShape 4"/>
          <p:cNvSpPr/>
          <p:nvPr/>
        </p:nvSpPr>
        <p:spPr>
          <a:xfrm>
            <a:off x="4788360" y="2997360"/>
            <a:ext cx="4169160" cy="3080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a1 := </a:t>
            </a:r>
            <a:r>
              <a:rPr lang="en-US" sz="2800" b="0" i="1" strike="noStrike" spc="-1">
                <a:solidFill>
                  <a:srgbClr val="000000"/>
                </a:solidFill>
                <a:latin typeface="Times New Roman"/>
              </a:rPr>
              <a:t>float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a2 := a1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a5 := a2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a8 := a5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addtype(a9, a8)	/* a10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addtype(a6, a5)	/* a7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addtype(a3, a2)	/* a4 */</a:t>
            </a:r>
          </a:p>
        </p:txBody>
      </p:sp>
      <p:sp>
        <p:nvSpPr>
          <p:cNvPr id="232" name="CustomShape 5"/>
          <p:cNvSpPr/>
          <p:nvPr/>
        </p:nvSpPr>
        <p:spPr>
          <a:xfrm>
            <a:off x="324000" y="2924280"/>
            <a:ext cx="4248000" cy="3241440"/>
          </a:xfrm>
          <a:prstGeom prst="rect">
            <a:avLst/>
          </a:prstGeom>
          <a:noFill/>
          <a:ln w="9360">
            <a:solidFill>
              <a:srgbClr val="FF33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6"/>
          <p:cNvSpPr/>
          <p:nvPr/>
        </p:nvSpPr>
        <p:spPr>
          <a:xfrm>
            <a:off x="4716360" y="2924280"/>
            <a:ext cx="4248360" cy="3241440"/>
          </a:xfrm>
          <a:prstGeom prst="rect">
            <a:avLst/>
          </a:prstGeom>
          <a:noFill/>
          <a:ln w="9360">
            <a:solidFill>
              <a:srgbClr val="FF33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S-Attributed Definitions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762120" y="2362320"/>
            <a:ext cx="7772400" cy="22096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 syntax-directed definition is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S-attributed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if it uses synthesized attributes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exclusively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6096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 Rules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 → E ‘\n’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print(E.val)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 →E1 ‘+’ 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E.val:=E1.val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+ 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 →T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E.val:=T.val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→T1 ‘*’ F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T.val:=T1.val * F.val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→F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T.val:=F.val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 → ‘(‘ E ‘)’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F.val:=E.val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 →digit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F.val:=digit.val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L-Attributed Definitions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 fontScale="89500" lnSpcReduction="10000"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A syntax-directed definition is </a:t>
            </a:r>
            <a:r>
              <a:rPr lang="zh-TW" sz="3200" b="0" i="1" strike="noStrike" spc="-1" dirty="0">
                <a:solidFill>
                  <a:srgbClr val="FF3300"/>
                </a:solidFill>
                <a:latin typeface="Times New Roman"/>
              </a:rPr>
              <a:t>L-attributed</a:t>
            </a: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 if each attribute in each semantic rule for each production</a:t>
            </a:r>
            <a:r>
              <a:rPr dirty="0"/>
              <a:t/>
            </a:r>
            <a:br>
              <a:rPr dirty="0"/>
            </a:b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	A </a:t>
            </a:r>
            <a:r>
              <a:rPr lang="zh-TW" sz="3200" b="0" strike="noStrike" spc="-1" dirty="0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 X</a:t>
            </a:r>
            <a:r>
              <a:rPr lang="zh-TW" sz="3200" b="0" strike="noStrike" spc="-1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 X</a:t>
            </a:r>
            <a:r>
              <a:rPr lang="zh-TW" sz="3200" b="0" strike="noStrike" spc="-1" baseline="-25000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 … X</a:t>
            </a:r>
            <a:r>
              <a:rPr lang="zh-TW" sz="3200" b="0" i="1" strike="noStrike" spc="-1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dirty="0"/>
              <a:t/>
            </a:r>
            <a:br>
              <a:rPr dirty="0"/>
            </a:b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is a synthesized attribute, or an inherited attribute of X</a:t>
            </a:r>
            <a:r>
              <a:rPr lang="zh-TW" sz="3200" b="0" i="1" strike="noStrike" spc="-1" baseline="-25000" dirty="0">
                <a:solidFill>
                  <a:srgbClr val="000000"/>
                </a:solidFill>
                <a:latin typeface="Times New Roman"/>
              </a:rPr>
              <a:t>j</a:t>
            </a: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, 1 </a:t>
            </a:r>
            <a:r>
              <a:rPr lang="zh-TW" sz="3200" b="0" strike="noStrike" spc="-1" dirty="0">
                <a:solidFill>
                  <a:srgbClr val="000000"/>
                </a:solidFill>
                <a:latin typeface="Symbol"/>
                <a:ea typeface="Symbol"/>
              </a:rPr>
              <a:t></a:t>
            </a: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3200" b="0" i="1" strike="noStrike" spc="-1" dirty="0">
                <a:solidFill>
                  <a:srgbClr val="000000"/>
                </a:solidFill>
                <a:latin typeface="Times New Roman"/>
              </a:rPr>
              <a:t>j</a:t>
            </a: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3200" b="0" strike="noStrike" spc="-1" dirty="0">
                <a:solidFill>
                  <a:srgbClr val="000000"/>
                </a:solidFill>
                <a:latin typeface="Symbol"/>
                <a:ea typeface="Symbol"/>
              </a:rPr>
              <a:t></a:t>
            </a: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3200" b="0" i="1" strike="noStrike" spc="-1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, depending only on</a:t>
            </a:r>
            <a:r>
              <a:rPr dirty="0"/>
              <a:t/>
            </a:r>
            <a:br>
              <a:rPr dirty="0"/>
            </a:b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1. the attributes of X</a:t>
            </a:r>
            <a:r>
              <a:rPr lang="zh-TW" sz="3200" b="0" strike="noStrike" spc="-1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, X</a:t>
            </a:r>
            <a:r>
              <a:rPr lang="zh-TW" sz="3200" b="0" strike="noStrike" spc="-1" baseline="-25000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, …, X</a:t>
            </a:r>
            <a:r>
              <a:rPr lang="zh-TW" sz="3200" b="0" i="1" strike="noStrike" spc="-1" baseline="-25000" dirty="0">
                <a:solidFill>
                  <a:srgbClr val="000000"/>
                </a:solidFill>
                <a:latin typeface="Times New Roman"/>
              </a:rPr>
              <a:t>j</a:t>
            </a:r>
            <a:r>
              <a:rPr lang="zh-TW" sz="3200" b="0" strike="noStrike" spc="-1" baseline="-25000" dirty="0">
                <a:solidFill>
                  <a:srgbClr val="000000"/>
                </a:solidFill>
                <a:latin typeface="Times New Roman"/>
              </a:rPr>
              <a:t>-1</a:t>
            </a:r>
            <a:r>
              <a:rPr dirty="0"/>
              <a:t/>
            </a:r>
            <a:br>
              <a:rPr dirty="0"/>
            </a:b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2. the inherited attributes of </a:t>
            </a:r>
            <a:r>
              <a:rPr lang="zh-TW" sz="3200" b="0" strike="noStrike" spc="-1" dirty="0" smtClean="0">
                <a:solidFill>
                  <a:srgbClr val="000000"/>
                </a:solidFill>
                <a:latin typeface="Times New Roman"/>
              </a:rPr>
              <a:t>A</a:t>
            </a:r>
            <a:endParaRPr lang="en-IN" altLang="zh-TW" sz="3200" b="0" strike="noStrike" spc="-1" dirty="0" smtClean="0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spc="-1" dirty="0" smtClean="0">
                <a:solidFill>
                  <a:srgbClr val="000000"/>
                </a:solidFill>
                <a:latin typeface="Times New Roman"/>
              </a:rPr>
              <a:t>Every S-attributed definition is also L-attributed.</a:t>
            </a:r>
            <a:endParaRPr lang="en-US" sz="3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Semantic Analysis in Compiler Design</a:t>
            </a:r>
            <a:endParaRPr lang="en-GB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400" cy="4495680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Third phase of compiler Design.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Makes sure that declarations and statements are semantically correct.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Collection of procedures called by the parser as and when required by the grammar.</a:t>
            </a:r>
          </a:p>
          <a:p>
            <a:pPr algn="just">
              <a:buFont typeface="Wingdings" pitchFamily="2" charset="2"/>
              <a:buChar char="§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Syntax tree and symbol table are used to check the consistency of the given code.</a:t>
            </a:r>
          </a:p>
          <a:p>
            <a:pPr algn="just">
              <a:buFont typeface="Wingdings" pitchFamily="2" charset="2"/>
              <a:buChar char="§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Information is subsequently used by the compiler during the intermediate code generation.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6096000" cy="4089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725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 Rules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→ TL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L.in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:=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T.type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→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T.type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:=integer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 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→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float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T.type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:=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float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341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→ L1 ‘,’ id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L1.in:=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L.in</a:t>
                      </a:r>
                      <a:endParaRPr lang="en-US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addtype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id.entry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 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→ id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addtype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id.entry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6934200" cy="4013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343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 Rules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2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 →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LM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L.i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:= l(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A.i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M.i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:= m(L.s)</a:t>
                      </a:r>
                    </a:p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A.s := f(M.s)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692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 →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QR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R.i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:= r(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A.i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Q.i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:= q(R.s)</a:t>
                      </a:r>
                    </a:p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A.s := f(Q.s)</a:t>
                      </a:r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2600" y="60198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 non L-attributed Syntax directed definition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Translation Schemes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685440" y="1981080"/>
            <a:ext cx="792468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 algn="just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translation scheme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is an attribute grammar in which semantic rules are enclosed between braces </a:t>
            </a:r>
            <a:r>
              <a:rPr lang="en-US" sz="3200" b="0" strike="noStrike" spc="-1" dirty="0">
                <a:solidFill>
                  <a:srgbClr val="FF3300"/>
                </a:solidFill>
                <a:latin typeface="Times New Roman"/>
              </a:rPr>
              <a:t>{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US" sz="3200" b="0" strike="noStrike" spc="-1" dirty="0">
                <a:solidFill>
                  <a:srgbClr val="FF3300"/>
                </a:solidFill>
                <a:latin typeface="Times New Roman"/>
              </a:rPr>
              <a:t>}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, and are inserted within the right sides of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Times New Roman"/>
              </a:rPr>
              <a:t>productions.</a:t>
            </a:r>
            <a:endParaRPr lang="en-US" sz="32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42720" indent="-342720" algn="just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The value of an attribute must be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available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when a semantic rule refers to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Times New Roman"/>
              </a:rPr>
              <a:t>it.</a:t>
            </a:r>
            <a:endParaRPr lang="en-US" sz="3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740520" y="2209680"/>
            <a:ext cx="8002800" cy="2286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D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T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{L.in := T.type}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L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int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{T.type := </a:t>
            </a:r>
            <a:r>
              <a:rPr lang="zh-TW" sz="2800" b="0" i="1" strike="noStrike" spc="-1">
                <a:solidFill>
                  <a:srgbClr val="FF3300"/>
                </a:solidFill>
                <a:latin typeface="Times New Roman"/>
              </a:rPr>
              <a:t>integer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float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{T.type := </a:t>
            </a:r>
            <a:r>
              <a:rPr lang="zh-TW" sz="2800" b="0" i="1" strike="noStrike" spc="-1">
                <a:solidFill>
                  <a:srgbClr val="FF3300"/>
                </a:solidFill>
                <a:latin typeface="Times New Roman"/>
              </a:rPr>
              <a:t>float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L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{L</a:t>
            </a:r>
            <a:r>
              <a:rPr lang="zh-TW" sz="28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.in := L.in}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L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‘,’ 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{addtype(</a:t>
            </a:r>
            <a:r>
              <a:rPr lang="zh-TW" sz="2800" b="1" strike="noStrike" spc="-1">
                <a:solidFill>
                  <a:srgbClr val="FF3300"/>
                </a:solidFill>
                <a:latin typeface="Times New Roman"/>
              </a:rPr>
              <a:t>id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.entry, L.in)}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L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{addtype(</a:t>
            </a:r>
            <a:r>
              <a:rPr lang="zh-TW" sz="2800" b="1" strike="noStrike" spc="-1">
                <a:solidFill>
                  <a:srgbClr val="FF3300"/>
                </a:solidFill>
                <a:latin typeface="Times New Roman"/>
              </a:rPr>
              <a:t>id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.entry, L.in)}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4193280" y="2209680"/>
            <a:ext cx="4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D</a:t>
            </a:r>
          </a:p>
        </p:txBody>
      </p:sp>
      <p:sp>
        <p:nvSpPr>
          <p:cNvPr id="253" name="CustomShape 3"/>
          <p:cNvSpPr/>
          <p:nvPr/>
        </p:nvSpPr>
        <p:spPr>
          <a:xfrm>
            <a:off x="2440080" y="312408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254" name="CustomShape 4"/>
          <p:cNvSpPr/>
          <p:nvPr/>
        </p:nvSpPr>
        <p:spPr>
          <a:xfrm>
            <a:off x="533520" y="3886200"/>
            <a:ext cx="7416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float</a:t>
            </a:r>
          </a:p>
        </p:txBody>
      </p:sp>
      <p:sp>
        <p:nvSpPr>
          <p:cNvPr id="255" name="Line 5"/>
          <p:cNvSpPr/>
          <p:nvPr/>
        </p:nvSpPr>
        <p:spPr>
          <a:xfrm>
            <a:off x="2590920" y="3581280"/>
            <a:ext cx="0" cy="38124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6"/>
          <p:cNvSpPr/>
          <p:nvPr/>
        </p:nvSpPr>
        <p:spPr>
          <a:xfrm>
            <a:off x="6249960" y="312408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257" name="CustomShape 7"/>
          <p:cNvSpPr/>
          <p:nvPr/>
        </p:nvSpPr>
        <p:spPr>
          <a:xfrm>
            <a:off x="4351320" y="5486400"/>
            <a:ext cx="5238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" name="Line 8"/>
          <p:cNvSpPr/>
          <p:nvPr/>
        </p:nvSpPr>
        <p:spPr>
          <a:xfrm>
            <a:off x="4572000" y="5105520"/>
            <a:ext cx="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Line 9"/>
          <p:cNvSpPr/>
          <p:nvPr/>
        </p:nvSpPr>
        <p:spPr>
          <a:xfrm flipH="1">
            <a:off x="2590920" y="2666880"/>
            <a:ext cx="1752480" cy="4572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Line 10"/>
          <p:cNvSpPr/>
          <p:nvPr/>
        </p:nvSpPr>
        <p:spPr>
          <a:xfrm>
            <a:off x="4343400" y="2666880"/>
            <a:ext cx="2057400" cy="5335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Line 11"/>
          <p:cNvSpPr/>
          <p:nvPr/>
        </p:nvSpPr>
        <p:spPr>
          <a:xfrm>
            <a:off x="4343400" y="2666880"/>
            <a:ext cx="0" cy="45720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12"/>
          <p:cNvSpPr/>
          <p:nvPr/>
        </p:nvSpPr>
        <p:spPr>
          <a:xfrm>
            <a:off x="3275280" y="3124080"/>
            <a:ext cx="2171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{L.in := T.type}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CustomShape 13"/>
          <p:cNvSpPr/>
          <p:nvPr/>
        </p:nvSpPr>
        <p:spPr>
          <a:xfrm>
            <a:off x="4878000" y="4648320"/>
            <a:ext cx="461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‘,’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CustomShape 14"/>
          <p:cNvSpPr/>
          <p:nvPr/>
        </p:nvSpPr>
        <p:spPr>
          <a:xfrm>
            <a:off x="4421160" y="464832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265" name="CustomShape 15"/>
          <p:cNvSpPr/>
          <p:nvPr/>
        </p:nvSpPr>
        <p:spPr>
          <a:xfrm>
            <a:off x="5418000" y="4648320"/>
            <a:ext cx="5238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Line 16"/>
          <p:cNvSpPr/>
          <p:nvPr/>
        </p:nvSpPr>
        <p:spPr>
          <a:xfrm>
            <a:off x="5486400" y="4267080"/>
            <a:ext cx="15228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Line 17"/>
          <p:cNvSpPr/>
          <p:nvPr/>
        </p:nvSpPr>
        <p:spPr>
          <a:xfrm flipH="1">
            <a:off x="3428640" y="4267080"/>
            <a:ext cx="2057400" cy="38124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Line 18"/>
          <p:cNvSpPr/>
          <p:nvPr/>
        </p:nvSpPr>
        <p:spPr>
          <a:xfrm>
            <a:off x="5486400" y="4267080"/>
            <a:ext cx="1219320" cy="38124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19"/>
          <p:cNvSpPr/>
          <p:nvPr/>
        </p:nvSpPr>
        <p:spPr>
          <a:xfrm>
            <a:off x="2443680" y="4648320"/>
            <a:ext cx="197172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{L</a:t>
            </a:r>
            <a:r>
              <a:rPr lang="en-US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.in := L.in}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CustomShape 20"/>
          <p:cNvSpPr/>
          <p:nvPr/>
        </p:nvSpPr>
        <p:spPr>
          <a:xfrm>
            <a:off x="6019560" y="4648320"/>
            <a:ext cx="1643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{addtype()}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Line 21"/>
          <p:cNvSpPr/>
          <p:nvPr/>
        </p:nvSpPr>
        <p:spPr>
          <a:xfrm flipH="1">
            <a:off x="4572000" y="4267080"/>
            <a:ext cx="91440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Line 22"/>
          <p:cNvSpPr/>
          <p:nvPr/>
        </p:nvSpPr>
        <p:spPr>
          <a:xfrm flipH="1">
            <a:off x="5105520" y="4267080"/>
            <a:ext cx="380880" cy="3812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23"/>
          <p:cNvSpPr/>
          <p:nvPr/>
        </p:nvSpPr>
        <p:spPr>
          <a:xfrm>
            <a:off x="5792400" y="3886200"/>
            <a:ext cx="4611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‘,’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CustomShape 24"/>
          <p:cNvSpPr/>
          <p:nvPr/>
        </p:nvSpPr>
        <p:spPr>
          <a:xfrm>
            <a:off x="5335560" y="388620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</a:t>
            </a:r>
          </a:p>
        </p:txBody>
      </p:sp>
      <p:sp>
        <p:nvSpPr>
          <p:cNvPr id="275" name="CustomShape 25"/>
          <p:cNvSpPr/>
          <p:nvPr/>
        </p:nvSpPr>
        <p:spPr>
          <a:xfrm>
            <a:off x="6332400" y="3886200"/>
            <a:ext cx="5238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en-US" sz="2400" b="0" strike="noStrike" spc="-1" baseline="-25000">
                <a:solidFill>
                  <a:srgbClr val="000000"/>
                </a:solidFill>
                <a:latin typeface="Times New Roman"/>
              </a:rPr>
              <a:t>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Line 26"/>
          <p:cNvSpPr/>
          <p:nvPr/>
        </p:nvSpPr>
        <p:spPr>
          <a:xfrm>
            <a:off x="6400800" y="3505320"/>
            <a:ext cx="15228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Line 27"/>
          <p:cNvSpPr/>
          <p:nvPr/>
        </p:nvSpPr>
        <p:spPr>
          <a:xfrm flipH="1">
            <a:off x="4343040" y="3505320"/>
            <a:ext cx="2057400" cy="38088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Line 28"/>
          <p:cNvSpPr/>
          <p:nvPr/>
        </p:nvSpPr>
        <p:spPr>
          <a:xfrm>
            <a:off x="6400800" y="3505320"/>
            <a:ext cx="1219320" cy="38088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29"/>
          <p:cNvSpPr/>
          <p:nvPr/>
        </p:nvSpPr>
        <p:spPr>
          <a:xfrm>
            <a:off x="3358080" y="3886200"/>
            <a:ext cx="197172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{L</a:t>
            </a:r>
            <a:r>
              <a:rPr lang="en-US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.in := L.in}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CustomShape 30"/>
          <p:cNvSpPr/>
          <p:nvPr/>
        </p:nvSpPr>
        <p:spPr>
          <a:xfrm>
            <a:off x="6933960" y="3886200"/>
            <a:ext cx="1643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{addtype()}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Line 31"/>
          <p:cNvSpPr/>
          <p:nvPr/>
        </p:nvSpPr>
        <p:spPr>
          <a:xfrm flipH="1">
            <a:off x="5486400" y="3505320"/>
            <a:ext cx="91440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Line 32"/>
          <p:cNvSpPr/>
          <p:nvPr/>
        </p:nvSpPr>
        <p:spPr>
          <a:xfrm flipH="1">
            <a:off x="6019920" y="3505320"/>
            <a:ext cx="380880" cy="38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33"/>
          <p:cNvSpPr/>
          <p:nvPr/>
        </p:nvSpPr>
        <p:spPr>
          <a:xfrm>
            <a:off x="1293120" y="3886200"/>
            <a:ext cx="2232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{T.type := </a:t>
            </a:r>
            <a:r>
              <a:rPr lang="en-US" sz="2400" b="0" i="1" strike="noStrike" spc="-1">
                <a:solidFill>
                  <a:srgbClr val="FF3300"/>
                </a:solidFill>
                <a:latin typeface="Times New Roman"/>
              </a:rPr>
              <a:t>float</a:t>
            </a: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Line 34"/>
          <p:cNvSpPr/>
          <p:nvPr/>
        </p:nvSpPr>
        <p:spPr>
          <a:xfrm flipH="1">
            <a:off x="914040" y="3581280"/>
            <a:ext cx="1676520" cy="304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35"/>
          <p:cNvSpPr/>
          <p:nvPr/>
        </p:nvSpPr>
        <p:spPr>
          <a:xfrm>
            <a:off x="4952520" y="5486400"/>
            <a:ext cx="164376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{addtype()}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" name="Line 36"/>
          <p:cNvSpPr/>
          <p:nvPr/>
        </p:nvSpPr>
        <p:spPr>
          <a:xfrm>
            <a:off x="4572000" y="5105520"/>
            <a:ext cx="1066680" cy="38088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/>
          </p:nvPr>
        </p:nvSpPr>
        <p:spPr>
          <a:xfrm>
            <a:off x="685800" y="1371600"/>
            <a:ext cx="7391400" cy="1828800"/>
          </a:xfrm>
        </p:spPr>
        <p:txBody>
          <a:bodyPr/>
          <a:lstStyle/>
          <a:p>
            <a:r>
              <a:rPr lang="en-IN" dirty="0" smtClean="0"/>
              <a:t>Consider the expression:</a:t>
            </a:r>
          </a:p>
          <a:p>
            <a:endParaRPr lang="en-IN" dirty="0"/>
          </a:p>
          <a:p>
            <a:r>
              <a:rPr lang="en-IN" dirty="0" smtClean="0"/>
              <a:t>S= 2 + 3 * 4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610080"/>
          </a:xfrm>
        </p:spPr>
        <p:txBody>
          <a:bodyPr/>
          <a:lstStyle/>
          <a:p>
            <a:pPr algn="ctr"/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986413"/>
              </p:ext>
            </p:extLst>
          </p:nvPr>
        </p:nvGraphicFramePr>
        <p:xfrm>
          <a:off x="1143000" y="25146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93271802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880017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Productions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Semantic Rules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20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 </a:t>
                      </a:r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 </a:t>
                      </a:r>
                      <a:r>
                        <a:rPr lang="en-IN" dirty="0" smtClean="0"/>
                        <a:t>E+T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E.val</a:t>
                      </a:r>
                      <a:r>
                        <a:rPr lang="en-IN" dirty="0" smtClean="0"/>
                        <a:t> = </a:t>
                      </a:r>
                      <a:r>
                        <a:rPr lang="en-IN" dirty="0" err="1" smtClean="0"/>
                        <a:t>E.val</a:t>
                      </a:r>
                      <a:r>
                        <a:rPr lang="en-IN" dirty="0" smtClean="0"/>
                        <a:t> + </a:t>
                      </a:r>
                      <a:r>
                        <a:rPr lang="en-IN" dirty="0" err="1" smtClean="0"/>
                        <a:t>T.val</a:t>
                      </a:r>
                      <a:r>
                        <a:rPr lang="en-IN" dirty="0" smtClean="0"/>
                        <a:t> -----(1)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176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E </a:t>
                      </a:r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 </a:t>
                      </a:r>
                      <a:r>
                        <a:rPr lang="en-IN" baseline="0" dirty="0" smtClean="0"/>
                        <a:t>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E.val</a:t>
                      </a:r>
                      <a:r>
                        <a:rPr lang="en-IN" dirty="0" smtClean="0"/>
                        <a:t> = </a:t>
                      </a:r>
                      <a:r>
                        <a:rPr lang="en-IN" dirty="0" err="1" smtClean="0"/>
                        <a:t>T.val</a:t>
                      </a:r>
                      <a:r>
                        <a:rPr lang="en-IN" dirty="0" smtClean="0"/>
                        <a:t>---------(2)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28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 </a:t>
                      </a:r>
                      <a:r>
                        <a:rPr lang="en-IN" baseline="0" dirty="0" smtClean="0"/>
                        <a:t>T *F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T.val</a:t>
                      </a:r>
                      <a:r>
                        <a:rPr lang="en-IN" dirty="0" smtClean="0"/>
                        <a:t> = </a:t>
                      </a:r>
                      <a:r>
                        <a:rPr lang="en-IN" dirty="0" err="1" smtClean="0"/>
                        <a:t>T.val</a:t>
                      </a:r>
                      <a:r>
                        <a:rPr lang="en-IN" dirty="0" smtClean="0"/>
                        <a:t> * </a:t>
                      </a:r>
                      <a:r>
                        <a:rPr lang="en-IN" dirty="0" err="1" smtClean="0"/>
                        <a:t>F.val</a:t>
                      </a:r>
                      <a:r>
                        <a:rPr lang="en-IN" dirty="0" smtClean="0"/>
                        <a:t>-------(3)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87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 </a:t>
                      </a:r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 </a:t>
                      </a:r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T.val</a:t>
                      </a:r>
                      <a:r>
                        <a:rPr lang="en-IN" dirty="0" smtClean="0"/>
                        <a:t> = </a:t>
                      </a:r>
                      <a:r>
                        <a:rPr lang="en-IN" dirty="0" err="1" smtClean="0"/>
                        <a:t>F.val</a:t>
                      </a:r>
                      <a:r>
                        <a:rPr lang="en-IN" dirty="0" smtClean="0"/>
                        <a:t>---------(4)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87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F </a:t>
                      </a:r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 </a:t>
                      </a:r>
                      <a:r>
                        <a:rPr lang="en-IN" dirty="0" err="1" smtClean="0"/>
                        <a:t>num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F.val</a:t>
                      </a:r>
                      <a:r>
                        <a:rPr lang="en-IN" dirty="0" smtClean="0"/>
                        <a:t> = </a:t>
                      </a:r>
                      <a:r>
                        <a:rPr lang="en-IN" dirty="0" err="1" smtClean="0"/>
                        <a:t>num.lexval</a:t>
                      </a:r>
                      <a:r>
                        <a:rPr lang="en-IN" dirty="0" smtClean="0"/>
                        <a:t>-----(5)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470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6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45768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85800" y="1143000"/>
            <a:ext cx="7772400" cy="495288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09800"/>
            <a:ext cx="6096001" cy="335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1720454"/>
            <a:ext cx="601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The parse tree corresponding to the above will be:</a:t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07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68628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85800" y="1752600"/>
            <a:ext cx="7772400" cy="434328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" y="1571565"/>
            <a:ext cx="80867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1760040" y="2092320"/>
            <a:ext cx="4999680" cy="1557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 R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num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{print(num.val)}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R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addop T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{print(addop.lexeme)}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R </a:t>
            </a:r>
            <a:r>
              <a:t/>
            </a:r>
            <a:br/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R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2728800" y="358128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</a:t>
            </a:r>
          </a:p>
        </p:txBody>
      </p:sp>
      <p:sp>
        <p:nvSpPr>
          <p:cNvPr id="290" name="CustomShape 4"/>
          <p:cNvSpPr/>
          <p:nvPr/>
        </p:nvSpPr>
        <p:spPr>
          <a:xfrm>
            <a:off x="1373040" y="414972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291" name="CustomShape 5"/>
          <p:cNvSpPr/>
          <p:nvPr/>
        </p:nvSpPr>
        <p:spPr>
          <a:xfrm>
            <a:off x="4116600" y="414972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R</a:t>
            </a:r>
          </a:p>
        </p:txBody>
      </p:sp>
      <p:sp>
        <p:nvSpPr>
          <p:cNvPr id="292" name="CustomShape 6"/>
          <p:cNvSpPr/>
          <p:nvPr/>
        </p:nvSpPr>
        <p:spPr>
          <a:xfrm>
            <a:off x="7774560" y="5978520"/>
            <a:ext cx="389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CustomShape 7"/>
          <p:cNvSpPr/>
          <p:nvPr/>
        </p:nvSpPr>
        <p:spPr>
          <a:xfrm>
            <a:off x="839880" y="475920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9</a:t>
            </a:r>
          </a:p>
        </p:txBody>
      </p:sp>
      <p:sp>
        <p:nvSpPr>
          <p:cNvPr id="294" name="CustomShape 8"/>
          <p:cNvSpPr/>
          <p:nvPr/>
        </p:nvSpPr>
        <p:spPr>
          <a:xfrm>
            <a:off x="1218240" y="4759200"/>
            <a:ext cx="161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{print(‘9’)}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" name="Line 9"/>
          <p:cNvSpPr/>
          <p:nvPr/>
        </p:nvSpPr>
        <p:spPr>
          <a:xfrm flipH="1">
            <a:off x="990360" y="4606920"/>
            <a:ext cx="533160" cy="1522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Line 10"/>
          <p:cNvSpPr/>
          <p:nvPr/>
        </p:nvSpPr>
        <p:spPr>
          <a:xfrm>
            <a:off x="1523880" y="4606920"/>
            <a:ext cx="533520" cy="15228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11"/>
          <p:cNvSpPr/>
          <p:nvPr/>
        </p:nvSpPr>
        <p:spPr>
          <a:xfrm>
            <a:off x="2896560" y="4759200"/>
            <a:ext cx="4870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‘-’</a:t>
            </a:r>
          </a:p>
        </p:txBody>
      </p:sp>
      <p:sp>
        <p:nvSpPr>
          <p:cNvPr id="298" name="CustomShape 12"/>
          <p:cNvSpPr/>
          <p:nvPr/>
        </p:nvSpPr>
        <p:spPr>
          <a:xfrm>
            <a:off x="3506760" y="475920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299" name="CustomShape 13"/>
          <p:cNvSpPr/>
          <p:nvPr/>
        </p:nvSpPr>
        <p:spPr>
          <a:xfrm>
            <a:off x="3961440" y="4759200"/>
            <a:ext cx="1561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{print(‘-’)}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" name="CustomShape 14"/>
          <p:cNvSpPr/>
          <p:nvPr/>
        </p:nvSpPr>
        <p:spPr>
          <a:xfrm>
            <a:off x="6174000" y="475920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R</a:t>
            </a:r>
          </a:p>
        </p:txBody>
      </p:sp>
      <p:sp>
        <p:nvSpPr>
          <p:cNvPr id="301" name="Line 15"/>
          <p:cNvSpPr/>
          <p:nvPr/>
        </p:nvSpPr>
        <p:spPr>
          <a:xfrm flipH="1">
            <a:off x="3123720" y="4530600"/>
            <a:ext cx="114300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Line 16"/>
          <p:cNvSpPr/>
          <p:nvPr/>
        </p:nvSpPr>
        <p:spPr>
          <a:xfrm flipH="1">
            <a:off x="3733560" y="4530600"/>
            <a:ext cx="53316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Line 17"/>
          <p:cNvSpPr/>
          <p:nvPr/>
        </p:nvSpPr>
        <p:spPr>
          <a:xfrm>
            <a:off x="4267080" y="4530600"/>
            <a:ext cx="457200" cy="22860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Line 18"/>
          <p:cNvSpPr/>
          <p:nvPr/>
        </p:nvSpPr>
        <p:spPr>
          <a:xfrm>
            <a:off x="4267080" y="4530600"/>
            <a:ext cx="205740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19"/>
          <p:cNvSpPr/>
          <p:nvPr/>
        </p:nvSpPr>
        <p:spPr>
          <a:xfrm>
            <a:off x="2973600" y="536904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306" name="CustomShape 20"/>
          <p:cNvSpPr/>
          <p:nvPr/>
        </p:nvSpPr>
        <p:spPr>
          <a:xfrm>
            <a:off x="3351960" y="5369040"/>
            <a:ext cx="161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{print(‘5’)}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Line 21"/>
          <p:cNvSpPr/>
          <p:nvPr/>
        </p:nvSpPr>
        <p:spPr>
          <a:xfrm flipH="1">
            <a:off x="3124080" y="5216400"/>
            <a:ext cx="533520" cy="1526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Line 22"/>
          <p:cNvSpPr/>
          <p:nvPr/>
        </p:nvSpPr>
        <p:spPr>
          <a:xfrm>
            <a:off x="3657600" y="5216400"/>
            <a:ext cx="533520" cy="15264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23"/>
          <p:cNvSpPr/>
          <p:nvPr/>
        </p:nvSpPr>
        <p:spPr>
          <a:xfrm>
            <a:off x="5029920" y="5369040"/>
            <a:ext cx="5572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‘+’</a:t>
            </a:r>
          </a:p>
        </p:txBody>
      </p:sp>
      <p:sp>
        <p:nvSpPr>
          <p:cNvPr id="310" name="CustomShape 24"/>
          <p:cNvSpPr/>
          <p:nvPr/>
        </p:nvSpPr>
        <p:spPr>
          <a:xfrm>
            <a:off x="5640480" y="5369040"/>
            <a:ext cx="3664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</a:p>
        </p:txBody>
      </p:sp>
      <p:sp>
        <p:nvSpPr>
          <p:cNvPr id="311" name="CustomShape 25"/>
          <p:cNvSpPr/>
          <p:nvPr/>
        </p:nvSpPr>
        <p:spPr>
          <a:xfrm>
            <a:off x="6094800" y="5369040"/>
            <a:ext cx="16315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{print(‘+’)}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" name="CustomShape 26"/>
          <p:cNvSpPr/>
          <p:nvPr/>
        </p:nvSpPr>
        <p:spPr>
          <a:xfrm>
            <a:off x="7774200" y="5369040"/>
            <a:ext cx="3834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R</a:t>
            </a:r>
          </a:p>
        </p:txBody>
      </p:sp>
      <p:sp>
        <p:nvSpPr>
          <p:cNvPr id="313" name="Line 27"/>
          <p:cNvSpPr/>
          <p:nvPr/>
        </p:nvSpPr>
        <p:spPr>
          <a:xfrm flipH="1">
            <a:off x="5257440" y="5140440"/>
            <a:ext cx="114300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Line 28"/>
          <p:cNvSpPr/>
          <p:nvPr/>
        </p:nvSpPr>
        <p:spPr>
          <a:xfrm flipH="1">
            <a:off x="5867280" y="5140440"/>
            <a:ext cx="53352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Line 29"/>
          <p:cNvSpPr/>
          <p:nvPr/>
        </p:nvSpPr>
        <p:spPr>
          <a:xfrm>
            <a:off x="6400800" y="5140440"/>
            <a:ext cx="457200" cy="22860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Line 30"/>
          <p:cNvSpPr/>
          <p:nvPr/>
        </p:nvSpPr>
        <p:spPr>
          <a:xfrm>
            <a:off x="6400800" y="5140440"/>
            <a:ext cx="1523880" cy="2286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31"/>
          <p:cNvSpPr/>
          <p:nvPr/>
        </p:nvSpPr>
        <p:spPr>
          <a:xfrm>
            <a:off x="5107320" y="59785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318" name="CustomShape 32"/>
          <p:cNvSpPr/>
          <p:nvPr/>
        </p:nvSpPr>
        <p:spPr>
          <a:xfrm>
            <a:off x="5485320" y="5978520"/>
            <a:ext cx="1611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{print(‘2’)}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" name="Line 33"/>
          <p:cNvSpPr/>
          <p:nvPr/>
        </p:nvSpPr>
        <p:spPr>
          <a:xfrm flipH="1">
            <a:off x="5257800" y="5826240"/>
            <a:ext cx="533520" cy="1522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Line 34"/>
          <p:cNvSpPr/>
          <p:nvPr/>
        </p:nvSpPr>
        <p:spPr>
          <a:xfrm>
            <a:off x="5791320" y="5826240"/>
            <a:ext cx="533160" cy="152280"/>
          </a:xfrm>
          <a:prstGeom prst="line">
            <a:avLst/>
          </a:prstGeom>
          <a:ln w="28440">
            <a:solidFill>
              <a:srgbClr val="FF3300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Line 35"/>
          <p:cNvSpPr/>
          <p:nvPr/>
        </p:nvSpPr>
        <p:spPr>
          <a:xfrm>
            <a:off x="8001000" y="5749920"/>
            <a:ext cx="0" cy="304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Line 36"/>
          <p:cNvSpPr/>
          <p:nvPr/>
        </p:nvSpPr>
        <p:spPr>
          <a:xfrm flipH="1">
            <a:off x="1523880" y="3997440"/>
            <a:ext cx="1371600" cy="1522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Line 37"/>
          <p:cNvSpPr/>
          <p:nvPr/>
        </p:nvSpPr>
        <p:spPr>
          <a:xfrm>
            <a:off x="2895480" y="3997440"/>
            <a:ext cx="1371600" cy="1522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24" name="Group 38"/>
          <p:cNvGrpSpPr/>
          <p:nvPr/>
        </p:nvGrpSpPr>
        <p:grpSpPr>
          <a:xfrm>
            <a:off x="6935040" y="3505320"/>
            <a:ext cx="1217160" cy="1145520"/>
            <a:chOff x="6935040" y="3505320"/>
            <a:chExt cx="1217160" cy="1145520"/>
          </a:xfrm>
        </p:grpSpPr>
        <p:sp>
          <p:nvSpPr>
            <p:cNvPr id="325" name="CustomShape 39"/>
            <p:cNvSpPr/>
            <p:nvPr/>
          </p:nvSpPr>
          <p:spPr>
            <a:xfrm>
              <a:off x="6935040" y="3505320"/>
              <a:ext cx="121716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6600"/>
                  </a:solidFill>
                  <a:latin typeface="Times New Roman"/>
                </a:rPr>
                <a:t>9 - 5 + 2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26" name="CustomShape 40"/>
            <p:cNvSpPr/>
            <p:nvPr/>
          </p:nvSpPr>
          <p:spPr>
            <a:xfrm>
              <a:off x="6935040" y="4191120"/>
              <a:ext cx="121716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6600"/>
                  </a:solidFill>
                  <a:latin typeface="Times New Roman"/>
                </a:rPr>
                <a:t>9 5 - 2 +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27" name="CustomShape 41"/>
            <p:cNvSpPr/>
            <p:nvPr/>
          </p:nvSpPr>
          <p:spPr>
            <a:xfrm>
              <a:off x="7391160" y="3962520"/>
              <a:ext cx="228240" cy="304560"/>
            </a:xfrm>
            <a:custGeom>
              <a:avLst/>
              <a:gdLst/>
              <a:ahLst/>
              <a:cxnLst/>
              <a:rect l="0" t="0" r="r" b="b"/>
              <a:pathLst>
                <a:path w="636" h="848">
                  <a:moveTo>
                    <a:pt x="158" y="0"/>
                  </a:moveTo>
                  <a:lnTo>
                    <a:pt x="158" y="635"/>
                  </a:lnTo>
                  <a:lnTo>
                    <a:pt x="0" y="635"/>
                  </a:lnTo>
                  <a:lnTo>
                    <a:pt x="317" y="847"/>
                  </a:lnTo>
                  <a:lnTo>
                    <a:pt x="635" y="635"/>
                  </a:lnTo>
                  <a:lnTo>
                    <a:pt x="476" y="635"/>
                  </a:lnTo>
                  <a:lnTo>
                    <a:pt x="476" y="0"/>
                  </a:lnTo>
                  <a:lnTo>
                    <a:pt x="158" y="0"/>
                  </a:lnTo>
                </a:path>
              </a:pathLst>
            </a:cu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85800" y="1447800"/>
            <a:ext cx="7772400" cy="4648080"/>
          </a:xfrm>
        </p:spPr>
        <p:txBody>
          <a:bodyPr/>
          <a:lstStyle/>
          <a:p>
            <a:r>
              <a:rPr lang="en-IN" dirty="0" smtClean="0"/>
              <a:t>Consider the string 1+2+3.</a:t>
            </a:r>
          </a:p>
          <a:p>
            <a:endParaRPr lang="en-IN" dirty="0"/>
          </a:p>
          <a:p>
            <a:r>
              <a:rPr lang="en-IN" dirty="0" smtClean="0"/>
              <a:t>Production is: E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IN" dirty="0" smtClean="0"/>
              <a:t> E + T    {</a:t>
            </a:r>
            <a:r>
              <a:rPr lang="en-IN" smtClean="0"/>
              <a:t>print ‘+’} | T</a:t>
            </a:r>
            <a:endParaRPr lang="en-IN" dirty="0" smtClean="0"/>
          </a:p>
          <a:p>
            <a:r>
              <a:rPr lang="en-IN" dirty="0"/>
              <a:t>	 </a:t>
            </a:r>
            <a:r>
              <a:rPr lang="en-IN" dirty="0" smtClean="0"/>
              <a:t>        T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IN" dirty="0" err="1" smtClean="0"/>
              <a:t>num</a:t>
            </a:r>
            <a:r>
              <a:rPr lang="en-IN" dirty="0" smtClean="0"/>
              <a:t>   {print (</a:t>
            </a:r>
            <a:r>
              <a:rPr lang="en-IN" dirty="0" err="1" smtClean="0"/>
              <a:t>num.value</a:t>
            </a:r>
            <a:r>
              <a:rPr lang="en-IN" dirty="0" smtClean="0"/>
              <a:t>)}.</a:t>
            </a:r>
          </a:p>
          <a:p>
            <a:endParaRPr lang="en-IN" dirty="0"/>
          </a:p>
          <a:p>
            <a:r>
              <a:rPr lang="en-IN" dirty="0" smtClean="0"/>
              <a:t>Removing Left recursion we have:</a:t>
            </a:r>
          </a:p>
          <a:p>
            <a:endParaRPr lang="en-IN" dirty="0"/>
          </a:p>
          <a:p>
            <a:r>
              <a:rPr lang="en-IN" dirty="0" smtClean="0"/>
              <a:t>E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IN" dirty="0" smtClean="0"/>
              <a:t>TR</a:t>
            </a:r>
          </a:p>
          <a:p>
            <a:r>
              <a:rPr lang="en-IN" dirty="0" smtClean="0"/>
              <a:t>R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IN" dirty="0" smtClean="0"/>
              <a:t>+T   {print ‘+’} | R  </a:t>
            </a:r>
          </a:p>
          <a:p>
            <a:r>
              <a:rPr lang="en-IN" dirty="0" smtClean="0"/>
              <a:t>R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endParaRPr lang="en-I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 smtClean="0"/>
              <a:t>T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IN" dirty="0" err="1" smtClean="0"/>
              <a:t>num</a:t>
            </a:r>
            <a:r>
              <a:rPr lang="en-IN" dirty="0" smtClean="0"/>
              <a:t>   {print (</a:t>
            </a:r>
            <a:r>
              <a:rPr lang="en-IN" dirty="0" err="1" smtClean="0"/>
              <a:t>num.value</a:t>
            </a:r>
            <a:r>
              <a:rPr lang="en-IN" dirty="0" smtClean="0"/>
              <a:t>)}.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Another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58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85800" y="685800"/>
            <a:ext cx="7772400" cy="59436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Semantic Errors: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Type mismatch.</a:t>
            </a:r>
          </a:p>
          <a:p>
            <a:pPr marL="342900" indent="-342900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Undeclared variables.</a:t>
            </a:r>
          </a:p>
          <a:p>
            <a:pPr marL="342900" indent="-342900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Reserved identifier misuse.</a:t>
            </a:r>
          </a:p>
          <a:p>
            <a:pPr marL="342900" indent="-342900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 Multiple declaration of a variable in a scope.</a:t>
            </a:r>
          </a:p>
          <a:p>
            <a:pPr marL="342900" indent="-342900"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5. Accessing an out of scope variable.</a:t>
            </a:r>
          </a:p>
          <a:p>
            <a:pPr marL="342900" indent="-342900"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6. Actual and formal parameter mismatch.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457680"/>
          </a:xfrm>
        </p:spPr>
        <p:txBody>
          <a:bodyPr/>
          <a:lstStyle/>
          <a:p>
            <a:r>
              <a:rPr lang="en-IN" dirty="0" smtClean="0"/>
              <a:t>Parse Tree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28600" y="1028700"/>
            <a:ext cx="8686800" cy="5029080"/>
          </a:xfrm>
        </p:spPr>
        <p:txBody>
          <a:bodyPr/>
          <a:lstStyle/>
          <a:p>
            <a:r>
              <a:rPr lang="en-IN" dirty="0" smtClean="0"/>
              <a:t>                 </a:t>
            </a:r>
            <a:endParaRPr lang="en-IN" dirty="0"/>
          </a:p>
          <a:p>
            <a:r>
              <a:rPr lang="en-IN" dirty="0" smtClean="0"/>
              <a:t>                    E 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                                 R</a:t>
            </a:r>
          </a:p>
          <a:p>
            <a:r>
              <a:rPr lang="en-IN" dirty="0" smtClean="0"/>
              <a:t>|                           +    T  {print ‘+’}                 R</a:t>
            </a:r>
          </a:p>
          <a:p>
            <a:r>
              <a:rPr lang="en-IN" dirty="0" err="1" smtClean="0"/>
              <a:t>num</a:t>
            </a:r>
            <a:r>
              <a:rPr lang="en-IN" dirty="0" smtClean="0"/>
              <a:t>                                            </a:t>
            </a:r>
          </a:p>
          <a:p>
            <a:r>
              <a:rPr lang="en-IN" dirty="0"/>
              <a:t>	</a:t>
            </a:r>
            <a:r>
              <a:rPr lang="en-IN" dirty="0" smtClean="0"/>
              <a:t>		          +      T  {print ‘+’}       R</a:t>
            </a:r>
          </a:p>
          <a:p>
            <a:r>
              <a:rPr lang="en-IN" dirty="0" smtClean="0"/>
              <a:t>                                                                                    </a:t>
            </a:r>
          </a:p>
          <a:p>
            <a:r>
              <a:rPr lang="en-IN" dirty="0" smtClean="0"/>
              <a:t>{print (</a:t>
            </a:r>
            <a:r>
              <a:rPr lang="en-IN" dirty="0" err="1" smtClean="0"/>
              <a:t>num.value</a:t>
            </a:r>
            <a:r>
              <a:rPr lang="en-IN" dirty="0" smtClean="0"/>
              <a:t>)}.                                                    </a:t>
            </a:r>
          </a:p>
          <a:p>
            <a:pPr lvl="8"/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+        T  </a:t>
            </a:r>
            <a:r>
              <a:rPr lang="en-IN" dirty="0" err="1" smtClean="0"/>
              <a:t>num</a:t>
            </a:r>
            <a:r>
              <a:rPr lang="en-IN" dirty="0" smtClean="0"/>
              <a:t> {print (</a:t>
            </a:r>
            <a:r>
              <a:rPr lang="en-IN" dirty="0" err="1" smtClean="0"/>
              <a:t>num.value</a:t>
            </a:r>
            <a:r>
              <a:rPr lang="en-IN" dirty="0" smtClean="0"/>
              <a:t>)}   R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  <a:endParaRPr lang="en-IN" dirty="0" smtClean="0"/>
          </a:p>
          <a:p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|                                         |       |                                                                                                                 3</a:t>
            </a:r>
          </a:p>
          <a:p>
            <a:r>
              <a:rPr lang="en-IN" dirty="0" smtClean="0"/>
              <a:t>1                                                         </a:t>
            </a:r>
            <a:r>
              <a:rPr lang="en-IN" dirty="0" err="1" smtClean="0"/>
              <a:t>num</a:t>
            </a:r>
            <a:r>
              <a:rPr lang="en-IN" dirty="0" smtClean="0"/>
              <a:t> {print (</a:t>
            </a:r>
            <a:r>
              <a:rPr lang="en-IN" dirty="0" err="1" smtClean="0"/>
              <a:t>num.value</a:t>
            </a:r>
            <a:r>
              <a:rPr lang="en-IN" dirty="0" smtClean="0"/>
              <a:t>)}.                                 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endParaRPr lang="en-IN" dirty="0" smtClean="0"/>
          </a:p>
          <a:p>
            <a:r>
              <a:rPr lang="en-IN" dirty="0" smtClean="0"/>
              <a:t>                                                               |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                            2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90600" y="1676400"/>
            <a:ext cx="990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09800" y="1676400"/>
            <a:ext cx="3810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267200" y="2743200"/>
            <a:ext cx="221343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939722" y="2743200"/>
            <a:ext cx="438149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4686300" y="2667000"/>
            <a:ext cx="1143000" cy="375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24400" y="3390840"/>
            <a:ext cx="0" cy="723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38200" y="3124200"/>
            <a:ext cx="1" cy="32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486400" y="3390840"/>
            <a:ext cx="228600" cy="361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829300" y="3398097"/>
            <a:ext cx="304800" cy="36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134100" y="3295345"/>
            <a:ext cx="2381250" cy="45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38200" y="57912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Output: 12+3+</a:t>
            </a:r>
            <a:endParaRPr lang="en-IN" dirty="0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2209800" y="2209800"/>
            <a:ext cx="381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843892" y="2232539"/>
            <a:ext cx="1533979" cy="407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2497024" y="2324100"/>
            <a:ext cx="126546" cy="165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2015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Restrictions on Translation Schemes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685440" y="1981080"/>
            <a:ext cx="792468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 fontScale="89500" lnSpcReduction="20000"/>
          </a:bodyPr>
          <a:lstStyle/>
          <a:p>
            <a:pPr marL="342720" indent="-342720" algn="just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An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inherited attribute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for a symbol on the right side must be computed in a semantic rule before that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Times New Roman"/>
              </a:rPr>
              <a:t>symbol.</a:t>
            </a:r>
            <a:endParaRPr lang="en-US" sz="32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42720" indent="-342720" algn="just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Times New Roman"/>
              </a:rPr>
              <a:t>An action 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must not refer to a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synthesized attribute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spc="-1" dirty="0" smtClean="0">
                <a:solidFill>
                  <a:srgbClr val="000000"/>
                </a:solidFill>
                <a:latin typeface="Times New Roman"/>
              </a:rPr>
              <a:t>of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a symbol to its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Times New Roman"/>
              </a:rPr>
              <a:t>right.</a:t>
            </a:r>
            <a:endParaRPr lang="en-US" sz="32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42720" indent="-342720" algn="just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synthesized attribute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for the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Times New Roman"/>
              </a:rPr>
              <a:t>non-terminal 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on the left can be computed after all attributes it depends on have been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Times New Roman"/>
              </a:rPr>
              <a:t>computed. The actions are generally placed on the right side of the production.</a:t>
            </a:r>
            <a:endParaRPr lang="en-US" sz="3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Construction of Syntax Trees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539640" y="1844640"/>
            <a:ext cx="8221680" cy="1224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An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abstract syntax tree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is a condensed form of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parse tree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useful for representing constructs</a:t>
            </a:r>
          </a:p>
        </p:txBody>
      </p:sp>
      <p:grpSp>
        <p:nvGrpSpPr>
          <p:cNvPr id="343" name="Group 3"/>
          <p:cNvGrpSpPr/>
          <p:nvPr/>
        </p:nvGrpSpPr>
        <p:grpSpPr>
          <a:xfrm>
            <a:off x="609480" y="3352680"/>
            <a:ext cx="8001000" cy="3200400"/>
            <a:chOff x="609480" y="3352680"/>
            <a:chExt cx="8001000" cy="3200400"/>
          </a:xfrm>
        </p:grpSpPr>
        <p:grpSp>
          <p:nvGrpSpPr>
            <p:cNvPr id="344" name="Group 4"/>
            <p:cNvGrpSpPr/>
            <p:nvPr/>
          </p:nvGrpSpPr>
          <p:grpSpPr>
            <a:xfrm>
              <a:off x="610200" y="3352680"/>
              <a:ext cx="3890520" cy="1069200"/>
              <a:chOff x="610200" y="3352680"/>
              <a:chExt cx="3890520" cy="1069200"/>
            </a:xfrm>
          </p:grpSpPr>
          <p:sp>
            <p:nvSpPr>
              <p:cNvPr id="345" name="CustomShape 5"/>
              <p:cNvSpPr/>
              <p:nvPr/>
            </p:nvSpPr>
            <p:spPr>
              <a:xfrm>
                <a:off x="1980720" y="3352680"/>
                <a:ext cx="96264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if-stmt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46" name="CustomShape 6"/>
              <p:cNvSpPr/>
              <p:nvPr/>
            </p:nvSpPr>
            <p:spPr>
              <a:xfrm>
                <a:off x="610200" y="3962160"/>
                <a:ext cx="3682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6600"/>
                    </a:solidFill>
                    <a:latin typeface="Times New Roman"/>
                  </a:rPr>
                  <a:t>if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47" name="CustomShape 7"/>
              <p:cNvSpPr/>
              <p:nvPr/>
            </p:nvSpPr>
            <p:spPr>
              <a:xfrm>
                <a:off x="991440" y="3962160"/>
                <a:ext cx="72324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TW" sz="2400" b="0" i="1" strike="noStrike" spc="-1">
                    <a:solidFill>
                      <a:srgbClr val="000000"/>
                    </a:solidFill>
                    <a:latin typeface="Times New Roman"/>
                  </a:rPr>
                  <a:t>expr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48" name="CustomShape 8"/>
              <p:cNvSpPr/>
              <p:nvPr/>
            </p:nvSpPr>
            <p:spPr>
              <a:xfrm>
                <a:off x="1754280" y="3962160"/>
                <a:ext cx="7567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6600"/>
                    </a:solidFill>
                    <a:latin typeface="Times New Roman"/>
                  </a:rPr>
                  <a:t>then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49" name="CustomShape 9"/>
              <p:cNvSpPr/>
              <p:nvPr/>
            </p:nvSpPr>
            <p:spPr>
              <a:xfrm>
                <a:off x="2515320" y="3962160"/>
                <a:ext cx="68976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stmt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50" name="CustomShape 10"/>
              <p:cNvSpPr/>
              <p:nvPr/>
            </p:nvSpPr>
            <p:spPr>
              <a:xfrm>
                <a:off x="3200400" y="3962160"/>
                <a:ext cx="6562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6600"/>
                    </a:solidFill>
                    <a:latin typeface="Times New Roman"/>
                  </a:rPr>
                  <a:t>else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51" name="CustomShape 11"/>
              <p:cNvSpPr/>
              <p:nvPr/>
            </p:nvSpPr>
            <p:spPr>
              <a:xfrm>
                <a:off x="3810960" y="3962160"/>
                <a:ext cx="68976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stmt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52" name="Line 12"/>
              <p:cNvSpPr/>
              <p:nvPr/>
            </p:nvSpPr>
            <p:spPr>
              <a:xfrm flipH="1">
                <a:off x="837720" y="3733560"/>
                <a:ext cx="160020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3" name="Line 13"/>
              <p:cNvSpPr/>
              <p:nvPr/>
            </p:nvSpPr>
            <p:spPr>
              <a:xfrm flipH="1">
                <a:off x="1371240" y="3733560"/>
                <a:ext cx="106704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4" name="Line 14"/>
              <p:cNvSpPr/>
              <p:nvPr/>
            </p:nvSpPr>
            <p:spPr>
              <a:xfrm flipH="1">
                <a:off x="2133000" y="3733560"/>
                <a:ext cx="3049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5" name="Line 15"/>
              <p:cNvSpPr/>
              <p:nvPr/>
            </p:nvSpPr>
            <p:spPr>
              <a:xfrm>
                <a:off x="2438280" y="3733560"/>
                <a:ext cx="45720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6" name="Line 16"/>
              <p:cNvSpPr/>
              <p:nvPr/>
            </p:nvSpPr>
            <p:spPr>
              <a:xfrm>
                <a:off x="2438280" y="3733560"/>
                <a:ext cx="106668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7" name="Line 17"/>
              <p:cNvSpPr/>
              <p:nvPr/>
            </p:nvSpPr>
            <p:spPr>
              <a:xfrm>
                <a:off x="2438280" y="3733560"/>
                <a:ext cx="167616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58" name="Group 18"/>
            <p:cNvGrpSpPr/>
            <p:nvPr/>
          </p:nvGrpSpPr>
          <p:grpSpPr>
            <a:xfrm>
              <a:off x="991440" y="5181480"/>
              <a:ext cx="2975760" cy="1069200"/>
              <a:chOff x="991440" y="5181480"/>
              <a:chExt cx="2975760" cy="1069200"/>
            </a:xfrm>
          </p:grpSpPr>
          <p:sp>
            <p:nvSpPr>
              <p:cNvPr id="359" name="CustomShape 19"/>
              <p:cNvSpPr/>
              <p:nvPr/>
            </p:nvSpPr>
            <p:spPr>
              <a:xfrm>
                <a:off x="1980720" y="5181480"/>
                <a:ext cx="96264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if-stmt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60" name="CustomShape 20"/>
              <p:cNvSpPr/>
              <p:nvPr/>
            </p:nvSpPr>
            <p:spPr>
              <a:xfrm>
                <a:off x="991440" y="5790960"/>
                <a:ext cx="72324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TW" sz="2400" b="0" i="1" strike="noStrike" spc="-1">
                    <a:solidFill>
                      <a:srgbClr val="000000"/>
                    </a:solidFill>
                    <a:latin typeface="Times New Roman"/>
                  </a:rPr>
                  <a:t>expr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61" name="CustomShape 21"/>
              <p:cNvSpPr/>
              <p:nvPr/>
            </p:nvSpPr>
            <p:spPr>
              <a:xfrm>
                <a:off x="2134440" y="5790960"/>
                <a:ext cx="68976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stmt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62" name="CustomShape 22"/>
              <p:cNvSpPr/>
              <p:nvPr/>
            </p:nvSpPr>
            <p:spPr>
              <a:xfrm>
                <a:off x="3277440" y="5790960"/>
                <a:ext cx="68976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i="1" strike="noStrike" spc="-1">
                    <a:solidFill>
                      <a:srgbClr val="000000"/>
                    </a:solidFill>
                    <a:latin typeface="Times New Roman"/>
                  </a:rPr>
                  <a:t>stmt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63" name="Line 23"/>
              <p:cNvSpPr/>
              <p:nvPr/>
            </p:nvSpPr>
            <p:spPr>
              <a:xfrm flipH="1">
                <a:off x="1371240" y="5562360"/>
                <a:ext cx="106704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4" name="Line 24"/>
              <p:cNvSpPr/>
              <p:nvPr/>
            </p:nvSpPr>
            <p:spPr>
              <a:xfrm>
                <a:off x="2438280" y="5562360"/>
                <a:ext cx="0" cy="30492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5" name="Line 25"/>
              <p:cNvSpPr/>
              <p:nvPr/>
            </p:nvSpPr>
            <p:spPr>
              <a:xfrm>
                <a:off x="2438280" y="5562360"/>
                <a:ext cx="114300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66" name="Group 26"/>
            <p:cNvGrpSpPr/>
            <p:nvPr/>
          </p:nvGrpSpPr>
          <p:grpSpPr>
            <a:xfrm>
              <a:off x="4801680" y="3352680"/>
              <a:ext cx="1966680" cy="3126600"/>
              <a:chOff x="4801680" y="3352680"/>
              <a:chExt cx="1966680" cy="3126600"/>
            </a:xfrm>
          </p:grpSpPr>
          <p:sp>
            <p:nvSpPr>
              <p:cNvPr id="367" name="CustomShape 27"/>
              <p:cNvSpPr/>
              <p:nvPr/>
            </p:nvSpPr>
            <p:spPr>
              <a:xfrm>
                <a:off x="5868360" y="335268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E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68" name="CustomShape 28"/>
              <p:cNvSpPr/>
              <p:nvPr/>
            </p:nvSpPr>
            <p:spPr>
              <a:xfrm>
                <a:off x="5335200" y="388620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E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69" name="CustomShape 29"/>
              <p:cNvSpPr/>
              <p:nvPr/>
            </p:nvSpPr>
            <p:spPr>
              <a:xfrm>
                <a:off x="5868000" y="3886200"/>
                <a:ext cx="3546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Times New Roman"/>
                  </a:rPr>
                  <a:t>+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0" name="CustomShape 30"/>
              <p:cNvSpPr/>
              <p:nvPr/>
            </p:nvSpPr>
            <p:spPr>
              <a:xfrm>
                <a:off x="6401880" y="388620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1" name="CustomShape 31"/>
              <p:cNvSpPr/>
              <p:nvPr/>
            </p:nvSpPr>
            <p:spPr>
              <a:xfrm>
                <a:off x="6402240" y="4419360"/>
                <a:ext cx="3499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F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2" name="CustomShape 32"/>
              <p:cNvSpPr/>
              <p:nvPr/>
            </p:nvSpPr>
            <p:spPr>
              <a:xfrm>
                <a:off x="6402240" y="495288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4</a:t>
                </a:r>
              </a:p>
            </p:txBody>
          </p:sp>
          <p:sp>
            <p:nvSpPr>
              <p:cNvPr id="373" name="CustomShape 33"/>
              <p:cNvSpPr/>
              <p:nvPr/>
            </p:nvSpPr>
            <p:spPr>
              <a:xfrm>
                <a:off x="4801680" y="441936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E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4" name="CustomShape 34"/>
              <p:cNvSpPr/>
              <p:nvPr/>
            </p:nvSpPr>
            <p:spPr>
              <a:xfrm>
                <a:off x="5335200" y="441936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Times New Roman"/>
                  </a:rPr>
                  <a:t>*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5" name="CustomShape 35"/>
              <p:cNvSpPr/>
              <p:nvPr/>
            </p:nvSpPr>
            <p:spPr>
              <a:xfrm>
                <a:off x="5868360" y="441936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6" name="CustomShape 36"/>
              <p:cNvSpPr/>
              <p:nvPr/>
            </p:nvSpPr>
            <p:spPr>
              <a:xfrm>
                <a:off x="5868720" y="4952880"/>
                <a:ext cx="3499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F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7" name="CustomShape 37"/>
              <p:cNvSpPr/>
              <p:nvPr/>
            </p:nvSpPr>
            <p:spPr>
              <a:xfrm>
                <a:off x="5868720" y="548640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5</a:t>
                </a:r>
              </a:p>
            </p:txBody>
          </p:sp>
          <p:sp>
            <p:nvSpPr>
              <p:cNvPr id="378" name="CustomShape 38"/>
              <p:cNvSpPr/>
              <p:nvPr/>
            </p:nvSpPr>
            <p:spPr>
              <a:xfrm>
                <a:off x="4801680" y="4952880"/>
                <a:ext cx="36648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T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9" name="CustomShape 39"/>
              <p:cNvSpPr/>
              <p:nvPr/>
            </p:nvSpPr>
            <p:spPr>
              <a:xfrm>
                <a:off x="4802040" y="5486400"/>
                <a:ext cx="3499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6600"/>
                    </a:solidFill>
                    <a:latin typeface="Times New Roman"/>
                  </a:rPr>
                  <a:t>F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80" name="CustomShape 40"/>
              <p:cNvSpPr/>
              <p:nvPr/>
            </p:nvSpPr>
            <p:spPr>
              <a:xfrm>
                <a:off x="4802040" y="601956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3</a:t>
                </a:r>
              </a:p>
            </p:txBody>
          </p:sp>
          <p:sp>
            <p:nvSpPr>
              <p:cNvPr id="381" name="Line 41"/>
              <p:cNvSpPr/>
              <p:nvPr/>
            </p:nvSpPr>
            <p:spPr>
              <a:xfrm>
                <a:off x="6019200" y="480060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2" name="Line 42"/>
              <p:cNvSpPr/>
              <p:nvPr/>
            </p:nvSpPr>
            <p:spPr>
              <a:xfrm>
                <a:off x="4952520" y="480060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3" name="Line 43"/>
              <p:cNvSpPr/>
              <p:nvPr/>
            </p:nvSpPr>
            <p:spPr>
              <a:xfrm>
                <a:off x="6019200" y="533376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4" name="Line 44"/>
              <p:cNvSpPr/>
              <p:nvPr/>
            </p:nvSpPr>
            <p:spPr>
              <a:xfrm>
                <a:off x="4952520" y="533376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5" name="Line 45"/>
              <p:cNvSpPr/>
              <p:nvPr/>
            </p:nvSpPr>
            <p:spPr>
              <a:xfrm>
                <a:off x="6552720" y="480060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6" name="Line 46"/>
              <p:cNvSpPr/>
              <p:nvPr/>
            </p:nvSpPr>
            <p:spPr>
              <a:xfrm>
                <a:off x="6552720" y="426708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7" name="Line 47"/>
              <p:cNvSpPr/>
              <p:nvPr/>
            </p:nvSpPr>
            <p:spPr>
              <a:xfrm>
                <a:off x="5486040" y="426708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8" name="Line 48"/>
              <p:cNvSpPr/>
              <p:nvPr/>
            </p:nvSpPr>
            <p:spPr>
              <a:xfrm>
                <a:off x="4952520" y="586728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9" name="Line 49"/>
              <p:cNvSpPr/>
              <p:nvPr/>
            </p:nvSpPr>
            <p:spPr>
              <a:xfrm>
                <a:off x="6019200" y="3733560"/>
                <a:ext cx="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0" name="Line 50"/>
              <p:cNvSpPr/>
              <p:nvPr/>
            </p:nvSpPr>
            <p:spPr>
              <a:xfrm flipH="1">
                <a:off x="5485680" y="3733560"/>
                <a:ext cx="53316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1" name="Line 51"/>
              <p:cNvSpPr/>
              <p:nvPr/>
            </p:nvSpPr>
            <p:spPr>
              <a:xfrm flipH="1">
                <a:off x="4952520" y="4267080"/>
                <a:ext cx="5335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2" name="Line 52"/>
              <p:cNvSpPr/>
              <p:nvPr/>
            </p:nvSpPr>
            <p:spPr>
              <a:xfrm>
                <a:off x="5486040" y="4267080"/>
                <a:ext cx="53316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3" name="Line 53"/>
              <p:cNvSpPr/>
              <p:nvPr/>
            </p:nvSpPr>
            <p:spPr>
              <a:xfrm>
                <a:off x="6019200" y="3733560"/>
                <a:ext cx="5335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94" name="Group 54"/>
            <p:cNvGrpSpPr/>
            <p:nvPr/>
          </p:nvGrpSpPr>
          <p:grpSpPr>
            <a:xfrm>
              <a:off x="7240680" y="3962160"/>
              <a:ext cx="1247400" cy="1526400"/>
              <a:chOff x="7240680" y="3962160"/>
              <a:chExt cx="1247400" cy="1526400"/>
            </a:xfrm>
          </p:grpSpPr>
          <p:sp>
            <p:nvSpPr>
              <p:cNvPr id="395" name="CustomShape 55"/>
              <p:cNvSpPr/>
              <p:nvPr/>
            </p:nvSpPr>
            <p:spPr>
              <a:xfrm>
                <a:off x="7849800" y="3962160"/>
                <a:ext cx="3546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Times New Roman"/>
                  </a:rPr>
                  <a:t>+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96" name="CustomShape 56"/>
              <p:cNvSpPr/>
              <p:nvPr/>
            </p:nvSpPr>
            <p:spPr>
              <a:xfrm>
                <a:off x="7545600" y="449568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1" strike="noStrike" spc="-1">
                    <a:solidFill>
                      <a:srgbClr val="000000"/>
                    </a:solidFill>
                    <a:latin typeface="Times New Roman"/>
                  </a:rPr>
                  <a:t>*</a:t>
                </a:r>
                <a:endParaRPr lang="en-US" sz="2400" b="0" strike="noStrike" spc="-1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97" name="CustomShape 57"/>
              <p:cNvSpPr/>
              <p:nvPr/>
            </p:nvSpPr>
            <p:spPr>
              <a:xfrm>
                <a:off x="8155080" y="449568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4</a:t>
                </a:r>
              </a:p>
            </p:txBody>
          </p:sp>
          <p:sp>
            <p:nvSpPr>
              <p:cNvPr id="398" name="CustomShape 58"/>
              <p:cNvSpPr/>
              <p:nvPr/>
            </p:nvSpPr>
            <p:spPr>
              <a:xfrm>
                <a:off x="7850160" y="502884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5</a:t>
                </a:r>
              </a:p>
            </p:txBody>
          </p:sp>
          <p:sp>
            <p:nvSpPr>
              <p:cNvPr id="399" name="CustomShape 59"/>
              <p:cNvSpPr/>
              <p:nvPr/>
            </p:nvSpPr>
            <p:spPr>
              <a:xfrm>
                <a:off x="7240680" y="5028840"/>
                <a:ext cx="33300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400" b="0" strike="noStrike" spc="-1">
                    <a:solidFill>
                      <a:srgbClr val="000000"/>
                    </a:solidFill>
                    <a:latin typeface="Times New Roman"/>
                  </a:rPr>
                  <a:t>3</a:t>
                </a:r>
              </a:p>
            </p:txBody>
          </p:sp>
          <p:sp>
            <p:nvSpPr>
              <p:cNvPr id="400" name="Line 60"/>
              <p:cNvSpPr/>
              <p:nvPr/>
            </p:nvSpPr>
            <p:spPr>
              <a:xfrm flipH="1">
                <a:off x="7695720" y="4343040"/>
                <a:ext cx="3049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1" name="Line 61"/>
              <p:cNvSpPr/>
              <p:nvPr/>
            </p:nvSpPr>
            <p:spPr>
              <a:xfrm>
                <a:off x="8001000" y="4343040"/>
                <a:ext cx="30456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2" name="Line 62"/>
              <p:cNvSpPr/>
              <p:nvPr/>
            </p:nvSpPr>
            <p:spPr>
              <a:xfrm>
                <a:off x="7696080" y="4876560"/>
                <a:ext cx="3049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3" name="Line 63"/>
              <p:cNvSpPr/>
              <p:nvPr/>
            </p:nvSpPr>
            <p:spPr>
              <a:xfrm flipH="1">
                <a:off x="7390800" y="4876560"/>
                <a:ext cx="304920" cy="22860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04" name="CustomShape 64"/>
            <p:cNvSpPr/>
            <p:nvPr/>
          </p:nvSpPr>
          <p:spPr>
            <a:xfrm>
              <a:off x="2285640" y="4724280"/>
              <a:ext cx="304920" cy="304920"/>
            </a:xfrm>
            <a:custGeom>
              <a:avLst/>
              <a:gdLst/>
              <a:ahLst/>
              <a:cxnLst/>
              <a:rect l="0" t="0" r="r" b="b"/>
              <a:pathLst>
                <a:path w="849" h="849">
                  <a:moveTo>
                    <a:pt x="212" y="0"/>
                  </a:moveTo>
                  <a:lnTo>
                    <a:pt x="212" y="636"/>
                  </a:lnTo>
                  <a:lnTo>
                    <a:pt x="0" y="636"/>
                  </a:lnTo>
                  <a:lnTo>
                    <a:pt x="424" y="848"/>
                  </a:lnTo>
                  <a:lnTo>
                    <a:pt x="848" y="636"/>
                  </a:lnTo>
                  <a:lnTo>
                    <a:pt x="636" y="636"/>
                  </a:lnTo>
                  <a:lnTo>
                    <a:pt x="636" y="0"/>
                  </a:lnTo>
                  <a:lnTo>
                    <a:pt x="212" y="0"/>
                  </a:lnTo>
                </a:path>
              </a:pathLst>
            </a:cu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CustomShape 65"/>
            <p:cNvSpPr/>
            <p:nvPr/>
          </p:nvSpPr>
          <p:spPr>
            <a:xfrm>
              <a:off x="6933960" y="4572000"/>
              <a:ext cx="380880" cy="304560"/>
            </a:xfrm>
            <a:custGeom>
              <a:avLst/>
              <a:gdLst/>
              <a:ahLst/>
              <a:cxnLst/>
              <a:rect l="0" t="0" r="r" b="b"/>
              <a:pathLst>
                <a:path w="1060" h="848">
                  <a:moveTo>
                    <a:pt x="0" y="211"/>
                  </a:moveTo>
                  <a:lnTo>
                    <a:pt x="794" y="211"/>
                  </a:lnTo>
                  <a:lnTo>
                    <a:pt x="794" y="0"/>
                  </a:lnTo>
                  <a:lnTo>
                    <a:pt x="1059" y="423"/>
                  </a:lnTo>
                  <a:lnTo>
                    <a:pt x="794" y="847"/>
                  </a:lnTo>
                  <a:lnTo>
                    <a:pt x="794" y="635"/>
                  </a:lnTo>
                  <a:lnTo>
                    <a:pt x="0" y="635"/>
                  </a:lnTo>
                  <a:lnTo>
                    <a:pt x="0" y="211"/>
                  </a:lnTo>
                </a:path>
              </a:pathLst>
            </a:cu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CustomShape 66"/>
            <p:cNvSpPr/>
            <p:nvPr/>
          </p:nvSpPr>
          <p:spPr>
            <a:xfrm>
              <a:off x="609480" y="3352680"/>
              <a:ext cx="3886200" cy="32004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CustomShape 67"/>
            <p:cNvSpPr/>
            <p:nvPr/>
          </p:nvSpPr>
          <p:spPr>
            <a:xfrm>
              <a:off x="4647960" y="3352680"/>
              <a:ext cx="3962520" cy="32004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Syntax Trees for Expressions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9" name="TextShape 2"/>
          <p:cNvSpPr txBox="1"/>
          <p:nvPr/>
        </p:nvSpPr>
        <p:spPr>
          <a:xfrm>
            <a:off x="1599840" y="2057400"/>
            <a:ext cx="655308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Interior nodes are </a:t>
            </a:r>
            <a:r>
              <a:rPr lang="zh-TW" sz="3200" b="0" i="1" strike="noStrike" spc="-1">
                <a:solidFill>
                  <a:srgbClr val="FF3300"/>
                </a:solidFill>
                <a:latin typeface="Times New Roman"/>
              </a:rPr>
              <a:t>operators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Leaves are </a:t>
            </a:r>
            <a:r>
              <a:rPr lang="zh-TW" sz="3200" b="0" i="1" strike="noStrike" spc="-1">
                <a:solidFill>
                  <a:srgbClr val="FF3300"/>
                </a:solidFill>
                <a:latin typeface="Times New Roman"/>
              </a:rPr>
              <a:t>identifiers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or </a:t>
            </a:r>
            <a:r>
              <a:rPr lang="zh-TW" sz="3200" b="0" i="1" strike="noStrike" spc="-1">
                <a:solidFill>
                  <a:srgbClr val="FF3300"/>
                </a:solidFill>
                <a:latin typeface="Times New Roman"/>
              </a:rPr>
              <a:t>numbers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Functions for constructing nodes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mknode(op, left, right)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mkleaf(id, entry)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mkleaf(num, value)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854315"/>
              </p:ext>
            </p:extLst>
          </p:nvPr>
        </p:nvGraphicFramePr>
        <p:xfrm>
          <a:off x="1219200" y="1447800"/>
          <a:ext cx="7010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9316723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8981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Production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Operations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0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 </a:t>
                      </a:r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 E ‘+’ 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E.ptr</a:t>
                      </a:r>
                      <a:r>
                        <a:rPr lang="en-IN" dirty="0" smtClean="0"/>
                        <a:t>:= </a:t>
                      </a:r>
                      <a:r>
                        <a:rPr lang="en-IN" dirty="0" err="1" smtClean="0"/>
                        <a:t>mknode</a:t>
                      </a:r>
                      <a:r>
                        <a:rPr lang="en-IN" dirty="0" smtClean="0"/>
                        <a:t>(‘+’, E1.ptr, </a:t>
                      </a:r>
                      <a:r>
                        <a:rPr lang="en-IN" dirty="0" err="1" smtClean="0"/>
                        <a:t>T.ptr</a:t>
                      </a:r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649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 </a:t>
                      </a:r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 E ‘-’ 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E.ptr</a:t>
                      </a:r>
                      <a:r>
                        <a:rPr lang="en-IN" dirty="0" smtClean="0"/>
                        <a:t>:= </a:t>
                      </a:r>
                      <a:r>
                        <a:rPr lang="en-IN" dirty="0" err="1" smtClean="0"/>
                        <a:t>mknode</a:t>
                      </a:r>
                      <a:r>
                        <a:rPr lang="en-IN" dirty="0" smtClean="0"/>
                        <a:t>(‘-’, E1.ptr, </a:t>
                      </a:r>
                      <a:r>
                        <a:rPr lang="en-IN" dirty="0" err="1" smtClean="0"/>
                        <a:t>T.ptr</a:t>
                      </a:r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84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 </a:t>
                      </a:r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 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E.ptr</a:t>
                      </a:r>
                      <a:r>
                        <a:rPr lang="en-IN" dirty="0" smtClean="0"/>
                        <a:t>:=</a:t>
                      </a:r>
                      <a:r>
                        <a:rPr lang="en-IN" dirty="0" err="1" smtClean="0"/>
                        <a:t>T.ptr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7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 </a:t>
                      </a:r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 ‘(‘ E ‘)’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T.ptr</a:t>
                      </a:r>
                      <a:r>
                        <a:rPr lang="en-IN" dirty="0" smtClean="0"/>
                        <a:t>:= </a:t>
                      </a:r>
                      <a:r>
                        <a:rPr lang="en-IN" dirty="0" err="1" smtClean="0"/>
                        <a:t>E.ptr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12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 </a:t>
                      </a:r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T.ptr</a:t>
                      </a:r>
                      <a:r>
                        <a:rPr lang="en-IN" dirty="0" smtClean="0"/>
                        <a:t>:= </a:t>
                      </a:r>
                      <a:r>
                        <a:rPr lang="en-IN" dirty="0" err="1" smtClean="0"/>
                        <a:t>mkleaf</a:t>
                      </a:r>
                      <a:r>
                        <a:rPr lang="en-IN" dirty="0" smtClean="0"/>
                        <a:t>(id, </a:t>
                      </a:r>
                      <a:r>
                        <a:rPr lang="en-IN" dirty="0" err="1" smtClean="0"/>
                        <a:t>id.entry</a:t>
                      </a:r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18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 </a:t>
                      </a:r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 </a:t>
                      </a:r>
                      <a:r>
                        <a:rPr lang="en-IN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T.ptr</a:t>
                      </a:r>
                      <a:r>
                        <a:rPr lang="en-IN" dirty="0" smtClean="0"/>
                        <a:t>:= </a:t>
                      </a:r>
                      <a:r>
                        <a:rPr lang="en-IN" dirty="0" err="1" smtClean="0"/>
                        <a:t>mkleaf</a:t>
                      </a:r>
                      <a:r>
                        <a:rPr lang="en-IN" dirty="0" smtClean="0"/>
                        <a:t>(</a:t>
                      </a:r>
                      <a:r>
                        <a:rPr lang="en-IN" dirty="0" err="1" smtClean="0"/>
                        <a:t>num</a:t>
                      </a:r>
                      <a:r>
                        <a:rPr lang="en-IN" dirty="0" smtClean="0"/>
                        <a:t>, </a:t>
                      </a:r>
                      <a:r>
                        <a:rPr lang="en-IN" dirty="0" err="1" smtClean="0"/>
                        <a:t>num.value</a:t>
                      </a:r>
                      <a:r>
                        <a:rPr lang="en-IN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778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07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411" name="Group 2"/>
          <p:cNvGrpSpPr/>
          <p:nvPr/>
        </p:nvGrpSpPr>
        <p:grpSpPr>
          <a:xfrm>
            <a:off x="2362320" y="3124080"/>
            <a:ext cx="1143000" cy="459720"/>
            <a:chOff x="2362320" y="3124080"/>
            <a:chExt cx="1143000" cy="459720"/>
          </a:xfrm>
        </p:grpSpPr>
        <p:sp>
          <p:nvSpPr>
            <p:cNvPr id="412" name="CustomShape 3"/>
            <p:cNvSpPr/>
            <p:nvPr/>
          </p:nvSpPr>
          <p:spPr>
            <a:xfrm>
              <a:off x="2362320" y="3124080"/>
              <a:ext cx="1143000" cy="4572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CustomShape 4"/>
            <p:cNvSpPr/>
            <p:nvPr/>
          </p:nvSpPr>
          <p:spPr>
            <a:xfrm>
              <a:off x="2363400" y="3124080"/>
              <a:ext cx="35460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1" strike="noStrike" spc="-1" dirty="0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 dirty="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14" name="Line 5"/>
            <p:cNvSpPr/>
            <p:nvPr/>
          </p:nvSpPr>
          <p:spPr>
            <a:xfrm>
              <a:off x="2743200" y="3124080"/>
              <a:ext cx="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Line 6"/>
            <p:cNvSpPr/>
            <p:nvPr/>
          </p:nvSpPr>
          <p:spPr>
            <a:xfrm>
              <a:off x="3124080" y="3124080"/>
              <a:ext cx="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16" name="Group 7"/>
          <p:cNvGrpSpPr/>
          <p:nvPr/>
        </p:nvGrpSpPr>
        <p:grpSpPr>
          <a:xfrm>
            <a:off x="1600200" y="4343400"/>
            <a:ext cx="1066680" cy="459720"/>
            <a:chOff x="1600200" y="4343400"/>
            <a:chExt cx="1066680" cy="459720"/>
          </a:xfrm>
        </p:grpSpPr>
        <p:sp>
          <p:nvSpPr>
            <p:cNvPr id="417" name="CustomShape 8"/>
            <p:cNvSpPr/>
            <p:nvPr/>
          </p:nvSpPr>
          <p:spPr>
            <a:xfrm>
              <a:off x="1600200" y="4343400"/>
              <a:ext cx="1066680" cy="4572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CustomShape 9"/>
            <p:cNvSpPr/>
            <p:nvPr/>
          </p:nvSpPr>
          <p:spPr>
            <a:xfrm>
              <a:off x="1601640" y="4343400"/>
              <a:ext cx="28296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-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19" name="Line 10"/>
            <p:cNvSpPr/>
            <p:nvPr/>
          </p:nvSpPr>
          <p:spPr>
            <a:xfrm>
              <a:off x="1905120" y="4343400"/>
              <a:ext cx="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Line 11"/>
            <p:cNvSpPr/>
            <p:nvPr/>
          </p:nvSpPr>
          <p:spPr>
            <a:xfrm>
              <a:off x="2286000" y="4343400"/>
              <a:ext cx="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21" name="Group 12"/>
          <p:cNvGrpSpPr/>
          <p:nvPr/>
        </p:nvGrpSpPr>
        <p:grpSpPr>
          <a:xfrm>
            <a:off x="3505320" y="4343400"/>
            <a:ext cx="838080" cy="459720"/>
            <a:chOff x="3505320" y="4343400"/>
            <a:chExt cx="838080" cy="459720"/>
          </a:xfrm>
        </p:grpSpPr>
        <p:sp>
          <p:nvSpPr>
            <p:cNvPr id="422" name="CustomShape 13"/>
            <p:cNvSpPr/>
            <p:nvPr/>
          </p:nvSpPr>
          <p:spPr>
            <a:xfrm>
              <a:off x="3505320" y="4343400"/>
              <a:ext cx="838080" cy="4572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" name="CustomShape 14"/>
            <p:cNvSpPr/>
            <p:nvPr/>
          </p:nvSpPr>
          <p:spPr>
            <a:xfrm>
              <a:off x="3506760" y="4343400"/>
              <a:ext cx="43524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id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24" name="Line 15"/>
            <p:cNvSpPr/>
            <p:nvPr/>
          </p:nvSpPr>
          <p:spPr>
            <a:xfrm>
              <a:off x="3962520" y="4343400"/>
              <a:ext cx="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25" name="Group 16"/>
          <p:cNvGrpSpPr/>
          <p:nvPr/>
        </p:nvGrpSpPr>
        <p:grpSpPr>
          <a:xfrm>
            <a:off x="914400" y="5562720"/>
            <a:ext cx="838080" cy="459720"/>
            <a:chOff x="914400" y="5562720"/>
            <a:chExt cx="838080" cy="459720"/>
          </a:xfrm>
        </p:grpSpPr>
        <p:sp>
          <p:nvSpPr>
            <p:cNvPr id="426" name="CustomShape 17"/>
            <p:cNvSpPr/>
            <p:nvPr/>
          </p:nvSpPr>
          <p:spPr>
            <a:xfrm>
              <a:off x="914400" y="5562720"/>
              <a:ext cx="838080" cy="4572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" name="CustomShape 18"/>
            <p:cNvSpPr/>
            <p:nvPr/>
          </p:nvSpPr>
          <p:spPr>
            <a:xfrm>
              <a:off x="915840" y="5562720"/>
              <a:ext cx="43524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id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28" name="Line 19"/>
            <p:cNvSpPr/>
            <p:nvPr/>
          </p:nvSpPr>
          <p:spPr>
            <a:xfrm>
              <a:off x="1371600" y="5562720"/>
              <a:ext cx="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29" name="Group 20"/>
          <p:cNvGrpSpPr/>
          <p:nvPr/>
        </p:nvGrpSpPr>
        <p:grpSpPr>
          <a:xfrm>
            <a:off x="2438280" y="5562720"/>
            <a:ext cx="1143000" cy="459720"/>
            <a:chOff x="2438280" y="5562720"/>
            <a:chExt cx="1143000" cy="459720"/>
          </a:xfrm>
        </p:grpSpPr>
        <p:sp>
          <p:nvSpPr>
            <p:cNvPr id="430" name="CustomShape 21"/>
            <p:cNvSpPr/>
            <p:nvPr/>
          </p:nvSpPr>
          <p:spPr>
            <a:xfrm>
              <a:off x="2438280" y="5562720"/>
              <a:ext cx="1143000" cy="4572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" name="CustomShape 22"/>
            <p:cNvSpPr/>
            <p:nvPr/>
          </p:nvSpPr>
          <p:spPr>
            <a:xfrm>
              <a:off x="2440440" y="5562720"/>
              <a:ext cx="77364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num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32" name="Line 23"/>
            <p:cNvSpPr/>
            <p:nvPr/>
          </p:nvSpPr>
          <p:spPr>
            <a:xfrm>
              <a:off x="3227400" y="5562720"/>
              <a:ext cx="0" cy="4572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33" name="CustomShape 24"/>
          <p:cNvSpPr/>
          <p:nvPr/>
        </p:nvSpPr>
        <p:spPr>
          <a:xfrm>
            <a:off x="4717440" y="3500280"/>
            <a:ext cx="3999960" cy="234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p1 := mkleaf(id, entry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a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);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p2 := mkleaf(num, 4);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p3 := mknode(‘-’, p1, p2);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p4 := mkleaf(id, entry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b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);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p5 := mknode(‘+’, p3, p4);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4" name="Line 25"/>
          <p:cNvSpPr/>
          <p:nvPr/>
        </p:nvSpPr>
        <p:spPr>
          <a:xfrm flipH="1">
            <a:off x="2133720" y="3505320"/>
            <a:ext cx="761760" cy="83808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Line 26"/>
          <p:cNvSpPr/>
          <p:nvPr/>
        </p:nvSpPr>
        <p:spPr>
          <a:xfrm>
            <a:off x="3276720" y="3505320"/>
            <a:ext cx="609480" cy="83808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Line 27"/>
          <p:cNvSpPr/>
          <p:nvPr/>
        </p:nvSpPr>
        <p:spPr>
          <a:xfrm flipH="1">
            <a:off x="1294920" y="4724280"/>
            <a:ext cx="762120" cy="83844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Line 28"/>
          <p:cNvSpPr/>
          <p:nvPr/>
        </p:nvSpPr>
        <p:spPr>
          <a:xfrm>
            <a:off x="2438280" y="4724280"/>
            <a:ext cx="609840" cy="83844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29"/>
          <p:cNvSpPr/>
          <p:nvPr/>
        </p:nvSpPr>
        <p:spPr>
          <a:xfrm>
            <a:off x="3812760" y="2082960"/>
            <a:ext cx="141048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a - 4 + b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9" name="CustomShape 30"/>
          <p:cNvSpPr/>
          <p:nvPr/>
        </p:nvSpPr>
        <p:spPr>
          <a:xfrm>
            <a:off x="3202200" y="55627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0" name="CustomShape 31"/>
          <p:cNvSpPr/>
          <p:nvPr/>
        </p:nvSpPr>
        <p:spPr>
          <a:xfrm>
            <a:off x="1373400" y="5562720"/>
            <a:ext cx="333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1" name="CustomShape 32"/>
          <p:cNvSpPr/>
          <p:nvPr/>
        </p:nvSpPr>
        <p:spPr>
          <a:xfrm>
            <a:off x="3964320" y="4343400"/>
            <a:ext cx="3499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/>
          </p:nvPr>
        </p:nvSpPr>
        <p:spPr>
          <a:xfrm>
            <a:off x="685800" y="1219200"/>
            <a:ext cx="7772400" cy="914400"/>
          </a:xfrm>
        </p:spPr>
        <p:txBody>
          <a:bodyPr/>
          <a:lstStyle/>
          <a:p>
            <a:r>
              <a:rPr lang="en-IN" dirty="0" smtClean="0"/>
              <a:t>Draw the syntax tree for the expression:</a:t>
            </a:r>
          </a:p>
          <a:p>
            <a:r>
              <a:rPr lang="en-IN" dirty="0"/>
              <a:t>x</a:t>
            </a:r>
            <a:r>
              <a:rPr lang="en-IN" dirty="0" smtClean="0"/>
              <a:t> * y – 5 + z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381480"/>
          </a:xfrm>
        </p:spPr>
        <p:txBody>
          <a:bodyPr/>
          <a:lstStyle/>
          <a:p>
            <a:r>
              <a:rPr lang="en-IN" dirty="0" smtClean="0"/>
              <a:t>Another Example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742854"/>
              </p:ext>
            </p:extLst>
          </p:nvPr>
        </p:nvGraphicFramePr>
        <p:xfrm>
          <a:off x="1524000" y="1981198"/>
          <a:ext cx="609600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729872613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3018374106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r>
                        <a:rPr lang="en-IN" dirty="0" smtClean="0"/>
                        <a:t>Symbol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Operation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7441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p1:= </a:t>
                      </a:r>
                      <a:r>
                        <a:rPr lang="en-IN" dirty="0" err="1" smtClean="0"/>
                        <a:t>mkleaf</a:t>
                      </a:r>
                      <a:r>
                        <a:rPr lang="en-IN" dirty="0" smtClean="0"/>
                        <a:t>(id,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entry_x</a:t>
                      </a:r>
                      <a:r>
                        <a:rPr lang="en-IN" baseline="0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32117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p2:= </a:t>
                      </a:r>
                      <a:r>
                        <a:rPr lang="en-IN" dirty="0" err="1" smtClean="0"/>
                        <a:t>mkleaf</a:t>
                      </a:r>
                      <a:r>
                        <a:rPr lang="en-IN" dirty="0" smtClean="0"/>
                        <a:t>(id,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entry_y</a:t>
                      </a:r>
                      <a:r>
                        <a:rPr lang="en-IN" baseline="0" dirty="0" smtClean="0"/>
                        <a:t>)</a:t>
                      </a:r>
                      <a:endParaRPr lang="en-I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2600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p3:=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mknode</a:t>
                      </a:r>
                      <a:r>
                        <a:rPr lang="en-IN" baseline="0" dirty="0" smtClean="0"/>
                        <a:t>(‘*’, p1,p2)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914905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p4:= </a:t>
                      </a:r>
                      <a:r>
                        <a:rPr lang="en-IN" dirty="0" err="1" smtClean="0"/>
                        <a:t>mkleaf</a:t>
                      </a:r>
                      <a:r>
                        <a:rPr lang="en-IN" dirty="0" smtClean="0"/>
                        <a:t> (num,5)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267824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p5:= </a:t>
                      </a:r>
                      <a:r>
                        <a:rPr lang="en-IN" dirty="0" err="1" smtClean="0"/>
                        <a:t>mknode</a:t>
                      </a:r>
                      <a:r>
                        <a:rPr lang="en-IN" dirty="0" smtClean="0"/>
                        <a:t>(‘-’, p3,p4)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264824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r>
                        <a:rPr lang="en-IN" dirty="0" smtClean="0"/>
                        <a:t>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p6:=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mkleaf</a:t>
                      </a:r>
                      <a:r>
                        <a:rPr lang="en-IN" baseline="0" dirty="0" smtClean="0"/>
                        <a:t>(id, </a:t>
                      </a:r>
                      <a:r>
                        <a:rPr lang="en-IN" baseline="0" dirty="0" err="1" smtClean="0"/>
                        <a:t>entry_z</a:t>
                      </a:r>
                      <a:r>
                        <a:rPr lang="en-IN" baseline="0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34241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p7:= </a:t>
                      </a:r>
                      <a:r>
                        <a:rPr lang="en-IN" dirty="0" err="1" smtClean="0"/>
                        <a:t>mknode</a:t>
                      </a:r>
                      <a:r>
                        <a:rPr lang="en-IN" dirty="0" smtClean="0"/>
                        <a:t>(‘+’, p5,p6)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811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90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506919"/>
              </p:ext>
            </p:extLst>
          </p:nvPr>
        </p:nvGraphicFramePr>
        <p:xfrm>
          <a:off x="1219200" y="1447800"/>
          <a:ext cx="7010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9316723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8981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Production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Operations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0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 </a:t>
                      </a:r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 E1 ‘+’ 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E.ptr</a:t>
                      </a:r>
                      <a:r>
                        <a:rPr lang="en-IN" dirty="0" smtClean="0"/>
                        <a:t>:= </a:t>
                      </a:r>
                      <a:r>
                        <a:rPr lang="en-IN" dirty="0" err="1" smtClean="0"/>
                        <a:t>mknode</a:t>
                      </a:r>
                      <a:r>
                        <a:rPr lang="en-IN" dirty="0" smtClean="0"/>
                        <a:t>(‘+’, E1.ptr, </a:t>
                      </a:r>
                      <a:r>
                        <a:rPr lang="en-IN" dirty="0" err="1" smtClean="0"/>
                        <a:t>T.ptr</a:t>
                      </a:r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649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 </a:t>
                      </a:r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 E1 ‘-’ 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E.ptr</a:t>
                      </a:r>
                      <a:r>
                        <a:rPr lang="en-IN" dirty="0" smtClean="0"/>
                        <a:t>:= </a:t>
                      </a:r>
                      <a:r>
                        <a:rPr lang="en-IN" dirty="0" err="1" smtClean="0"/>
                        <a:t>mknode</a:t>
                      </a:r>
                      <a:r>
                        <a:rPr lang="en-IN" dirty="0" smtClean="0"/>
                        <a:t>(‘-’, E1.ptr, </a:t>
                      </a:r>
                      <a:r>
                        <a:rPr lang="en-IN" dirty="0" err="1" smtClean="0"/>
                        <a:t>T.ptr</a:t>
                      </a:r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84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 </a:t>
                      </a:r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 E1</a:t>
                      </a:r>
                      <a:r>
                        <a:rPr lang="en-IN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‘*’ 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E.ptr</a:t>
                      </a:r>
                      <a:r>
                        <a:rPr lang="en-IN" dirty="0" smtClean="0"/>
                        <a:t>:= </a:t>
                      </a:r>
                      <a:r>
                        <a:rPr lang="en-IN" dirty="0" err="1" smtClean="0"/>
                        <a:t>mknode</a:t>
                      </a:r>
                      <a:r>
                        <a:rPr lang="en-IN" dirty="0" smtClean="0"/>
                        <a:t>(‘*’, E1.ptr, </a:t>
                      </a:r>
                      <a:r>
                        <a:rPr lang="en-IN" dirty="0" err="1" smtClean="0"/>
                        <a:t>T.ptr</a:t>
                      </a:r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7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 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T.ptr</a:t>
                      </a:r>
                      <a:r>
                        <a:rPr lang="en-IN" dirty="0" smtClean="0"/>
                        <a:t>:= </a:t>
                      </a:r>
                      <a:r>
                        <a:rPr lang="en-IN" dirty="0" err="1" smtClean="0"/>
                        <a:t>E.ptr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12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 </a:t>
                      </a:r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T.ptr</a:t>
                      </a:r>
                      <a:r>
                        <a:rPr lang="en-IN" dirty="0" smtClean="0"/>
                        <a:t>:= </a:t>
                      </a:r>
                      <a:r>
                        <a:rPr lang="en-IN" dirty="0" err="1" smtClean="0"/>
                        <a:t>mkleaf</a:t>
                      </a:r>
                      <a:r>
                        <a:rPr lang="en-IN" dirty="0" smtClean="0"/>
                        <a:t>(id, </a:t>
                      </a:r>
                      <a:r>
                        <a:rPr lang="en-IN" dirty="0" err="1" smtClean="0"/>
                        <a:t>id.entry</a:t>
                      </a:r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18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 </a:t>
                      </a:r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 </a:t>
                      </a:r>
                      <a:r>
                        <a:rPr lang="en-IN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T.ptr</a:t>
                      </a:r>
                      <a:r>
                        <a:rPr lang="en-IN" dirty="0" smtClean="0"/>
                        <a:t>:= </a:t>
                      </a:r>
                      <a:r>
                        <a:rPr lang="en-IN" dirty="0" err="1" smtClean="0"/>
                        <a:t>mkleaf</a:t>
                      </a:r>
                      <a:r>
                        <a:rPr lang="en-IN" dirty="0" smtClean="0"/>
                        <a:t>(</a:t>
                      </a:r>
                      <a:r>
                        <a:rPr lang="en-IN" dirty="0" err="1" smtClean="0"/>
                        <a:t>num</a:t>
                      </a:r>
                      <a:r>
                        <a:rPr lang="en-IN" dirty="0" smtClean="0"/>
                        <a:t>, </a:t>
                      </a:r>
                      <a:r>
                        <a:rPr lang="en-IN" dirty="0" err="1" smtClean="0"/>
                        <a:t>num.value</a:t>
                      </a:r>
                      <a:r>
                        <a:rPr lang="en-IN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77821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0" y="6858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Syntax Directed Definitions (SDD)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89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533880"/>
          </a:xfrm>
        </p:spPr>
        <p:txBody>
          <a:bodyPr/>
          <a:lstStyle/>
          <a:p>
            <a:r>
              <a:rPr lang="en-IN" dirty="0" smtClean="0"/>
              <a:t>Syntax Tree for x * y – 5 + z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85800" y="1295400"/>
            <a:ext cx="7772400" cy="4648200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                            p7 </a:t>
            </a:r>
          </a:p>
          <a:p>
            <a:endParaRPr lang="en-IN" dirty="0"/>
          </a:p>
          <a:p>
            <a:r>
              <a:rPr lang="en-IN" dirty="0" smtClean="0"/>
              <a:t>                   p5                             p6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  p3                                     p4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               p1                           p2</a:t>
            </a:r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55111"/>
              </p:ext>
            </p:extLst>
          </p:nvPr>
        </p:nvGraphicFramePr>
        <p:xfrm>
          <a:off x="1219201" y="3695640"/>
          <a:ext cx="1371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939">
                  <a:extLst>
                    <a:ext uri="{9D8B030D-6E8A-4147-A177-3AD203B41FA5}">
                      <a16:colId xmlns:a16="http://schemas.microsoft.com/office/drawing/2014/main" val="410006234"/>
                    </a:ext>
                  </a:extLst>
                </a:gridCol>
                <a:gridCol w="618883">
                  <a:extLst>
                    <a:ext uri="{9D8B030D-6E8A-4147-A177-3AD203B41FA5}">
                      <a16:colId xmlns:a16="http://schemas.microsoft.com/office/drawing/2014/main" val="3447009724"/>
                    </a:ext>
                  </a:extLst>
                </a:gridCol>
                <a:gridCol w="482777">
                  <a:extLst>
                    <a:ext uri="{9D8B030D-6E8A-4147-A177-3AD203B41FA5}">
                      <a16:colId xmlns:a16="http://schemas.microsoft.com/office/drawing/2014/main" val="3916836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65082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460556"/>
              </p:ext>
            </p:extLst>
          </p:nvPr>
        </p:nvGraphicFramePr>
        <p:xfrm>
          <a:off x="2240148" y="2680940"/>
          <a:ext cx="1371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939">
                  <a:extLst>
                    <a:ext uri="{9D8B030D-6E8A-4147-A177-3AD203B41FA5}">
                      <a16:colId xmlns:a16="http://schemas.microsoft.com/office/drawing/2014/main" val="410006234"/>
                    </a:ext>
                  </a:extLst>
                </a:gridCol>
                <a:gridCol w="618883">
                  <a:extLst>
                    <a:ext uri="{9D8B030D-6E8A-4147-A177-3AD203B41FA5}">
                      <a16:colId xmlns:a16="http://schemas.microsoft.com/office/drawing/2014/main" val="3447009724"/>
                    </a:ext>
                  </a:extLst>
                </a:gridCol>
                <a:gridCol w="482777">
                  <a:extLst>
                    <a:ext uri="{9D8B030D-6E8A-4147-A177-3AD203B41FA5}">
                      <a16:colId xmlns:a16="http://schemas.microsoft.com/office/drawing/2014/main" val="3916836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65082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437185"/>
              </p:ext>
            </p:extLst>
          </p:nvPr>
        </p:nvGraphicFramePr>
        <p:xfrm>
          <a:off x="2906455" y="1972280"/>
          <a:ext cx="1371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939">
                  <a:extLst>
                    <a:ext uri="{9D8B030D-6E8A-4147-A177-3AD203B41FA5}">
                      <a16:colId xmlns:a16="http://schemas.microsoft.com/office/drawing/2014/main" val="410006234"/>
                    </a:ext>
                  </a:extLst>
                </a:gridCol>
                <a:gridCol w="618883">
                  <a:extLst>
                    <a:ext uri="{9D8B030D-6E8A-4147-A177-3AD203B41FA5}">
                      <a16:colId xmlns:a16="http://schemas.microsoft.com/office/drawing/2014/main" val="3447009724"/>
                    </a:ext>
                  </a:extLst>
                </a:gridCol>
                <a:gridCol w="482777">
                  <a:extLst>
                    <a:ext uri="{9D8B030D-6E8A-4147-A177-3AD203B41FA5}">
                      <a16:colId xmlns:a16="http://schemas.microsoft.com/office/drawing/2014/main" val="3916836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65082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29951"/>
              </p:ext>
            </p:extLst>
          </p:nvPr>
        </p:nvGraphicFramePr>
        <p:xfrm>
          <a:off x="4278054" y="2680940"/>
          <a:ext cx="15131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935">
                  <a:extLst>
                    <a:ext uri="{9D8B030D-6E8A-4147-A177-3AD203B41FA5}">
                      <a16:colId xmlns:a16="http://schemas.microsoft.com/office/drawing/2014/main" val="417410978"/>
                    </a:ext>
                  </a:extLst>
                </a:gridCol>
                <a:gridCol w="1078211">
                  <a:extLst>
                    <a:ext uri="{9D8B030D-6E8A-4147-A177-3AD203B41FA5}">
                      <a16:colId xmlns:a16="http://schemas.microsoft.com/office/drawing/2014/main" val="272197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entry_z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2718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851584"/>
              </p:ext>
            </p:extLst>
          </p:nvPr>
        </p:nvGraphicFramePr>
        <p:xfrm>
          <a:off x="3779837" y="3695640"/>
          <a:ext cx="132556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17410978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72197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2718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87178"/>
              </p:ext>
            </p:extLst>
          </p:nvPr>
        </p:nvGraphicFramePr>
        <p:xfrm>
          <a:off x="3154363" y="4895760"/>
          <a:ext cx="157003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97">
                  <a:extLst>
                    <a:ext uri="{9D8B030D-6E8A-4147-A177-3AD203B41FA5}">
                      <a16:colId xmlns:a16="http://schemas.microsoft.com/office/drawing/2014/main" val="417410978"/>
                    </a:ext>
                  </a:extLst>
                </a:gridCol>
                <a:gridCol w="1162340">
                  <a:extLst>
                    <a:ext uri="{9D8B030D-6E8A-4147-A177-3AD203B41FA5}">
                      <a16:colId xmlns:a16="http://schemas.microsoft.com/office/drawing/2014/main" val="272197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entry_y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2718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442582"/>
              </p:ext>
            </p:extLst>
          </p:nvPr>
        </p:nvGraphicFramePr>
        <p:xfrm>
          <a:off x="1166016" y="4895760"/>
          <a:ext cx="16835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584">
                  <a:extLst>
                    <a:ext uri="{9D8B030D-6E8A-4147-A177-3AD203B41FA5}">
                      <a16:colId xmlns:a16="http://schemas.microsoft.com/office/drawing/2014/main" val="417410978"/>
                    </a:ext>
                  </a:extLst>
                </a:gridCol>
                <a:gridCol w="1096963">
                  <a:extLst>
                    <a:ext uri="{9D8B030D-6E8A-4147-A177-3AD203B41FA5}">
                      <a16:colId xmlns:a16="http://schemas.microsoft.com/office/drawing/2014/main" val="272197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entry_x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27182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>
            <a:off x="1371600" y="4048759"/>
            <a:ext cx="304800" cy="84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86000" y="4048759"/>
            <a:ext cx="1182873" cy="84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371600" y="3001039"/>
            <a:ext cx="1272381" cy="69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76601" y="3051780"/>
            <a:ext cx="1463092" cy="64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324101" y="2302095"/>
            <a:ext cx="1197820" cy="36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3" idx="0"/>
          </p:cNvCxnSpPr>
          <p:nvPr/>
        </p:nvCxnSpPr>
        <p:spPr>
          <a:xfrm>
            <a:off x="3885248" y="2310100"/>
            <a:ext cx="1149379" cy="37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5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Top-Down Translators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6" name="TextShape 2"/>
          <p:cNvSpPr txBox="1"/>
          <p:nvPr/>
        </p:nvSpPr>
        <p:spPr>
          <a:xfrm>
            <a:off x="685440" y="1981080"/>
            <a:ext cx="807732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 fontScale="94000"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For each </a:t>
            </a:r>
            <a:r>
              <a:rPr lang="zh-TW" sz="3200" b="0" strike="noStrike" spc="-1">
                <a:solidFill>
                  <a:srgbClr val="FF3300"/>
                </a:solidFill>
                <a:latin typeface="Times New Roman"/>
              </a:rPr>
              <a:t>nonterminal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A,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inherited attributes </a:t>
            </a:r>
            <a:r>
              <a:rPr lang="zh-TW" sz="2800" b="0" strike="noStrike" spc="-1">
                <a:solidFill>
                  <a:srgbClr val="FF33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formal parameters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synthesized attributes </a:t>
            </a:r>
            <a:r>
              <a:rPr lang="zh-TW" sz="2800" b="0" strike="noStrike" spc="-1">
                <a:solidFill>
                  <a:srgbClr val="FF33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returned values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For each production,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for each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terminal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X with synthesized attribute x,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	save X.x;  match(X);  advance input;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for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nonterminal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B, c := B(b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, b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, …, b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k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);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for each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semantic rule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, copy the rule to the parser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Functions of Semantic Analysis</a:t>
            </a:r>
            <a:endParaRPr lang="en-GB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r>
              <a:rPr lang="en-US" dirty="0" smtClean="0"/>
              <a:t>Type Checking:</a:t>
            </a:r>
          </a:p>
          <a:p>
            <a:pPr marL="342900" indent="-342900" algn="just"/>
            <a:endParaRPr lang="en-US" dirty="0"/>
          </a:p>
          <a:p>
            <a:pPr marL="342900" indent="-342900" algn="just"/>
            <a:r>
              <a:rPr lang="en-US" dirty="0" smtClean="0"/>
              <a:t> Ensures that data types are used in a way that is consistent with their definition.</a:t>
            </a:r>
          </a:p>
          <a:p>
            <a:pPr marL="342900" indent="-342900" algn="just"/>
            <a:endParaRPr lang="en-US" dirty="0"/>
          </a:p>
          <a:p>
            <a:pPr marL="342900" indent="-342900" algn="just">
              <a:buAutoNum type="arabicPeriod" startAt="2"/>
            </a:pPr>
            <a:r>
              <a:rPr lang="en-US" dirty="0" smtClean="0"/>
              <a:t>Label checking.</a:t>
            </a:r>
          </a:p>
          <a:p>
            <a:pPr marL="342900" indent="-342900" algn="just">
              <a:buAutoNum type="arabicPeriod" startAt="2"/>
            </a:pPr>
            <a:endParaRPr lang="en-US" dirty="0"/>
          </a:p>
          <a:p>
            <a:pPr marL="342900" indent="-342900" algn="just"/>
            <a:r>
              <a:rPr lang="en-US" dirty="0" smtClean="0"/>
              <a:t> A program should contain labels and references.</a:t>
            </a:r>
          </a:p>
          <a:p>
            <a:pPr marL="342900" indent="-342900" algn="just"/>
            <a:endParaRPr lang="en-US" dirty="0"/>
          </a:p>
          <a:p>
            <a:pPr marL="342900" indent="-342900" algn="just">
              <a:buAutoNum type="arabicPeriod" startAt="3"/>
            </a:pPr>
            <a:r>
              <a:rPr lang="en-US" dirty="0"/>
              <a:t>F</a:t>
            </a:r>
            <a:r>
              <a:rPr lang="en-US" dirty="0" smtClean="0"/>
              <a:t>low-control check.</a:t>
            </a:r>
          </a:p>
          <a:p>
            <a:pPr marL="342900" indent="-342900" algn="just">
              <a:buAutoNum type="arabicPeriod" startAt="3"/>
            </a:pPr>
            <a:endParaRPr lang="en-US" dirty="0"/>
          </a:p>
          <a:p>
            <a:pPr marL="342900" indent="-342900" algn="just"/>
            <a:r>
              <a:rPr lang="en-US" dirty="0" smtClean="0"/>
              <a:t> Keeps a check that control structures are used in a proper manner.</a:t>
            </a:r>
          </a:p>
          <a:p>
            <a:pPr marL="342900" indent="-342900" algn="just">
              <a:buAutoNum type="arabicPeriod" startAt="3"/>
            </a:pPr>
            <a:endParaRPr lang="en-US" dirty="0" smtClean="0"/>
          </a:p>
          <a:p>
            <a:pPr marL="342900" indent="-342900" algn="just">
              <a:buAutoNum type="arabicPeriod" startAt="2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8" name="CustomShape 2"/>
          <p:cNvSpPr/>
          <p:nvPr/>
        </p:nvSpPr>
        <p:spPr>
          <a:xfrm>
            <a:off x="1190160" y="2133720"/>
            <a:ext cx="6969960" cy="3852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R.i := T.nptr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R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E.nptr := R.s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R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addop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T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R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.i := mknode(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addop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.lexeme, R.i, T.nptr)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 R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R.s := R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.s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R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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R.s := R.i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“(”  E  “)”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T.nptr := E.nptr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num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 T.nptr := mkleaf(num, 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num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.value) 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0" name="CustomShape 2"/>
          <p:cNvSpPr/>
          <p:nvPr/>
        </p:nvSpPr>
        <p:spPr>
          <a:xfrm>
            <a:off x="1830600" y="1916280"/>
            <a:ext cx="5589360" cy="4483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E(  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R(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T(  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E(  ) {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*enptr, *tnptr, *ri, *rs;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tnptr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T( 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ri = tnptr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		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/* R.i := T.nptr</a:t>
            </a:r>
            <a:r>
              <a:rPr lang="zh-TW" sz="2400" b="1" strike="noStrike" spc="-1">
                <a:solidFill>
                  <a:srgbClr val="006600"/>
                </a:solidFill>
                <a:latin typeface="Times New Roman"/>
              </a:rPr>
              <a:t> */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rs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R(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ri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enptr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rs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		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/* E.nptr := R.s */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return enptr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684360" y="2599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686160" y="1341360"/>
            <a:ext cx="7881480" cy="5315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R(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) {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*nptr, *i1, *s1, *s;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char addoplexeme;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if  (lookahead == addop) {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addoplexeme = lexval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    match(addop);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T();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i1 = mknode(addoplexeme, i, nptr)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	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/* R</a:t>
            </a:r>
            <a:r>
              <a:rPr lang="zh-TW" sz="2400" b="0" strike="noStrike" spc="-1" baseline="-25000">
                <a:solidFill>
                  <a:srgbClr val="0066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.i := mknode(</a:t>
            </a:r>
            <a:r>
              <a:rPr lang="zh-TW" sz="2400" b="1" strike="noStrike" spc="-1">
                <a:solidFill>
                  <a:srgbClr val="006600"/>
                </a:solidFill>
                <a:latin typeface="Times New Roman"/>
              </a:rPr>
              <a:t>addop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.lexeme, R.i, T.nptr)</a:t>
            </a:r>
            <a:r>
              <a:rPr lang="zh-TW" sz="2400" b="1" strike="noStrike" spc="-1">
                <a:solidFill>
                  <a:srgbClr val="006600"/>
                </a:solidFill>
                <a:latin typeface="Times New Roman"/>
              </a:rPr>
              <a:t> */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s1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=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R(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i1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 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s1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		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/* R.s := R</a:t>
            </a:r>
            <a:r>
              <a:rPr lang="zh-TW" sz="2400" b="0" strike="noStrike" spc="-1" baseline="-25000">
                <a:solidFill>
                  <a:srgbClr val="0066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.s */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} else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 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i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			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/* R.s := R.i */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return s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extShape 1"/>
          <p:cNvSpPr txBox="1"/>
          <p:nvPr/>
        </p:nvSpPr>
        <p:spPr>
          <a:xfrm>
            <a:off x="684360" y="33300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1181880" y="1557360"/>
            <a:ext cx="6880320" cy="484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T( ) {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syntax_tree_node *tnptr, *enptr;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int numvalue;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if  (lookahead == ‘(’ ) {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    match(‘(’);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enptr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E( );  match(‘)’);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tnptr =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enptr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		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/* T.nptr := E.nptr */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} else if (lookahead == num )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{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numvalue = lexval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  match(num);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tnptr = mkleaf(num, numvalue)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		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/* T.nptr := mkleaf(num, </a:t>
            </a:r>
            <a:r>
              <a:rPr lang="zh-TW" sz="2400" b="1" strike="noStrike" spc="-1">
                <a:solidFill>
                  <a:srgbClr val="006600"/>
                </a:solidFill>
                <a:latin typeface="Times New Roman"/>
              </a:rPr>
              <a:t>num</a:t>
            </a:r>
            <a:r>
              <a:rPr lang="zh-TW" sz="2400" b="0" strike="noStrike" spc="-1">
                <a:solidFill>
                  <a:srgbClr val="006600"/>
                </a:solidFill>
                <a:latin typeface="Times New Roman"/>
              </a:rPr>
              <a:t>.value)</a:t>
            </a:r>
            <a:r>
              <a:rPr lang="zh-TW" sz="2400" b="1" strike="noStrike" spc="-1">
                <a:solidFill>
                  <a:srgbClr val="006600"/>
                </a:solidFill>
                <a:latin typeface="Times New Roman"/>
              </a:rPr>
              <a:t> */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} else error( 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return tnptr</a:t>
            </a: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3333CC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extShape 1"/>
          <p:cNvSpPr txBox="1"/>
          <p:nvPr/>
        </p:nvSpPr>
        <p:spPr>
          <a:xfrm>
            <a:off x="684360" y="18864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Bottom-Up Translators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6" name="TextShape 2"/>
          <p:cNvSpPr txBox="1"/>
          <p:nvPr/>
        </p:nvSpPr>
        <p:spPr>
          <a:xfrm>
            <a:off x="611280" y="1341360"/>
            <a:ext cx="7772400" cy="1067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 fontScale="97000"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Keep the values of </a:t>
            </a: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synthesized attributes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on the parser stack</a:t>
            </a:r>
          </a:p>
        </p:txBody>
      </p:sp>
      <p:grpSp>
        <p:nvGrpSpPr>
          <p:cNvPr id="457" name="Group 3"/>
          <p:cNvGrpSpPr/>
          <p:nvPr/>
        </p:nvGrpSpPr>
        <p:grpSpPr>
          <a:xfrm>
            <a:off x="1602720" y="3322800"/>
            <a:ext cx="5973480" cy="2440800"/>
            <a:chOff x="1602720" y="3322800"/>
            <a:chExt cx="5973480" cy="2440800"/>
          </a:xfrm>
        </p:grpSpPr>
        <p:sp>
          <p:nvSpPr>
            <p:cNvPr id="458" name="CustomShape 4"/>
            <p:cNvSpPr/>
            <p:nvPr/>
          </p:nvSpPr>
          <p:spPr>
            <a:xfrm>
              <a:off x="2668320" y="3322800"/>
              <a:ext cx="3353040" cy="243828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" name="Line 5"/>
            <p:cNvSpPr/>
            <p:nvPr/>
          </p:nvSpPr>
          <p:spPr>
            <a:xfrm>
              <a:off x="2668320" y="3780000"/>
              <a:ext cx="335304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" name="Line 6"/>
            <p:cNvSpPr/>
            <p:nvPr/>
          </p:nvSpPr>
          <p:spPr>
            <a:xfrm>
              <a:off x="4344840" y="3322800"/>
              <a:ext cx="0" cy="243828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" name="CustomShape 7"/>
            <p:cNvSpPr/>
            <p:nvPr/>
          </p:nvSpPr>
          <p:spPr>
            <a:xfrm>
              <a:off x="2897280" y="3322800"/>
              <a:ext cx="108000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symbol</a:t>
              </a:r>
            </a:p>
          </p:txBody>
        </p:sp>
        <p:sp>
          <p:nvSpPr>
            <p:cNvPr id="462" name="CustomShape 8"/>
            <p:cNvSpPr/>
            <p:nvPr/>
          </p:nvSpPr>
          <p:spPr>
            <a:xfrm>
              <a:off x="4955040" y="3322800"/>
              <a:ext cx="55404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TW" sz="2400" b="0" strike="noStrike" spc="-1">
                  <a:solidFill>
                    <a:srgbClr val="FF3300"/>
                  </a:solidFill>
                  <a:latin typeface="Times New Roman"/>
                </a:rPr>
                <a:t>val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63" name="Line 9"/>
            <p:cNvSpPr/>
            <p:nvPr/>
          </p:nvSpPr>
          <p:spPr>
            <a:xfrm>
              <a:off x="2668320" y="4389480"/>
              <a:ext cx="335304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" name="Line 10"/>
            <p:cNvSpPr/>
            <p:nvPr/>
          </p:nvSpPr>
          <p:spPr>
            <a:xfrm>
              <a:off x="2668320" y="4846680"/>
              <a:ext cx="335304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" name="Line 11"/>
            <p:cNvSpPr/>
            <p:nvPr/>
          </p:nvSpPr>
          <p:spPr>
            <a:xfrm>
              <a:off x="2668320" y="5303880"/>
              <a:ext cx="335304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CustomShape 12"/>
            <p:cNvSpPr/>
            <p:nvPr/>
          </p:nvSpPr>
          <p:spPr>
            <a:xfrm>
              <a:off x="3280320" y="4389480"/>
              <a:ext cx="400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X</a:t>
              </a:r>
            </a:p>
          </p:txBody>
        </p:sp>
        <p:sp>
          <p:nvSpPr>
            <p:cNvPr id="467" name="CustomShape 13"/>
            <p:cNvSpPr/>
            <p:nvPr/>
          </p:nvSpPr>
          <p:spPr>
            <a:xfrm>
              <a:off x="3280320" y="4846680"/>
              <a:ext cx="400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Y</a:t>
              </a:r>
            </a:p>
          </p:txBody>
        </p:sp>
        <p:sp>
          <p:nvSpPr>
            <p:cNvPr id="468" name="CustomShape 14"/>
            <p:cNvSpPr/>
            <p:nvPr/>
          </p:nvSpPr>
          <p:spPr>
            <a:xfrm>
              <a:off x="3279600" y="5303880"/>
              <a:ext cx="36648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Z</a:t>
              </a:r>
            </a:p>
          </p:txBody>
        </p:sp>
        <p:sp>
          <p:nvSpPr>
            <p:cNvPr id="469" name="CustomShape 15"/>
            <p:cNvSpPr/>
            <p:nvPr/>
          </p:nvSpPr>
          <p:spPr>
            <a:xfrm>
              <a:off x="4880520" y="4389480"/>
              <a:ext cx="6289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X.x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70" name="CustomShape 16"/>
            <p:cNvSpPr/>
            <p:nvPr/>
          </p:nvSpPr>
          <p:spPr>
            <a:xfrm>
              <a:off x="4880520" y="4846680"/>
              <a:ext cx="6289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Y.y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71" name="CustomShape 17"/>
            <p:cNvSpPr/>
            <p:nvPr/>
          </p:nvSpPr>
          <p:spPr>
            <a:xfrm>
              <a:off x="4879440" y="5303880"/>
              <a:ext cx="5785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FF3300"/>
                  </a:solidFill>
                  <a:latin typeface="Times New Roman"/>
                </a:rPr>
                <a:t>Z.z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72" name="CustomShape 18"/>
            <p:cNvSpPr/>
            <p:nvPr/>
          </p:nvSpPr>
          <p:spPr>
            <a:xfrm>
              <a:off x="3279600" y="3780000"/>
              <a:ext cx="409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473" name="CustomShape 19"/>
            <p:cNvSpPr/>
            <p:nvPr/>
          </p:nvSpPr>
          <p:spPr>
            <a:xfrm>
              <a:off x="5032440" y="3780000"/>
              <a:ext cx="40932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474" name="CustomShape 20"/>
            <p:cNvSpPr/>
            <p:nvPr/>
          </p:nvSpPr>
          <p:spPr>
            <a:xfrm>
              <a:off x="1602720" y="5303880"/>
              <a:ext cx="57096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3333CC"/>
                  </a:solidFill>
                  <a:latin typeface="Times New Roman"/>
                </a:rPr>
                <a:t>top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75" name="Line 21"/>
            <p:cNvSpPr/>
            <p:nvPr/>
          </p:nvSpPr>
          <p:spPr>
            <a:xfrm>
              <a:off x="2135160" y="5532480"/>
              <a:ext cx="53316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" name="CustomShape 22"/>
            <p:cNvSpPr/>
            <p:nvPr/>
          </p:nvSpPr>
          <p:spPr>
            <a:xfrm>
              <a:off x="6173280" y="5303880"/>
              <a:ext cx="114876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TW" sz="2400" b="0" strike="noStrike" spc="-1">
                  <a:solidFill>
                    <a:srgbClr val="000000"/>
                  </a:solidFill>
                  <a:latin typeface="Times New Roman"/>
                </a:rPr>
                <a:t>val[</a:t>
              </a:r>
              <a:r>
                <a:rPr lang="zh-TW" sz="2400" b="0" strike="noStrike" spc="-1">
                  <a:solidFill>
                    <a:srgbClr val="3333CC"/>
                  </a:solidFill>
                  <a:latin typeface="Times New Roman"/>
                </a:rPr>
                <a:t>top</a:t>
              </a:r>
              <a:r>
                <a:rPr lang="zh-TW" sz="2400" b="0" strike="noStrike" spc="-1">
                  <a:solidFill>
                    <a:srgbClr val="000000"/>
                  </a:solidFill>
                  <a:latin typeface="Times New Roman"/>
                </a:rPr>
                <a:t>]</a:t>
              </a:r>
              <a:endParaRPr lang="en-US" sz="2400" b="0" strike="noStrike" spc="-1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77" name="CustomShape 23"/>
            <p:cNvSpPr/>
            <p:nvPr/>
          </p:nvSpPr>
          <p:spPr>
            <a:xfrm>
              <a:off x="6172920" y="4846680"/>
              <a:ext cx="140328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val[</a:t>
              </a:r>
              <a:r>
                <a:rPr lang="en-US" sz="2400" b="0" strike="noStrike" spc="-1">
                  <a:solidFill>
                    <a:srgbClr val="3333CC"/>
                  </a:solidFill>
                  <a:latin typeface="Times New Roman"/>
                </a:rPr>
                <a:t>top-1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]</a:t>
              </a:r>
            </a:p>
          </p:txBody>
        </p:sp>
        <p:sp>
          <p:nvSpPr>
            <p:cNvPr id="478" name="CustomShape 24"/>
            <p:cNvSpPr/>
            <p:nvPr/>
          </p:nvSpPr>
          <p:spPr>
            <a:xfrm>
              <a:off x="6172920" y="4389480"/>
              <a:ext cx="1403280" cy="45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val[</a:t>
              </a:r>
              <a:r>
                <a:rPr lang="en-US" sz="2400" b="0" strike="noStrike" spc="-1">
                  <a:solidFill>
                    <a:srgbClr val="3333CC"/>
                  </a:solidFill>
                  <a:latin typeface="Times New Roman"/>
                </a:rPr>
                <a:t>top-2</a:t>
              </a: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]</a:t>
              </a:r>
            </a:p>
          </p:txBody>
        </p:sp>
      </p:grpSp>
      <p:sp>
        <p:nvSpPr>
          <p:cNvPr id="479" name="CustomShape 25"/>
          <p:cNvSpPr/>
          <p:nvPr/>
        </p:nvSpPr>
        <p:spPr>
          <a:xfrm>
            <a:off x="677880" y="5913360"/>
            <a:ext cx="80294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X Y Z	     val[ntop] := f(val[top-2], val[top-1], val[top]);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0" name="CustomShape 26"/>
          <p:cNvSpPr/>
          <p:nvPr/>
        </p:nvSpPr>
        <p:spPr>
          <a:xfrm>
            <a:off x="1678320" y="2637000"/>
            <a:ext cx="57556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X Y Z	     	A.a := f(X.x, Y.y, Z.z);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Evaluation of Synthesized Attributes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2" name="TextShape 2"/>
          <p:cNvSpPr txBox="1"/>
          <p:nvPr/>
        </p:nvSpPr>
        <p:spPr>
          <a:xfrm>
            <a:off x="837720" y="2361960"/>
            <a:ext cx="8077320" cy="38098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When a token is </a:t>
            </a:r>
            <a:r>
              <a:rPr lang="zh-TW" sz="3200" b="0" strike="noStrike" spc="-1">
                <a:solidFill>
                  <a:srgbClr val="FF3300"/>
                </a:solidFill>
                <a:latin typeface="Times New Roman"/>
              </a:rPr>
              <a:t>shifted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onto the stack, its </a:t>
            </a:r>
            <a:r>
              <a:rPr lang="zh-TW" sz="3200" b="0" strike="noStrike" spc="-1">
                <a:solidFill>
                  <a:srgbClr val="FF3300"/>
                </a:solidFill>
                <a:latin typeface="Times New Roman"/>
              </a:rPr>
              <a:t>attribute value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is placed in </a:t>
            </a:r>
            <a:r>
              <a:rPr lang="zh-TW" sz="3200" b="0" strike="noStrike" spc="-1">
                <a:solidFill>
                  <a:srgbClr val="FF3300"/>
                </a:solidFill>
                <a:latin typeface="Times New Roman"/>
              </a:rPr>
              <a:t>val[top]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Code for semantic rules are executed </a:t>
            </a:r>
            <a:r>
              <a:rPr lang="zh-TW" sz="3200" b="0" i="1" strike="noStrike" spc="-1">
                <a:solidFill>
                  <a:srgbClr val="FF3300"/>
                </a:solidFill>
                <a:latin typeface="Times New Roman"/>
              </a:rPr>
              <a:t>just before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 a reduction takes place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If the left-hand side symbol has a </a:t>
            </a:r>
            <a:r>
              <a:rPr lang="zh-TW" sz="3200" b="0" strike="noStrike" spc="-1">
                <a:solidFill>
                  <a:srgbClr val="FF3300"/>
                </a:solidFill>
                <a:latin typeface="Times New Roman"/>
              </a:rPr>
              <a:t>synthesized attribute</a:t>
            </a:r>
            <a:r>
              <a:rPr lang="zh-TW" sz="3200" b="0" strike="noStrike" spc="-1">
                <a:solidFill>
                  <a:srgbClr val="000000"/>
                </a:solidFill>
                <a:latin typeface="Times New Roman"/>
              </a:rPr>
              <a:t>, code for semantic rules will place the value of the attribute in </a:t>
            </a:r>
            <a:r>
              <a:rPr lang="zh-TW" sz="3200" b="0" strike="noStrike" spc="-1">
                <a:solidFill>
                  <a:srgbClr val="FF3300"/>
                </a:solidFill>
                <a:latin typeface="Times New Roman"/>
              </a:rPr>
              <a:t>val[ntop]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248567"/>
              </p:ext>
            </p:extLst>
          </p:nvPr>
        </p:nvGraphicFramePr>
        <p:xfrm>
          <a:off x="1524000" y="1066800"/>
          <a:ext cx="68580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805064508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45001058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r>
                        <a:rPr lang="en-IN" dirty="0" smtClean="0"/>
                        <a:t>Production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Code Fragment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01945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IN" dirty="0" smtClean="0"/>
                        <a:t>L </a:t>
                      </a:r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</a:t>
                      </a:r>
                      <a:r>
                        <a:rPr lang="en-IN" dirty="0" smtClean="0"/>
                        <a:t> E 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print (</a:t>
                      </a:r>
                      <a:r>
                        <a:rPr lang="en-IN" dirty="0" err="1" smtClean="0"/>
                        <a:t>val</a:t>
                      </a:r>
                      <a:r>
                        <a:rPr lang="en-IN" dirty="0" smtClean="0"/>
                        <a:t> [top])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5111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IN" dirty="0" smtClean="0"/>
                        <a:t>E </a:t>
                      </a:r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</a:t>
                      </a:r>
                      <a:r>
                        <a:rPr lang="en-IN" dirty="0" smtClean="0"/>
                        <a:t> E1 + 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val</a:t>
                      </a:r>
                      <a:r>
                        <a:rPr lang="en-IN" dirty="0" smtClean="0"/>
                        <a:t>[</a:t>
                      </a:r>
                      <a:r>
                        <a:rPr lang="en-IN" dirty="0" err="1" smtClean="0"/>
                        <a:t>ntop</a:t>
                      </a:r>
                      <a:r>
                        <a:rPr lang="en-IN" dirty="0" smtClean="0"/>
                        <a:t>]:=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val</a:t>
                      </a:r>
                      <a:r>
                        <a:rPr lang="en-IN" baseline="0" dirty="0" smtClean="0"/>
                        <a:t>[top-2] + </a:t>
                      </a:r>
                      <a:r>
                        <a:rPr lang="en-IN" baseline="0" dirty="0" err="1" smtClean="0"/>
                        <a:t>val</a:t>
                      </a:r>
                      <a:r>
                        <a:rPr lang="en-IN" baseline="0" dirty="0" smtClean="0"/>
                        <a:t>[top]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18193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IN" dirty="0" smtClean="0"/>
                        <a:t>E </a:t>
                      </a:r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 </a:t>
                      </a:r>
                      <a:r>
                        <a:rPr lang="en-IN" dirty="0" smtClean="0"/>
                        <a:t>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54283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IN" dirty="0" smtClean="0"/>
                        <a:t>T </a:t>
                      </a:r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 </a:t>
                      </a:r>
                      <a:r>
                        <a:rPr lang="en-IN" dirty="0" smtClean="0"/>
                        <a:t>T1 * 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val</a:t>
                      </a:r>
                      <a:r>
                        <a:rPr lang="en-IN" dirty="0" smtClean="0"/>
                        <a:t>[</a:t>
                      </a:r>
                      <a:r>
                        <a:rPr lang="en-IN" dirty="0" err="1" smtClean="0"/>
                        <a:t>ntop</a:t>
                      </a:r>
                      <a:r>
                        <a:rPr lang="en-IN" dirty="0" smtClean="0"/>
                        <a:t>]:=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val</a:t>
                      </a:r>
                      <a:r>
                        <a:rPr lang="en-IN" baseline="0" dirty="0" smtClean="0"/>
                        <a:t>[top-2] x </a:t>
                      </a:r>
                      <a:r>
                        <a:rPr lang="en-IN" baseline="0" dirty="0" err="1" smtClean="0"/>
                        <a:t>val</a:t>
                      </a:r>
                      <a:r>
                        <a:rPr lang="en-IN" baseline="0" dirty="0" smtClean="0"/>
                        <a:t>[top]</a:t>
                      </a:r>
                      <a:endParaRPr lang="en-I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63665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IN" dirty="0" smtClean="0"/>
                        <a:t>T </a:t>
                      </a:r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 </a:t>
                      </a:r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39787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IN" dirty="0" smtClean="0"/>
                        <a:t>F </a:t>
                      </a:r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 </a:t>
                      </a:r>
                      <a:r>
                        <a:rPr lang="en-IN" dirty="0" smtClean="0"/>
                        <a:t>(E)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val</a:t>
                      </a:r>
                      <a:r>
                        <a:rPr lang="en-IN" dirty="0" smtClean="0"/>
                        <a:t>[</a:t>
                      </a:r>
                      <a:r>
                        <a:rPr lang="en-IN" dirty="0" err="1" smtClean="0"/>
                        <a:t>ntop</a:t>
                      </a:r>
                      <a:r>
                        <a:rPr lang="en-IN" dirty="0" smtClean="0"/>
                        <a:t>]:= </a:t>
                      </a:r>
                      <a:r>
                        <a:rPr lang="en-IN" dirty="0" err="1" smtClean="0"/>
                        <a:t>val</a:t>
                      </a:r>
                      <a:r>
                        <a:rPr lang="en-IN" dirty="0" smtClean="0"/>
                        <a:t>[top-1]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203279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IN" dirty="0" smtClean="0"/>
                        <a:t>F </a:t>
                      </a:r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 </a:t>
                      </a:r>
                      <a:r>
                        <a:rPr lang="en-IN" dirty="0" smtClean="0"/>
                        <a:t>digit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8325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5867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Implementation of a Desk calculator with an LR Parser.</a:t>
            </a:r>
            <a:endParaRPr lang="en-IN" b="1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7" name="CustomShape 2"/>
          <p:cNvSpPr/>
          <p:nvPr/>
        </p:nvSpPr>
        <p:spPr>
          <a:xfrm>
            <a:off x="838080" y="2209680"/>
            <a:ext cx="7642080" cy="4117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i="1" strike="noStrike" spc="-1">
                <a:solidFill>
                  <a:srgbClr val="000000"/>
                </a:solidFill>
                <a:latin typeface="Times New Roman"/>
              </a:rPr>
              <a:t>Input		symbol		val		production used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3*5+4n	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*5+4n	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3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*5+4n	F		3		F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*5+4n	T		3		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F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5+4n	T *		3 _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+4n	T *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3 _ 5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+4n	T * F		3 _ 5		F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+4n	T		15		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 * F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+4n	E		15		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8" name="Line 3"/>
          <p:cNvSpPr/>
          <p:nvPr/>
        </p:nvSpPr>
        <p:spPr>
          <a:xfrm>
            <a:off x="762120" y="281952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Line 4"/>
          <p:cNvSpPr/>
          <p:nvPr/>
        </p:nvSpPr>
        <p:spPr>
          <a:xfrm>
            <a:off x="762120" y="213372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Line 5"/>
          <p:cNvSpPr/>
          <p:nvPr/>
        </p:nvSpPr>
        <p:spPr>
          <a:xfrm>
            <a:off x="762120" y="647712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An Example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2" name="CustomShape 2"/>
          <p:cNvSpPr/>
          <p:nvPr/>
        </p:nvSpPr>
        <p:spPr>
          <a:xfrm>
            <a:off x="838080" y="2209680"/>
            <a:ext cx="7642080" cy="375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i="1" strike="noStrike" spc="-1">
                <a:solidFill>
                  <a:srgbClr val="000000"/>
                </a:solidFill>
                <a:latin typeface="Times New Roman"/>
              </a:rPr>
              <a:t>Input		symbol		val		production used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+4n		E		15		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T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4n		E +		15 _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n		E +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15 _ 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n		E + F		15 _ 4		F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digit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n		E + T		15 _ 4		T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F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n		E		19		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E + 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		E n		19 _		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		L		_		L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E n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3" name="Line 3"/>
          <p:cNvSpPr/>
          <p:nvPr/>
        </p:nvSpPr>
        <p:spPr>
          <a:xfrm>
            <a:off x="762120" y="281952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Line 4"/>
          <p:cNvSpPr/>
          <p:nvPr/>
        </p:nvSpPr>
        <p:spPr>
          <a:xfrm>
            <a:off x="762120" y="213372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Line 5"/>
          <p:cNvSpPr/>
          <p:nvPr/>
        </p:nvSpPr>
        <p:spPr>
          <a:xfrm>
            <a:off x="762120" y="6095880"/>
            <a:ext cx="76960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85800" y="1676400"/>
            <a:ext cx="7772400" cy="4419480"/>
          </a:xfrm>
        </p:spPr>
        <p:txBody>
          <a:bodyPr/>
          <a:lstStyle/>
          <a:p>
            <a:r>
              <a:rPr lang="en-IN" dirty="0" smtClean="0"/>
              <a:t>Static Checking:</a:t>
            </a:r>
          </a:p>
          <a:p>
            <a:endParaRPr lang="en-IN" dirty="0"/>
          </a:p>
          <a:p>
            <a:pPr marL="342900" indent="-342900" algn="just">
              <a:buAutoNum type="arabicParenR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Checks- Reports an error when an operator is applied to an incompatible operand.</a:t>
            </a:r>
          </a:p>
          <a:p>
            <a:pPr marL="342900" indent="-342900" algn="just">
              <a:buAutoNum type="arabicParenR"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arenR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of control Check- Flow of control statements should have some place to which the control to be transferred.</a:t>
            </a:r>
          </a:p>
          <a:p>
            <a:pPr marL="342900" indent="-342900" algn="just">
              <a:buAutoNum type="arabicParenR"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arenR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Uniqueness Check- Objects must be declared exactly once.</a:t>
            </a:r>
          </a:p>
          <a:p>
            <a:pPr marL="342900" indent="-342900" algn="just">
              <a:buAutoNum type="arabicParenR"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arenR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related Checks- Same name must appear two or more times. A LOOP must have the same name at the beginning and end of a construct.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Checking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94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Semantic Analyzer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1600200" y="2514600"/>
            <a:ext cx="1600200" cy="114300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3"/>
          <p:cNvSpPr/>
          <p:nvPr/>
        </p:nvSpPr>
        <p:spPr>
          <a:xfrm>
            <a:off x="1737000" y="2631960"/>
            <a:ext cx="129924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Lexical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Analyzer</a:t>
            </a:r>
          </a:p>
        </p:txBody>
      </p:sp>
      <p:sp>
        <p:nvSpPr>
          <p:cNvPr id="46" name="CustomShape 4"/>
          <p:cNvSpPr/>
          <p:nvPr/>
        </p:nvSpPr>
        <p:spPr>
          <a:xfrm>
            <a:off x="3733920" y="2514600"/>
            <a:ext cx="1600200" cy="114300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5"/>
          <p:cNvSpPr/>
          <p:nvPr/>
        </p:nvSpPr>
        <p:spPr>
          <a:xfrm>
            <a:off x="5867280" y="2514600"/>
            <a:ext cx="1600200" cy="114300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6"/>
          <p:cNvSpPr/>
          <p:nvPr/>
        </p:nvSpPr>
        <p:spPr>
          <a:xfrm>
            <a:off x="3886560" y="2666880"/>
            <a:ext cx="129924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Syntax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Analyzer</a:t>
            </a:r>
          </a:p>
        </p:txBody>
      </p:sp>
      <p:sp>
        <p:nvSpPr>
          <p:cNvPr id="49" name="CustomShape 7"/>
          <p:cNvSpPr/>
          <p:nvPr/>
        </p:nvSpPr>
        <p:spPr>
          <a:xfrm>
            <a:off x="6019200" y="2666880"/>
            <a:ext cx="131760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Semantic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Analyzer</a:t>
            </a:r>
          </a:p>
        </p:txBody>
      </p:sp>
      <p:sp>
        <p:nvSpPr>
          <p:cNvPr id="50" name="CustomShape 8"/>
          <p:cNvSpPr/>
          <p:nvPr/>
        </p:nvSpPr>
        <p:spPr>
          <a:xfrm>
            <a:off x="3733920" y="4572000"/>
            <a:ext cx="1600200" cy="114300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9"/>
          <p:cNvSpPr/>
          <p:nvPr/>
        </p:nvSpPr>
        <p:spPr>
          <a:xfrm>
            <a:off x="3963240" y="4724280"/>
            <a:ext cx="113004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Symbol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Table</a:t>
            </a:r>
          </a:p>
        </p:txBody>
      </p:sp>
      <p:sp>
        <p:nvSpPr>
          <p:cNvPr id="52" name="Line 10"/>
          <p:cNvSpPr/>
          <p:nvPr/>
        </p:nvSpPr>
        <p:spPr>
          <a:xfrm>
            <a:off x="3200400" y="3124080"/>
            <a:ext cx="533520" cy="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11"/>
          <p:cNvSpPr/>
          <p:nvPr/>
        </p:nvSpPr>
        <p:spPr>
          <a:xfrm>
            <a:off x="5334120" y="3124080"/>
            <a:ext cx="533160" cy="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Line 12"/>
          <p:cNvSpPr/>
          <p:nvPr/>
        </p:nvSpPr>
        <p:spPr>
          <a:xfrm>
            <a:off x="2362320" y="3657600"/>
            <a:ext cx="2133360" cy="914400"/>
          </a:xfrm>
          <a:prstGeom prst="line">
            <a:avLst/>
          </a:prstGeom>
          <a:ln w="28440">
            <a:solidFill>
              <a:srgbClr val="000000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Line 13"/>
          <p:cNvSpPr/>
          <p:nvPr/>
        </p:nvSpPr>
        <p:spPr>
          <a:xfrm>
            <a:off x="4495680" y="3657600"/>
            <a:ext cx="0" cy="914400"/>
          </a:xfrm>
          <a:prstGeom prst="line">
            <a:avLst/>
          </a:prstGeom>
          <a:ln w="28440">
            <a:solidFill>
              <a:srgbClr val="000000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Line 14"/>
          <p:cNvSpPr/>
          <p:nvPr/>
        </p:nvSpPr>
        <p:spPr>
          <a:xfrm flipH="1">
            <a:off x="4495320" y="3657600"/>
            <a:ext cx="2210040" cy="914400"/>
          </a:xfrm>
          <a:prstGeom prst="line">
            <a:avLst/>
          </a:prstGeom>
          <a:ln w="28440">
            <a:solidFill>
              <a:srgbClr val="000000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Line 15"/>
          <p:cNvSpPr/>
          <p:nvPr/>
        </p:nvSpPr>
        <p:spPr>
          <a:xfrm>
            <a:off x="1042920" y="3141720"/>
            <a:ext cx="533520" cy="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Line 16"/>
          <p:cNvSpPr/>
          <p:nvPr/>
        </p:nvSpPr>
        <p:spPr>
          <a:xfrm>
            <a:off x="7451640" y="3141720"/>
            <a:ext cx="533520" cy="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17"/>
          <p:cNvSpPr/>
          <p:nvPr/>
        </p:nvSpPr>
        <p:spPr>
          <a:xfrm>
            <a:off x="179640" y="2708280"/>
            <a:ext cx="121536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source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program</a:t>
            </a:r>
          </a:p>
        </p:txBody>
      </p:sp>
      <p:sp>
        <p:nvSpPr>
          <p:cNvPr id="60" name="CustomShape 18"/>
          <p:cNvSpPr/>
          <p:nvPr/>
        </p:nvSpPr>
        <p:spPr>
          <a:xfrm>
            <a:off x="7668000" y="2708280"/>
            <a:ext cx="121536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Times New Roman"/>
              </a:rPr>
              <a:t>correct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program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533880"/>
          </a:xfrm>
        </p:spPr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09800"/>
            <a:ext cx="6781800" cy="2667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85800" y="1447800"/>
            <a:ext cx="7772400" cy="32766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51054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Position of the Type checker</a:t>
            </a:r>
          </a:p>
          <a:p>
            <a:endParaRPr lang="en-IN" dirty="0"/>
          </a:p>
          <a:p>
            <a:r>
              <a:rPr lang="en-IN" dirty="0"/>
              <a:t>Source: http://www.brainkart.com/article/Type-Checking_8086/</a:t>
            </a:r>
          </a:p>
        </p:txBody>
      </p:sp>
    </p:spTree>
    <p:extLst>
      <p:ext uri="{BB962C8B-B14F-4D97-AF65-F5344CB8AC3E}">
        <p14:creationId xmlns:p14="http://schemas.microsoft.com/office/powerpoint/2010/main" val="3388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Type Systems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3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 lnSpcReduction="10000"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type system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is a collection of rules for assigning types to the various parts of a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Times New Roman"/>
              </a:rPr>
              <a:t>program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spc="-1" dirty="0" smtClean="0">
                <a:solidFill>
                  <a:srgbClr val="000000"/>
                </a:solidFill>
                <a:latin typeface="Times New Roman"/>
              </a:rPr>
              <a:t>Based on the information about:</a:t>
            </a:r>
          </a:p>
          <a:p>
            <a:pPr marL="457200" indent="-457200">
              <a:spcBef>
                <a:spcPts val="799"/>
              </a:spcBef>
              <a:buClr>
                <a:srgbClr val="000000"/>
              </a:buClr>
              <a:buFont typeface="Wingdings" panose="05000000000000000000" pitchFamily="2" charset="2"/>
              <a:buChar char="ü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spc="-1" dirty="0" smtClean="0">
                <a:solidFill>
                  <a:srgbClr val="000000"/>
                </a:solidFill>
                <a:latin typeface="Times New Roman"/>
              </a:rPr>
              <a:t>Syntactic constructs.</a:t>
            </a:r>
          </a:p>
          <a:p>
            <a:pPr marL="457200" indent="-457200">
              <a:spcBef>
                <a:spcPts val="799"/>
              </a:spcBef>
              <a:buClr>
                <a:srgbClr val="000000"/>
              </a:buClr>
              <a:buFont typeface="Wingdings" panose="05000000000000000000" pitchFamily="2" charset="2"/>
              <a:buChar char="ü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spc="-1" dirty="0" smtClean="0">
                <a:solidFill>
                  <a:srgbClr val="000000"/>
                </a:solidFill>
                <a:latin typeface="Times New Roman"/>
              </a:rPr>
              <a:t>Notion of types.</a:t>
            </a:r>
          </a:p>
          <a:p>
            <a:pPr marL="457200" indent="-457200">
              <a:spcBef>
                <a:spcPts val="799"/>
              </a:spcBef>
              <a:buClr>
                <a:srgbClr val="000000"/>
              </a:buClr>
              <a:buFont typeface="Wingdings" panose="05000000000000000000" pitchFamily="2" charset="2"/>
              <a:buChar char="ü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spc="-1" dirty="0" smtClean="0">
                <a:solidFill>
                  <a:srgbClr val="000000"/>
                </a:solidFill>
                <a:latin typeface="Times New Roman"/>
              </a:rPr>
              <a:t>Rules for assigning types to language constructs.</a:t>
            </a: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53388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85800" y="1524000"/>
            <a:ext cx="7772400" cy="4571880"/>
          </a:xfrm>
        </p:spPr>
        <p:txBody>
          <a:bodyPr/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Rules:</a:t>
            </a:r>
          </a:p>
          <a:p>
            <a:endParaRPr lang="en-IN" dirty="0"/>
          </a:p>
          <a:p>
            <a:pPr marL="342900" indent="-342900" algn="just"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both the operands of the arithmetic operators of addition, subtraction and multiplication are of type integer, then the result is of type integer.</a:t>
            </a:r>
          </a:p>
          <a:p>
            <a:pPr marL="342900" indent="-342900" algn="just"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the unary &amp; operator is a pointer to the object referred to by the operand.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69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TextShape 1"/>
          <p:cNvSpPr txBox="1"/>
          <p:nvPr/>
        </p:nvSpPr>
        <p:spPr>
          <a:xfrm>
            <a:off x="684360" y="40428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Type Expressions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5" name="TextShape 2"/>
          <p:cNvSpPr txBox="1"/>
          <p:nvPr/>
        </p:nvSpPr>
        <p:spPr>
          <a:xfrm>
            <a:off x="755640" y="1628280"/>
            <a:ext cx="7772400" cy="48006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 fontScale="97000" lnSpcReduction="10000"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A </a:t>
            </a:r>
            <a:r>
              <a:rPr lang="zh-TW" sz="3200" b="0" i="1" strike="noStrike" spc="-1" dirty="0">
                <a:solidFill>
                  <a:srgbClr val="FF3300"/>
                </a:solidFill>
                <a:latin typeface="Times New Roman"/>
              </a:rPr>
              <a:t>basic type</a:t>
            </a:r>
            <a:r>
              <a:rPr lang="zh-TW" sz="3200" b="0" strike="noStrike" spc="-1" dirty="0">
                <a:solidFill>
                  <a:srgbClr val="000000"/>
                </a:solidFill>
                <a:latin typeface="Times New Roman"/>
              </a:rPr>
              <a:t> is a type expression</a:t>
            </a:r>
            <a:endParaRPr lang="en-US" sz="32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 dirty="0">
                <a:solidFill>
                  <a:srgbClr val="000000"/>
                </a:solidFill>
                <a:latin typeface="Times New Roman"/>
              </a:rPr>
              <a:t>boolean, char, integer, real, void, type_erro</a:t>
            </a:r>
            <a:r>
              <a:rPr lang="zh-TW" sz="2800" b="0" strike="noStrike" spc="-1" dirty="0" smtClean="0">
                <a:solidFill>
                  <a:srgbClr val="000000"/>
                </a:solidFill>
                <a:latin typeface="Times New Roman"/>
              </a:rPr>
              <a:t>r</a:t>
            </a:r>
            <a:endParaRPr lang="en-IN" altLang="zh-TW" sz="2800" b="0" strike="noStrike" spc="-1" dirty="0" smtClean="0">
              <a:solidFill>
                <a:srgbClr val="000000"/>
              </a:solidFill>
              <a:latin typeface="Times New Roman"/>
            </a:endParaRP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800" spc="-1" dirty="0" err="1">
                <a:solidFill>
                  <a:srgbClr val="000000"/>
                </a:solidFill>
                <a:latin typeface="Times New Roman"/>
              </a:rPr>
              <a:t>t</a:t>
            </a:r>
            <a:r>
              <a:rPr lang="en-IN" sz="2800" spc="-1" dirty="0" err="1" smtClean="0">
                <a:solidFill>
                  <a:srgbClr val="000000"/>
                </a:solidFill>
                <a:latin typeface="Times New Roman"/>
              </a:rPr>
              <a:t>ype_error</a:t>
            </a:r>
            <a:r>
              <a:rPr lang="en-IN" sz="2800" spc="-1" dirty="0" smtClean="0">
                <a:solidFill>
                  <a:srgbClr val="000000"/>
                </a:solidFill>
                <a:latin typeface="Times New Roman"/>
              </a:rPr>
              <a:t>- signals during type checking.</a:t>
            </a: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800" spc="-1" dirty="0">
                <a:solidFill>
                  <a:srgbClr val="000000"/>
                </a:solidFill>
                <a:latin typeface="Times New Roman"/>
              </a:rPr>
              <a:t>v</a:t>
            </a:r>
            <a:r>
              <a:rPr lang="en-IN" sz="2800" b="0" strike="noStrike" spc="-1" dirty="0" smtClean="0">
                <a:solidFill>
                  <a:srgbClr val="000000"/>
                </a:solidFill>
                <a:latin typeface="Times New Roman"/>
              </a:rPr>
              <a:t>oid- denotes the absence of a value.</a:t>
            </a:r>
          </a:p>
          <a:p>
            <a:pPr marL="742680" lvl="1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914400" lvl="1" indent="-457200">
              <a:spcBef>
                <a:spcPts val="697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spc="-1" dirty="0" smtClean="0">
                <a:solidFill>
                  <a:srgbClr val="000000"/>
                </a:solidFill>
                <a:latin typeface="Times New Roman"/>
              </a:rPr>
              <a:t>Constructors applied to type expressions is also a type expression.</a:t>
            </a:r>
          </a:p>
          <a:p>
            <a:pPr marL="914400" lvl="1" indent="-457200">
              <a:spcBef>
                <a:spcPts val="697"/>
              </a:spcBef>
              <a:buClr>
                <a:srgbClr val="000000"/>
              </a:buClr>
              <a:buFont typeface="Wingdings" panose="05000000000000000000" pitchFamily="2" charset="2"/>
              <a:buChar char="ü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spc="-1" dirty="0" smtClean="0">
                <a:solidFill>
                  <a:srgbClr val="000000"/>
                </a:solidFill>
                <a:latin typeface="Times New Roman"/>
              </a:rPr>
              <a:t>Arrays- If T is a type expression, then array(I,T) is a type expression denoting the type array with elements of type T and index I.</a:t>
            </a:r>
            <a:endParaRPr lang="en-IN" sz="2800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Products- If T1 and T2 are type expressions, then T1xT2 is a type expression.</a:t>
            </a:r>
          </a:p>
          <a:p>
            <a:endParaRPr lang="en-IN" dirty="0" smtClean="0"/>
          </a:p>
          <a:p>
            <a:r>
              <a:rPr lang="en-IN" dirty="0" smtClean="0"/>
              <a:t>Records- Applied to tuples formed from field names and field types.</a:t>
            </a:r>
          </a:p>
          <a:p>
            <a:r>
              <a:rPr lang="pt-BR" dirty="0" smtClean="0"/>
              <a:t>Ex: record((N1 x T1) x (N2 x T2))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Pointer – If T is a type expression, then Pointer(T) is a type expression denoting pointer to the type “pointer to an object of Type T”.</a:t>
            </a:r>
          </a:p>
          <a:p>
            <a:endParaRPr lang="en-IN" dirty="0"/>
          </a:p>
          <a:p>
            <a:r>
              <a:rPr lang="en-IN" dirty="0" smtClean="0"/>
              <a:t>Functions- Maps elements of one set (Domain D) to elements of another set (Range R). Denoted by type expression D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IN" dirty="0" smtClean="0"/>
              <a:t> R.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Ex: </a:t>
            </a:r>
            <a:r>
              <a:rPr lang="en-IN" dirty="0" err="1" smtClean="0"/>
              <a:t>int</a:t>
            </a:r>
            <a:r>
              <a:rPr lang="en-IN" dirty="0" smtClean="0"/>
              <a:t> x </a:t>
            </a:r>
            <a:r>
              <a:rPr lang="en-IN" dirty="0" err="1" smtClean="0"/>
              <a:t>int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IN" dirty="0" err="1"/>
              <a:t>int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850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762480"/>
          </a:xfrm>
        </p:spPr>
        <p:txBody>
          <a:bodyPr/>
          <a:lstStyle/>
          <a:p>
            <a:pPr algn="ctr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Systems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7772400" cy="472428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Rules for assigning type expressions to various parts of a program.</a:t>
            </a:r>
          </a:p>
          <a:p>
            <a:pPr marL="342900" indent="-342900">
              <a:buFontTx/>
              <a:buChar char="-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 of a type system is a type checker.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in a syntax directed way.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68628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400" cy="4495680"/>
          </a:xfrm>
        </p:spPr>
        <p:txBody>
          <a:bodyPr/>
          <a:lstStyle/>
          <a:p>
            <a:r>
              <a:rPr lang="en-IN" dirty="0" smtClean="0"/>
              <a:t>Type checking ensures that the program is type safe. </a:t>
            </a:r>
          </a:p>
          <a:p>
            <a:r>
              <a:rPr lang="en-IN" dirty="0" smtClean="0"/>
              <a:t>Done to keep the possibility of type errors to minimum.  </a:t>
            </a:r>
          </a:p>
          <a:p>
            <a:endParaRPr lang="en-IN" dirty="0"/>
          </a:p>
          <a:p>
            <a:r>
              <a:rPr lang="en-IN" dirty="0" smtClean="0"/>
              <a:t>Static checking: If type checking is done by a compiler.</a:t>
            </a:r>
          </a:p>
          <a:p>
            <a:endParaRPr lang="en-IN" dirty="0"/>
          </a:p>
          <a:p>
            <a:r>
              <a:rPr lang="en-IN" dirty="0" smtClean="0"/>
              <a:t>Ex: C, C++, Java.</a:t>
            </a:r>
          </a:p>
          <a:p>
            <a:endParaRPr lang="en-IN" dirty="0"/>
          </a:p>
          <a:p>
            <a:r>
              <a:rPr lang="en-IN" dirty="0" smtClean="0"/>
              <a:t>Dynamic Checking: </a:t>
            </a:r>
            <a:r>
              <a:rPr lang="en-IN" dirty="0" smtClean="0"/>
              <a:t>If type checking is done at Run time.</a:t>
            </a:r>
          </a:p>
          <a:p>
            <a:endParaRPr lang="en-IN" dirty="0"/>
          </a:p>
          <a:p>
            <a:r>
              <a:rPr lang="en-IN" dirty="0" smtClean="0"/>
              <a:t>Ex: </a:t>
            </a:r>
            <a:r>
              <a:rPr lang="en-IN" dirty="0" err="1" smtClean="0"/>
              <a:t>Javascript</a:t>
            </a:r>
            <a:r>
              <a:rPr lang="en-IN" dirty="0" smtClean="0"/>
              <a:t>, PHP, Python.</a:t>
            </a:r>
          </a:p>
          <a:p>
            <a:endParaRPr lang="en-IN" dirty="0"/>
          </a:p>
          <a:p>
            <a:pPr algn="just"/>
            <a:r>
              <a:rPr lang="en-US" dirty="0"/>
              <a:t>A </a:t>
            </a:r>
            <a:r>
              <a:rPr lang="en-US" b="1" dirty="0"/>
              <a:t>strongly-typed language</a:t>
            </a:r>
            <a:r>
              <a:rPr lang="en-US" dirty="0"/>
              <a:t> is one in which variables are bound to specific data types, and will result in type errors if types to not match up as expected in the expression – regardless of when type checking occurs</a:t>
            </a:r>
            <a:r>
              <a:rPr lang="en-US" dirty="0" smtClean="0"/>
              <a:t>. They have high degree of type safety.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04024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extShape 1"/>
          <p:cNvSpPr txBox="1"/>
          <p:nvPr/>
        </p:nvSpPr>
        <p:spPr>
          <a:xfrm>
            <a:off x="685440" y="609120"/>
            <a:ext cx="792468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Type Declarations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7" name="CustomShape 2"/>
          <p:cNvSpPr/>
          <p:nvPr/>
        </p:nvSpPr>
        <p:spPr>
          <a:xfrm>
            <a:off x="1600200" y="2209680"/>
            <a:ext cx="6705720" cy="3683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P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D  “;”  E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D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D  “;”  D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   |  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“:”  T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 addtype(</a:t>
            </a:r>
            <a:r>
              <a:rPr lang="zh-TW" sz="2800" b="1" strike="noStrike" spc="-1">
                <a:solidFill>
                  <a:srgbClr val="FF3300"/>
                </a:solidFill>
                <a:latin typeface="Times New Roman"/>
              </a:rPr>
              <a:t>id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.entry, T.type) }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char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 T.type := char }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integer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 T.type := integer }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“*”  T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{T.type := pointer(T</a:t>
            </a:r>
            <a:r>
              <a:rPr lang="zh-TW" sz="28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.type) }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TW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array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“[” 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num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“]”  </a:t>
            </a:r>
            <a:r>
              <a:rPr lang="zh-TW" sz="2800" b="1" strike="noStrike" spc="-1">
                <a:solidFill>
                  <a:srgbClr val="000000"/>
                </a:solidFill>
                <a:latin typeface="Times New Roman"/>
              </a:rPr>
              <a:t>of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T</a:t>
            </a:r>
            <a:r>
              <a:rPr lang="zh-TW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t/>
            </a:r>
            <a:br/>
            <a:r>
              <a:rPr lang="zh-TW" sz="28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{ T.type := array(</a:t>
            </a:r>
            <a:r>
              <a:rPr lang="zh-TW" sz="2800" b="1" strike="noStrike" spc="-1">
                <a:solidFill>
                  <a:srgbClr val="FF3300"/>
                </a:solidFill>
                <a:latin typeface="Times New Roman"/>
              </a:rPr>
              <a:t>num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.value, T</a:t>
            </a:r>
            <a:r>
              <a:rPr lang="zh-TW" sz="28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800" b="0" strike="noStrike" spc="-1">
                <a:solidFill>
                  <a:srgbClr val="FF3300"/>
                </a:solidFill>
                <a:latin typeface="Times New Roman"/>
              </a:rPr>
              <a:t>.type) 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Type Checking of Expressions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9" name="CustomShape 2"/>
          <p:cNvSpPr/>
          <p:nvPr/>
        </p:nvSpPr>
        <p:spPr>
          <a:xfrm>
            <a:off x="1071720" y="1905120"/>
            <a:ext cx="6904800" cy="47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literal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{E.type := char}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num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{E.type := int}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{E.type := lookup(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.entry)}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mod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{E.type := if E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= int and E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= int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                 then int else type_error}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“[” 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“]”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{E.type := if E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= array(s, t) and E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= int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                 then t else type_error}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“*”  E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{E.type := if E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= pointer(t) </a:t>
            </a:r>
            <a:r>
              <a:t/>
            </a:r>
            <a:br/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                 then t else type_error}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Type Checking of Statements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1" name="CustomShape 2"/>
          <p:cNvSpPr/>
          <p:nvPr/>
        </p:nvSpPr>
        <p:spPr>
          <a:xfrm>
            <a:off x="1379880" y="1752480"/>
            <a:ext cx="6504480" cy="5151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P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D  “;”  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“:=”  E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{S.type := if lookup(</a:t>
            </a:r>
            <a:r>
              <a:rPr lang="zh-TW" sz="2400" b="1" strike="noStrike" spc="-1">
                <a:solidFill>
                  <a:srgbClr val="FF3300"/>
                </a:solidFill>
                <a:latin typeface="Times New Roman"/>
              </a:rPr>
              <a:t>id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.entry) = E.type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                then void else type_error}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if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E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then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S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{S.type := if E.type = boolean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                then S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else type_error}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while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E  </a:t>
            </a:r>
            <a:r>
              <a:rPr lang="zh-TW" sz="2400" b="1" strike="noStrike" spc="-1">
                <a:solidFill>
                  <a:srgbClr val="000000"/>
                </a:solidFill>
                <a:latin typeface="Times New Roman"/>
              </a:rPr>
              <a:t>do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S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{S.type := if E.type = boolean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                then S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else type_error}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S </a:t>
            </a:r>
            <a:r>
              <a:rPr lang="zh-TW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S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“;”  S</a:t>
            </a:r>
            <a:r>
              <a:rPr lang="zh-TW" sz="24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{S.type := if S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= void and S</a:t>
            </a:r>
            <a:r>
              <a:rPr lang="zh-TW" sz="24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.type = void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sz="2400" b="0" strike="noStrike" spc="-1">
                <a:solidFill>
                  <a:srgbClr val="FF3300"/>
                </a:solidFill>
                <a:latin typeface="Times New Roman"/>
              </a:rPr>
              <a:t>                          then void else type_error}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Semantics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1692360" y="1989000"/>
            <a:ext cx="590544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lnSpc>
                <a:spcPct val="130000"/>
              </a:lnSpc>
              <a:spcBef>
                <a:spcPts val="799"/>
              </a:spcBef>
              <a:buClr>
                <a:srgbClr val="FF33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Type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of each construct</a:t>
            </a:r>
          </a:p>
          <a:p>
            <a:pPr marL="342720" indent="-342720">
              <a:lnSpc>
                <a:spcPct val="130000"/>
              </a:lnSpc>
              <a:spcBef>
                <a:spcPts val="799"/>
              </a:spcBef>
              <a:buClr>
                <a:srgbClr val="FF33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Interpretation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of each construct</a:t>
            </a:r>
          </a:p>
          <a:p>
            <a:pPr marL="342720" indent="-342720">
              <a:lnSpc>
                <a:spcPct val="130000"/>
              </a:lnSpc>
              <a:spcBef>
                <a:spcPts val="799"/>
              </a:spcBef>
              <a:buClr>
                <a:srgbClr val="FF33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i="1" strike="noStrike" spc="-1">
                <a:solidFill>
                  <a:srgbClr val="FF3300"/>
                </a:solidFill>
                <a:latin typeface="Times New Roman"/>
              </a:rPr>
              <a:t>Translation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of each construct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Type Checking of Functions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3" name="CustomShape 2"/>
          <p:cNvSpPr/>
          <p:nvPr/>
        </p:nvSpPr>
        <p:spPr>
          <a:xfrm>
            <a:off x="1066680" y="2209680"/>
            <a:ext cx="7315200" cy="288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T </a:t>
            </a:r>
            <a:r>
              <a:rPr lang="en-US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T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“</a:t>
            </a:r>
            <a:r>
              <a:rPr lang="en-US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”  T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 baseline="-25000">
                <a:solidFill>
                  <a:srgbClr val="000000"/>
                </a:solidFill>
                <a:latin typeface="Times New Roman"/>
              </a:rPr>
              <a:t>            </a:t>
            </a:r>
            <a:r>
              <a:rPr lang="en-US" sz="2800" b="0" strike="noStrike" spc="-1">
                <a:solidFill>
                  <a:srgbClr val="FF3300"/>
                </a:solidFill>
                <a:latin typeface="Times New Roman"/>
              </a:rPr>
              <a:t>{T.type := T</a:t>
            </a:r>
            <a:r>
              <a:rPr lang="en-US" sz="28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en-US" sz="2800" b="0" strike="noStrike" spc="-1">
                <a:solidFill>
                  <a:srgbClr val="FF3300"/>
                </a:solidFill>
                <a:latin typeface="Times New Roman"/>
              </a:rPr>
              <a:t>.type  </a:t>
            </a:r>
            <a:r>
              <a:rPr lang="en-US" sz="2800" b="0" strike="noStrike" spc="-1">
                <a:solidFill>
                  <a:srgbClr val="FF3300"/>
                </a:solidFill>
                <a:latin typeface="Symbol"/>
                <a:ea typeface="Symbol"/>
              </a:rPr>
              <a:t></a:t>
            </a:r>
            <a:r>
              <a:rPr lang="en-US" sz="2800" b="0" strike="noStrike" spc="-1">
                <a:solidFill>
                  <a:srgbClr val="FF3300"/>
                </a:solidFill>
                <a:latin typeface="Times New Roman"/>
              </a:rPr>
              <a:t>  T</a:t>
            </a:r>
            <a:r>
              <a:rPr lang="en-US" sz="2800" b="0" strike="noStrike" spc="-1" baseline="-25000">
                <a:solidFill>
                  <a:srgbClr val="FF3300"/>
                </a:solidFill>
                <a:latin typeface="Times New Roman"/>
              </a:rPr>
              <a:t>2 </a:t>
            </a:r>
            <a:r>
              <a:rPr lang="en-US" sz="2800" b="0" strike="noStrike" spc="-1">
                <a:solidFill>
                  <a:srgbClr val="FF3300"/>
                </a:solidFill>
                <a:latin typeface="Times New Roman"/>
              </a:rPr>
              <a:t>.type}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E </a:t>
            </a:r>
            <a:r>
              <a:rPr lang="en-US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E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 “(”  E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 “)”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en-US" sz="2800" b="0" strike="noStrike" spc="-1">
                <a:solidFill>
                  <a:srgbClr val="FF3300"/>
                </a:solidFill>
                <a:latin typeface="Times New Roman"/>
              </a:rPr>
              <a:t>{E.type := if E</a:t>
            </a:r>
            <a:r>
              <a:rPr lang="en-US" sz="2800" b="0" strike="noStrike" spc="-1" baseline="-25000">
                <a:solidFill>
                  <a:srgbClr val="FF3300"/>
                </a:solidFill>
                <a:latin typeface="Times New Roman"/>
              </a:rPr>
              <a:t>1</a:t>
            </a:r>
            <a:r>
              <a:rPr lang="en-US" sz="2800" b="0" strike="noStrike" spc="-1">
                <a:solidFill>
                  <a:srgbClr val="FF3300"/>
                </a:solidFill>
                <a:latin typeface="Times New Roman"/>
              </a:rPr>
              <a:t>.type = s </a:t>
            </a:r>
            <a:r>
              <a:rPr lang="en-US" sz="2800" b="0" strike="noStrike" spc="-1">
                <a:solidFill>
                  <a:srgbClr val="FF3300"/>
                </a:solidFill>
                <a:latin typeface="Symbol"/>
                <a:ea typeface="Symbol"/>
              </a:rPr>
              <a:t></a:t>
            </a:r>
            <a:r>
              <a:rPr lang="en-US" sz="2800" b="0" strike="noStrike" spc="-1">
                <a:solidFill>
                  <a:srgbClr val="FF3300"/>
                </a:solidFill>
                <a:latin typeface="Times New Roman"/>
              </a:rPr>
              <a:t> t and E</a:t>
            </a:r>
            <a:r>
              <a:rPr lang="en-US" sz="2800" b="0" strike="noStrike" spc="-1" baseline="-25000">
                <a:solidFill>
                  <a:srgbClr val="FF3300"/>
                </a:solidFill>
                <a:latin typeface="Times New Roman"/>
              </a:rPr>
              <a:t>2</a:t>
            </a:r>
            <a:r>
              <a:rPr lang="en-US" sz="2800" b="0" strike="noStrike" spc="-1">
                <a:solidFill>
                  <a:srgbClr val="FF3300"/>
                </a:solidFill>
                <a:latin typeface="Times New Roman"/>
              </a:rPr>
              <a:t>.type = s 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FF3300"/>
                </a:solidFill>
                <a:latin typeface="Times New Roman"/>
              </a:rPr>
              <a:t>                          then t else type_error}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Attribute Grammars</a:t>
            </a:r>
            <a:endParaRPr lang="en-US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An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attribute grammar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is a context free grammar with associated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attributes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semantic rules</a:t>
            </a:r>
            <a:endParaRPr lang="en-US" sz="32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Each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grammar symbol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is associated with a set of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attributes</a:t>
            </a:r>
            <a:endParaRPr lang="en-US" sz="32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Each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production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is associated with a set of </a:t>
            </a:r>
            <a:r>
              <a:rPr lang="en-US" sz="3200" b="0" i="1" strike="noStrike" spc="-1" dirty="0">
                <a:solidFill>
                  <a:srgbClr val="FF3300"/>
                </a:solidFill>
                <a:latin typeface="Times New Roman"/>
              </a:rPr>
              <a:t>semantic rules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 for computing attributes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686280"/>
          </a:xfrm>
        </p:spPr>
        <p:txBody>
          <a:bodyPr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Attribute grammars (Contd.)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7772400" cy="472428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Each attribute has well defined domain of values such as integer, float, character, string and expressions.</a:t>
            </a:r>
          </a:p>
          <a:p>
            <a:pPr>
              <a:buFont typeface="Arial" pitchFamily="34" charset="0"/>
              <a:buChar char="•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Attribute grammar can pass values or information among the nodes in a parse tree.</a:t>
            </a:r>
            <a:endParaRPr lang="en-GB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A4CB31FB63740BC442F7C2B4737F5" ma:contentTypeVersion="5" ma:contentTypeDescription="Create a new document." ma:contentTypeScope="" ma:versionID="6422934c898b305a7f872759575cc442">
  <xsd:schema xmlns:xsd="http://www.w3.org/2001/XMLSchema" xmlns:xs="http://www.w3.org/2001/XMLSchema" xmlns:p="http://schemas.microsoft.com/office/2006/metadata/properties" xmlns:ns2="8506bf05-5515-44a3-848b-4d524adb9b77" targetNamespace="http://schemas.microsoft.com/office/2006/metadata/properties" ma:root="true" ma:fieldsID="59b54b90fb6e2b181d81b6e107cd318a" ns2:_="">
    <xsd:import namespace="8506bf05-5515-44a3-848b-4d524adb9b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6bf05-5515-44a3-848b-4d524adb9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F40D3B-CFDE-4EC8-B6E8-839F7F0DF9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002A28-4C4F-41E0-A445-D8413C4090EA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8506bf05-5515-44a3-848b-4d524adb9b7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0C00A8F-DE03-4858-B492-0324069195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06bf05-5515-44a3-848b-4d524adb9b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2728</TotalTime>
  <Words>4611</Words>
  <Application>Microsoft Office PowerPoint</Application>
  <PresentationFormat>On-screen Show (4:3)</PresentationFormat>
  <Paragraphs>763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Semantic Analysis </vt:lpstr>
      <vt:lpstr>PowerPoint Presentation</vt:lpstr>
      <vt:lpstr>Semantic Analysis in Compiler Design</vt:lpstr>
      <vt:lpstr>PowerPoint Presentation</vt:lpstr>
      <vt:lpstr>Functions of Semantic Analysis</vt:lpstr>
      <vt:lpstr>PowerPoint Presentation</vt:lpstr>
      <vt:lpstr>PowerPoint Presentation</vt:lpstr>
      <vt:lpstr>PowerPoint Presentation</vt:lpstr>
      <vt:lpstr>Attribute grammars (Contd.)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Dependencies of Attributes (Contd.)  </vt:lpstr>
      <vt:lpstr>Dependencies of Attributes (Contd.)  </vt:lpstr>
      <vt:lpstr>Dependency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Another example</vt:lpstr>
      <vt:lpstr>Parse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Example</vt:lpstr>
      <vt:lpstr>PowerPoint Presentation</vt:lpstr>
      <vt:lpstr>Syntax Tree for x * y – 5 + 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 Checking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 Systems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Analysis</dc:title>
  <dc:creator>林迺衛</dc:creator>
  <cp:lastModifiedBy>Windows User</cp:lastModifiedBy>
  <cp:revision>95</cp:revision>
  <cp:lastPrinted>1997-11-18T09:13:14Z</cp:lastPrinted>
  <dcterms:created xsi:type="dcterms:W3CDTF">1997-11-13T07:43:24Z</dcterms:created>
  <dcterms:modified xsi:type="dcterms:W3CDTF">2020-11-12T07:12:16Z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0x010100A05A4CB31FB63740BC442F7C2B4737F5</vt:lpwstr>
  </property>
</Properties>
</file>