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7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7.xml" ContentType="application/vnd.openxmlformats-officedocument.presentationml.slide+xml"/>
  <Override PartName="/ppt/slides/slide72.xml" ContentType="application/vnd.openxmlformats-officedocument.presentationml.slide+xml"/>
  <Override PartName="/ppt/slides/slide65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66.xml" ContentType="application/vnd.openxmlformats-officedocument.presentationml.slide+xml"/>
  <Override PartName="/ppt/slides/slide58.xml" ContentType="application/vnd.openxmlformats-officedocument.presentationml.slide+xml"/>
  <Override PartName="/ppt/slides/slide53.xml" ContentType="application/vnd.openxmlformats-officedocument.presentationml.slide+xml"/>
  <Override PartName="/ppt/slides/slide6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59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1" r:id="rId2"/>
    <p:sldId id="256" r:id="rId3"/>
    <p:sldId id="327" r:id="rId4"/>
    <p:sldId id="328" r:id="rId5"/>
    <p:sldId id="329" r:id="rId6"/>
    <p:sldId id="257" r:id="rId7"/>
    <p:sldId id="258" r:id="rId8"/>
    <p:sldId id="259" r:id="rId9"/>
    <p:sldId id="332" r:id="rId10"/>
    <p:sldId id="260" r:id="rId11"/>
    <p:sldId id="261" r:id="rId12"/>
    <p:sldId id="262" r:id="rId13"/>
    <p:sldId id="333" r:id="rId14"/>
    <p:sldId id="264" r:id="rId15"/>
    <p:sldId id="334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336" r:id="rId24"/>
    <p:sldId id="274" r:id="rId25"/>
    <p:sldId id="337" r:id="rId26"/>
    <p:sldId id="339" r:id="rId27"/>
    <p:sldId id="277" r:id="rId28"/>
    <p:sldId id="278" r:id="rId29"/>
    <p:sldId id="279" r:id="rId30"/>
    <p:sldId id="280" r:id="rId31"/>
    <p:sldId id="281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4144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29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8829938-331B-447F-AA44-E92E2A3450C8}" type="slidenum">
              <a:rPr lang="en-US" altLang="zh-TW" sz="1400" b="0" strike="noStrike" spc="-1">
                <a:solidFill>
                  <a:srgbClr val="000000"/>
                </a:solidFill>
                <a:latin typeface="Times New Roman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810000"/>
            <a:ext cx="7772400" cy="1219200"/>
          </a:xfrm>
        </p:spPr>
        <p:txBody>
          <a:bodyPr/>
          <a:lstStyle/>
          <a:p>
            <a:pPr algn="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Semantic Analysis </a:t>
            </a:r>
            <a:endParaRPr lang="en-GB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(E)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Annotated Parse Trees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751280" y="15336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292640" y="22953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19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4674240" y="305748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2768760" y="305748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6121800" y="305748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4140720" y="458136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1473480" y="458136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2768760" y="38955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3150720" y="4657680"/>
            <a:ext cx="537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‘*’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CustomShape 11"/>
          <p:cNvSpPr/>
          <p:nvPr/>
        </p:nvSpPr>
        <p:spPr>
          <a:xfrm>
            <a:off x="3987000" y="534348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CustomShape 12"/>
          <p:cNvSpPr/>
          <p:nvPr/>
        </p:nvSpPr>
        <p:spPr>
          <a:xfrm>
            <a:off x="6122160" y="381960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CustomShape 13"/>
          <p:cNvSpPr/>
          <p:nvPr/>
        </p:nvSpPr>
        <p:spPr>
          <a:xfrm>
            <a:off x="5968440" y="458136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CustomShape 14"/>
          <p:cNvSpPr/>
          <p:nvPr/>
        </p:nvSpPr>
        <p:spPr>
          <a:xfrm>
            <a:off x="1473840" y="534348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CustomShape 15"/>
          <p:cNvSpPr/>
          <p:nvPr/>
        </p:nvSpPr>
        <p:spPr>
          <a:xfrm>
            <a:off x="1320120" y="610560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Line 16"/>
          <p:cNvSpPr/>
          <p:nvPr/>
        </p:nvSpPr>
        <p:spPr>
          <a:xfrm>
            <a:off x="208296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17"/>
          <p:cNvSpPr/>
          <p:nvPr/>
        </p:nvSpPr>
        <p:spPr>
          <a:xfrm>
            <a:off x="2082960" y="5800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18"/>
          <p:cNvSpPr/>
          <p:nvPr/>
        </p:nvSpPr>
        <p:spPr>
          <a:xfrm>
            <a:off x="4978440" y="1990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19"/>
          <p:cNvSpPr/>
          <p:nvPr/>
        </p:nvSpPr>
        <p:spPr>
          <a:xfrm>
            <a:off x="673092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20"/>
          <p:cNvSpPr/>
          <p:nvPr/>
        </p:nvSpPr>
        <p:spPr>
          <a:xfrm>
            <a:off x="345456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21"/>
          <p:cNvSpPr/>
          <p:nvPr/>
        </p:nvSpPr>
        <p:spPr>
          <a:xfrm>
            <a:off x="3454560" y="43527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22"/>
          <p:cNvSpPr/>
          <p:nvPr/>
        </p:nvSpPr>
        <p:spPr>
          <a:xfrm>
            <a:off x="474984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23"/>
          <p:cNvSpPr/>
          <p:nvPr/>
        </p:nvSpPr>
        <p:spPr>
          <a:xfrm>
            <a:off x="6730920" y="4276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24"/>
          <p:cNvSpPr/>
          <p:nvPr/>
        </p:nvSpPr>
        <p:spPr>
          <a:xfrm>
            <a:off x="4978440" y="2752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25"/>
          <p:cNvSpPr/>
          <p:nvPr/>
        </p:nvSpPr>
        <p:spPr>
          <a:xfrm flipV="1">
            <a:off x="2082960" y="4352400"/>
            <a:ext cx="13716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26"/>
          <p:cNvSpPr/>
          <p:nvPr/>
        </p:nvSpPr>
        <p:spPr>
          <a:xfrm>
            <a:off x="3454560" y="4352760"/>
            <a:ext cx="129528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27"/>
          <p:cNvSpPr/>
          <p:nvPr/>
        </p:nvSpPr>
        <p:spPr>
          <a:xfrm flipV="1">
            <a:off x="3454560" y="2752200"/>
            <a:ext cx="15238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28"/>
          <p:cNvSpPr/>
          <p:nvPr/>
        </p:nvSpPr>
        <p:spPr>
          <a:xfrm>
            <a:off x="4978440" y="2752560"/>
            <a:ext cx="17524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9"/>
          <p:cNvSpPr/>
          <p:nvPr/>
        </p:nvSpPr>
        <p:spPr>
          <a:xfrm>
            <a:off x="685800" y="1990800"/>
            <a:ext cx="1979640" cy="83317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>Expression:     3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* 5 + 4</a:t>
            </a:r>
          </a:p>
        </p:txBody>
      </p:sp>
      <p:sp>
        <p:nvSpPr>
          <p:cNvPr id="98" name="CustomShape 30"/>
          <p:cNvSpPr/>
          <p:nvPr/>
        </p:nvSpPr>
        <p:spPr>
          <a:xfrm>
            <a:off x="6426720" y="2295360"/>
            <a:ext cx="622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‘\n’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Line 31"/>
          <p:cNvSpPr/>
          <p:nvPr/>
        </p:nvSpPr>
        <p:spPr>
          <a:xfrm>
            <a:off x="4978440" y="1990800"/>
            <a:ext cx="1752480" cy="3045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32"/>
          <p:cNvSpPr/>
          <p:nvPr/>
        </p:nvSpPr>
        <p:spPr>
          <a:xfrm>
            <a:off x="5291640" y="1484280"/>
            <a:ext cx="159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print(E.val)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attribute of a node (grammar symbol) in the parse tree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if its value is computed from that of its children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attribute of a node in the parse tree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inherited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if its value is computed from that of its parent and siblings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(E)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Synthesized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06920" y="15336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08" name="CustomShape 3"/>
          <p:cNvSpPr/>
          <p:nvPr/>
        </p:nvSpPr>
        <p:spPr>
          <a:xfrm>
            <a:off x="4148280" y="22953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19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4529880" y="305748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2624400" y="305748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5977440" y="305748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3996360" y="458136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1329120" y="458136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2624400" y="38955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3006360" y="4657680"/>
            <a:ext cx="537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‘*’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3842640" y="534348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5977440" y="381960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5823720" y="458136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1329480" y="534348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1175760" y="610560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Line 16"/>
          <p:cNvSpPr/>
          <p:nvPr/>
        </p:nvSpPr>
        <p:spPr>
          <a:xfrm>
            <a:off x="193824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17"/>
          <p:cNvSpPr/>
          <p:nvPr/>
        </p:nvSpPr>
        <p:spPr>
          <a:xfrm>
            <a:off x="1938240" y="5800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18"/>
          <p:cNvSpPr/>
          <p:nvPr/>
        </p:nvSpPr>
        <p:spPr>
          <a:xfrm>
            <a:off x="4834080" y="1990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Line 19"/>
          <p:cNvSpPr/>
          <p:nvPr/>
        </p:nvSpPr>
        <p:spPr>
          <a:xfrm>
            <a:off x="658656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Line 20"/>
          <p:cNvSpPr/>
          <p:nvPr/>
        </p:nvSpPr>
        <p:spPr>
          <a:xfrm>
            <a:off x="330984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Line 21"/>
          <p:cNvSpPr/>
          <p:nvPr/>
        </p:nvSpPr>
        <p:spPr>
          <a:xfrm>
            <a:off x="3309840" y="43527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Line 22"/>
          <p:cNvSpPr/>
          <p:nvPr/>
        </p:nvSpPr>
        <p:spPr>
          <a:xfrm>
            <a:off x="460548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23"/>
          <p:cNvSpPr/>
          <p:nvPr/>
        </p:nvSpPr>
        <p:spPr>
          <a:xfrm>
            <a:off x="6586560" y="4276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24"/>
          <p:cNvSpPr/>
          <p:nvPr/>
        </p:nvSpPr>
        <p:spPr>
          <a:xfrm>
            <a:off x="4834080" y="2752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Line 25"/>
          <p:cNvSpPr/>
          <p:nvPr/>
        </p:nvSpPr>
        <p:spPr>
          <a:xfrm flipV="1">
            <a:off x="1938240" y="4352400"/>
            <a:ext cx="13716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Line 26"/>
          <p:cNvSpPr/>
          <p:nvPr/>
        </p:nvSpPr>
        <p:spPr>
          <a:xfrm>
            <a:off x="3309840" y="4352760"/>
            <a:ext cx="129564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27"/>
          <p:cNvSpPr/>
          <p:nvPr/>
        </p:nvSpPr>
        <p:spPr>
          <a:xfrm flipV="1">
            <a:off x="3309840" y="2752200"/>
            <a:ext cx="152424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28"/>
          <p:cNvSpPr/>
          <p:nvPr/>
        </p:nvSpPr>
        <p:spPr>
          <a:xfrm>
            <a:off x="4834080" y="2752560"/>
            <a:ext cx="17524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9"/>
          <p:cNvSpPr/>
          <p:nvPr/>
        </p:nvSpPr>
        <p:spPr>
          <a:xfrm>
            <a:off x="1253880" y="1990800"/>
            <a:ext cx="12672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 * 5 + 4</a:t>
            </a:r>
          </a:p>
        </p:txBody>
      </p:sp>
      <p:sp>
        <p:nvSpPr>
          <p:cNvPr id="135" name="CustomShape 30"/>
          <p:cNvSpPr/>
          <p:nvPr/>
        </p:nvSpPr>
        <p:spPr>
          <a:xfrm>
            <a:off x="6282000" y="2295360"/>
            <a:ext cx="622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‘\n’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Line 31"/>
          <p:cNvSpPr/>
          <p:nvPr/>
        </p:nvSpPr>
        <p:spPr>
          <a:xfrm>
            <a:off x="4834080" y="1990800"/>
            <a:ext cx="1752480" cy="3045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2"/>
          <p:cNvSpPr/>
          <p:nvPr/>
        </p:nvSpPr>
        <p:spPr>
          <a:xfrm>
            <a:off x="5218560" y="1484280"/>
            <a:ext cx="159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print(E.val)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408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TL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4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L1 ‘,’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L1.in:=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42" name="Group 2"/>
          <p:cNvGrpSpPr/>
          <p:nvPr/>
        </p:nvGrpSpPr>
        <p:grpSpPr>
          <a:xfrm>
            <a:off x="1598760" y="2209680"/>
            <a:ext cx="5943600" cy="3786840"/>
            <a:chOff x="1598760" y="2209680"/>
            <a:chExt cx="5943600" cy="3786840"/>
          </a:xfrm>
        </p:grpSpPr>
        <p:sp>
          <p:nvSpPr>
            <p:cNvPr id="143" name="CustomShape 3"/>
            <p:cNvSpPr/>
            <p:nvPr/>
          </p:nvSpPr>
          <p:spPr>
            <a:xfrm>
              <a:off x="4193280" y="22096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D</a:t>
              </a:r>
            </a:p>
          </p:txBody>
        </p:sp>
        <p:grpSp>
          <p:nvGrpSpPr>
            <p:cNvPr id="144" name="Group 4"/>
            <p:cNvGrpSpPr/>
            <p:nvPr/>
          </p:nvGrpSpPr>
          <p:grpSpPr>
            <a:xfrm>
              <a:off x="1598760" y="3124080"/>
              <a:ext cx="1854000" cy="1221840"/>
              <a:chOff x="1598760" y="3124080"/>
              <a:chExt cx="1854000" cy="1221840"/>
            </a:xfrm>
          </p:grpSpPr>
          <p:sp>
            <p:nvSpPr>
              <p:cNvPr id="145" name="CustomShape 5"/>
              <p:cNvSpPr/>
              <p:nvPr/>
            </p:nvSpPr>
            <p:spPr>
              <a:xfrm>
                <a:off x="1598760" y="3124080"/>
                <a:ext cx="1854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T.type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46" name="CustomShape 6"/>
              <p:cNvSpPr/>
              <p:nvPr/>
            </p:nvSpPr>
            <p:spPr>
              <a:xfrm>
                <a:off x="2209680" y="3886200"/>
                <a:ext cx="741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</a:p>
            </p:txBody>
          </p:sp>
          <p:sp>
            <p:nvSpPr>
              <p:cNvPr id="147" name="Line 7"/>
              <p:cNvSpPr/>
              <p:nvPr/>
            </p:nvSpPr>
            <p:spPr>
              <a:xfrm>
                <a:off x="2590920" y="3581280"/>
                <a:ext cx="0" cy="381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8" name="Group 8"/>
            <p:cNvGrpSpPr/>
            <p:nvPr/>
          </p:nvGrpSpPr>
          <p:grpSpPr>
            <a:xfrm>
              <a:off x="3199320" y="3124080"/>
              <a:ext cx="4343040" cy="2872440"/>
              <a:chOff x="3199320" y="3124080"/>
              <a:chExt cx="4343040" cy="2872440"/>
            </a:xfrm>
          </p:grpSpPr>
          <p:sp>
            <p:nvSpPr>
              <p:cNvPr id="149" name="CustomShape 9"/>
              <p:cNvSpPr/>
              <p:nvPr/>
            </p:nvSpPr>
            <p:spPr>
              <a:xfrm>
                <a:off x="5637960" y="312408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0" name="CustomShape 10"/>
              <p:cNvSpPr/>
              <p:nvPr/>
            </p:nvSpPr>
            <p:spPr>
              <a:xfrm>
                <a:off x="6173280" y="3886200"/>
                <a:ext cx="4611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strike="noStrike" spc="-1">
                    <a:solidFill>
                      <a:srgbClr val="000000"/>
                    </a:solidFill>
                    <a:latin typeface="Times New Roman"/>
                  </a:rPr>
                  <a:t>‘,’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1" name="CustomShape 11"/>
              <p:cNvSpPr/>
              <p:nvPr/>
            </p:nvSpPr>
            <p:spPr>
              <a:xfrm>
                <a:off x="4418640" y="388620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2" name="CustomShape 12"/>
              <p:cNvSpPr/>
              <p:nvPr/>
            </p:nvSpPr>
            <p:spPr>
              <a:xfrm>
                <a:off x="7018560" y="388620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3" name="CustomShape 13"/>
              <p:cNvSpPr/>
              <p:nvPr/>
            </p:nvSpPr>
            <p:spPr>
              <a:xfrm>
                <a:off x="3199320" y="464832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4" name="CustomShape 14"/>
              <p:cNvSpPr/>
              <p:nvPr/>
            </p:nvSpPr>
            <p:spPr>
              <a:xfrm>
                <a:off x="4954320" y="4648320"/>
                <a:ext cx="4611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strike="noStrike" spc="-1">
                    <a:solidFill>
                      <a:srgbClr val="000000"/>
                    </a:solidFill>
                    <a:latin typeface="Times New Roman"/>
                  </a:rPr>
                  <a:t>‘,’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5" name="CustomShape 15"/>
              <p:cNvSpPr/>
              <p:nvPr/>
            </p:nvSpPr>
            <p:spPr>
              <a:xfrm>
                <a:off x="5799240" y="464832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6" name="CustomShape 16"/>
              <p:cNvSpPr/>
              <p:nvPr/>
            </p:nvSpPr>
            <p:spPr>
              <a:xfrm>
                <a:off x="3741840" y="548640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7" name="Line 17"/>
              <p:cNvSpPr/>
              <p:nvPr/>
            </p:nvSpPr>
            <p:spPr>
              <a:xfrm>
                <a:off x="3962520" y="5105520"/>
                <a:ext cx="0" cy="38088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58" name="Group 18"/>
              <p:cNvGrpSpPr/>
              <p:nvPr/>
            </p:nvGrpSpPr>
            <p:grpSpPr>
              <a:xfrm>
                <a:off x="5181840" y="3505320"/>
                <a:ext cx="2057400" cy="380880"/>
                <a:chOff x="5181840" y="3505320"/>
                <a:chExt cx="2057400" cy="380880"/>
              </a:xfrm>
            </p:grpSpPr>
            <p:sp>
              <p:nvSpPr>
                <p:cNvPr id="159" name="Line 19"/>
                <p:cNvSpPr/>
                <p:nvPr/>
              </p:nvSpPr>
              <p:spPr>
                <a:xfrm>
                  <a:off x="6400800" y="3505320"/>
                  <a:ext cx="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0" name="Line 20"/>
                <p:cNvSpPr/>
                <p:nvPr/>
              </p:nvSpPr>
              <p:spPr>
                <a:xfrm flipH="1">
                  <a:off x="5181840" y="3505320"/>
                  <a:ext cx="121896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1" name="Line 21"/>
                <p:cNvSpPr/>
                <p:nvPr/>
              </p:nvSpPr>
              <p:spPr>
                <a:xfrm>
                  <a:off x="6400800" y="3505320"/>
                  <a:ext cx="83844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62" name="Group 22"/>
              <p:cNvGrpSpPr/>
              <p:nvPr/>
            </p:nvGrpSpPr>
            <p:grpSpPr>
              <a:xfrm>
                <a:off x="3962520" y="4267080"/>
                <a:ext cx="2057400" cy="380880"/>
                <a:chOff x="3962520" y="4267080"/>
                <a:chExt cx="2057400" cy="380880"/>
              </a:xfrm>
            </p:grpSpPr>
            <p:sp>
              <p:nvSpPr>
                <p:cNvPr id="163" name="Line 23"/>
                <p:cNvSpPr/>
                <p:nvPr/>
              </p:nvSpPr>
              <p:spPr>
                <a:xfrm>
                  <a:off x="5181480" y="4267080"/>
                  <a:ext cx="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4" name="Line 24"/>
                <p:cNvSpPr/>
                <p:nvPr/>
              </p:nvSpPr>
              <p:spPr>
                <a:xfrm flipH="1">
                  <a:off x="3962520" y="4267080"/>
                  <a:ext cx="121896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5" name="Line 25"/>
                <p:cNvSpPr/>
                <p:nvPr/>
              </p:nvSpPr>
              <p:spPr>
                <a:xfrm>
                  <a:off x="5181480" y="4267080"/>
                  <a:ext cx="83844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166" name="Line 26"/>
            <p:cNvSpPr/>
            <p:nvPr/>
          </p:nvSpPr>
          <p:spPr>
            <a:xfrm flipH="1">
              <a:off x="2590920" y="2666880"/>
              <a:ext cx="175248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Line 27"/>
            <p:cNvSpPr/>
            <p:nvPr/>
          </p:nvSpPr>
          <p:spPr>
            <a:xfrm>
              <a:off x="4343400" y="2666880"/>
              <a:ext cx="2057400" cy="5335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" name="Line 28"/>
          <p:cNvSpPr/>
          <p:nvPr/>
        </p:nvSpPr>
        <p:spPr>
          <a:xfrm>
            <a:off x="3780000" y="3357720"/>
            <a:ext cx="160020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29"/>
          <p:cNvSpPr/>
          <p:nvPr/>
        </p:nvSpPr>
        <p:spPr>
          <a:xfrm flipH="1">
            <a:off x="4465440" y="3586320"/>
            <a:ext cx="114300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30"/>
          <p:cNvSpPr/>
          <p:nvPr/>
        </p:nvSpPr>
        <p:spPr>
          <a:xfrm flipH="1">
            <a:off x="3246120" y="4348080"/>
            <a:ext cx="114300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31"/>
          <p:cNvSpPr/>
          <p:nvPr/>
        </p:nvSpPr>
        <p:spPr>
          <a:xfrm flipV="1">
            <a:off x="4389480" y="51102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32"/>
          <p:cNvSpPr/>
          <p:nvPr/>
        </p:nvSpPr>
        <p:spPr>
          <a:xfrm flipH="1" flipV="1">
            <a:off x="5684400" y="427212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33"/>
          <p:cNvSpPr/>
          <p:nvPr/>
        </p:nvSpPr>
        <p:spPr>
          <a:xfrm flipH="1" flipV="1">
            <a:off x="6903720" y="351000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34"/>
          <p:cNvSpPr/>
          <p:nvPr/>
        </p:nvSpPr>
        <p:spPr>
          <a:xfrm>
            <a:off x="3246480" y="511020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35"/>
          <p:cNvSpPr/>
          <p:nvPr/>
        </p:nvSpPr>
        <p:spPr>
          <a:xfrm>
            <a:off x="4541760" y="434808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36"/>
          <p:cNvSpPr/>
          <p:nvPr/>
        </p:nvSpPr>
        <p:spPr>
          <a:xfrm>
            <a:off x="5761080" y="358632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37"/>
          <p:cNvSpPr/>
          <p:nvPr/>
        </p:nvSpPr>
        <p:spPr>
          <a:xfrm flipV="1">
            <a:off x="2987640" y="36450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Two Notations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133720" y="220968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Syntax-Directed Definitions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Translation Schemes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Syntax-Directed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94920" y="1699920"/>
            <a:ext cx="8458200" cy="464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5500" lnSpcReduction="10000"/>
          </a:bodyPr>
          <a:lstStyle/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grammar production A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semantic rules of the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form 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b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:=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f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(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 smtClean="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,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 smtClean="0">
                <a:solidFill>
                  <a:srgbClr val="FF3300"/>
                </a:solidFill>
                <a:latin typeface="Times New Roman"/>
              </a:rPr>
              <a:t>2</a:t>
            </a:r>
            <a:r>
              <a:rPr lang="en-US" sz="3200" spc="-1" baseline="-25000" dirty="0" smtClean="0">
                <a:solidFill>
                  <a:srgbClr val="FF3300"/>
                </a:solidFill>
                <a:latin typeface="Times New Roman"/>
              </a:rPr>
              <a:t>,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…,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 smtClean="0">
                <a:solidFill>
                  <a:srgbClr val="FF33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FF3300"/>
                </a:solidFill>
                <a:latin typeface="Times New Roman"/>
              </a:rPr>
              <a:t>)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where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f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function and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1.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synthesized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attribute of A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…,    	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are attributes of A or grammar symbols in 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, </a:t>
            </a:r>
          </a:p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or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2.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an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inherited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attribute of one of the 	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grammar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symbols in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are 	attributes of A or grammar symbols in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Symbol"/>
                <a:ea typeface="Symbol"/>
              </a:rPr>
              <a:t>.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Dependencies of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85800" y="1981080"/>
            <a:ext cx="7772400" cy="44006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In the semantic rule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:=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we say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depends 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semantic rule for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must be evaluated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after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the semantic rules for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dependencies of attributes can be represented by a directed graph called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dependency graph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 Analysis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438280" y="2133720"/>
            <a:ext cx="556272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Semantic Analyzer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Attribute Grammars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Top-Down Translators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Bottom-Up Translators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Recursive Evaluators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Type Checking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Dependency Graphs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5976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</a:t>
            </a:r>
          </a:p>
        </p:txBody>
      </p:sp>
      <p:sp>
        <p:nvSpPr>
          <p:cNvPr id="186" name="CustomShape 3"/>
          <p:cNvSpPr/>
          <p:nvPr/>
        </p:nvSpPr>
        <p:spPr>
          <a:xfrm>
            <a:off x="190656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187" name="CustomShape 4"/>
          <p:cNvSpPr/>
          <p:nvPr/>
        </p:nvSpPr>
        <p:spPr>
          <a:xfrm>
            <a:off x="1676520" y="3886200"/>
            <a:ext cx="741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float</a:t>
            </a:r>
          </a:p>
        </p:txBody>
      </p:sp>
      <p:sp>
        <p:nvSpPr>
          <p:cNvPr id="188" name="Line 5"/>
          <p:cNvSpPr/>
          <p:nvPr/>
        </p:nvSpPr>
        <p:spPr>
          <a:xfrm>
            <a:off x="2057400" y="358128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571644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0" name="CustomShape 7"/>
          <p:cNvSpPr/>
          <p:nvPr/>
        </p:nvSpPr>
        <p:spPr>
          <a:xfrm>
            <a:off x="5639760" y="388620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497480" y="3886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2" name="CustomShape 9"/>
          <p:cNvSpPr/>
          <p:nvPr/>
        </p:nvSpPr>
        <p:spPr>
          <a:xfrm>
            <a:off x="6485040" y="38862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3278160" y="46483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4" name="CustomShape 11"/>
          <p:cNvSpPr/>
          <p:nvPr/>
        </p:nvSpPr>
        <p:spPr>
          <a:xfrm>
            <a:off x="4420800" y="464832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5265720" y="464832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3208320" y="54864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Line 14"/>
          <p:cNvSpPr/>
          <p:nvPr/>
        </p:nvSpPr>
        <p:spPr>
          <a:xfrm>
            <a:off x="3429000" y="510552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8" name="Group 15"/>
          <p:cNvGrpSpPr/>
          <p:nvPr/>
        </p:nvGrpSpPr>
        <p:grpSpPr>
          <a:xfrm>
            <a:off x="4648320" y="3505320"/>
            <a:ext cx="2057400" cy="380880"/>
            <a:chOff x="4648320" y="3505320"/>
            <a:chExt cx="2057400" cy="380880"/>
          </a:xfrm>
        </p:grpSpPr>
        <p:sp>
          <p:nvSpPr>
            <p:cNvPr id="199" name="Line 16"/>
            <p:cNvSpPr/>
            <p:nvPr/>
          </p:nvSpPr>
          <p:spPr>
            <a:xfrm>
              <a:off x="5867280" y="3505320"/>
              <a:ext cx="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17"/>
            <p:cNvSpPr/>
            <p:nvPr/>
          </p:nvSpPr>
          <p:spPr>
            <a:xfrm flipH="1">
              <a:off x="4648320" y="3505320"/>
              <a:ext cx="121896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18"/>
            <p:cNvSpPr/>
            <p:nvPr/>
          </p:nvSpPr>
          <p:spPr>
            <a:xfrm>
              <a:off x="5867280" y="3505320"/>
              <a:ext cx="83844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2" name="Group 19"/>
          <p:cNvGrpSpPr/>
          <p:nvPr/>
        </p:nvGrpSpPr>
        <p:grpSpPr>
          <a:xfrm>
            <a:off x="3429000" y="4267080"/>
            <a:ext cx="2057400" cy="380880"/>
            <a:chOff x="3429000" y="4267080"/>
            <a:chExt cx="2057400" cy="380880"/>
          </a:xfrm>
        </p:grpSpPr>
        <p:sp>
          <p:nvSpPr>
            <p:cNvPr id="203" name="Line 20"/>
            <p:cNvSpPr/>
            <p:nvPr/>
          </p:nvSpPr>
          <p:spPr>
            <a:xfrm>
              <a:off x="4647960" y="4267080"/>
              <a:ext cx="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21"/>
            <p:cNvSpPr/>
            <p:nvPr/>
          </p:nvSpPr>
          <p:spPr>
            <a:xfrm flipH="1">
              <a:off x="3429000" y="4267080"/>
              <a:ext cx="121896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22"/>
            <p:cNvSpPr/>
            <p:nvPr/>
          </p:nvSpPr>
          <p:spPr>
            <a:xfrm>
              <a:off x="4647960" y="4267080"/>
              <a:ext cx="83844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Line 23"/>
          <p:cNvSpPr/>
          <p:nvPr/>
        </p:nvSpPr>
        <p:spPr>
          <a:xfrm flipH="1">
            <a:off x="2057400" y="2666880"/>
            <a:ext cx="1752480" cy="4572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24"/>
          <p:cNvSpPr/>
          <p:nvPr/>
        </p:nvSpPr>
        <p:spPr>
          <a:xfrm>
            <a:off x="3809880" y="2666880"/>
            <a:ext cx="2057400" cy="53352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5"/>
          <p:cNvSpPr/>
          <p:nvPr/>
        </p:nvSpPr>
        <p:spPr>
          <a:xfrm>
            <a:off x="2210400" y="3124080"/>
            <a:ext cx="1011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  type</a:t>
            </a:r>
          </a:p>
        </p:txBody>
      </p:sp>
      <p:sp>
        <p:nvSpPr>
          <p:cNvPr id="209" name="CustomShape 26"/>
          <p:cNvSpPr/>
          <p:nvPr/>
        </p:nvSpPr>
        <p:spPr>
          <a:xfrm>
            <a:off x="4953960" y="312408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2</a:t>
            </a:r>
          </a:p>
        </p:txBody>
      </p:sp>
      <p:sp>
        <p:nvSpPr>
          <p:cNvPr id="210" name="CustomShape 27"/>
          <p:cNvSpPr/>
          <p:nvPr/>
        </p:nvSpPr>
        <p:spPr>
          <a:xfrm>
            <a:off x="2515680" y="464832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8</a:t>
            </a:r>
          </a:p>
        </p:txBody>
      </p:sp>
      <p:sp>
        <p:nvSpPr>
          <p:cNvPr id="211" name="CustomShape 28"/>
          <p:cNvSpPr/>
          <p:nvPr/>
        </p:nvSpPr>
        <p:spPr>
          <a:xfrm>
            <a:off x="3735000" y="388620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5</a:t>
            </a:r>
          </a:p>
        </p:txBody>
      </p:sp>
      <p:sp>
        <p:nvSpPr>
          <p:cNvPr id="212" name="CustomShape 29"/>
          <p:cNvSpPr/>
          <p:nvPr/>
        </p:nvSpPr>
        <p:spPr>
          <a:xfrm>
            <a:off x="3659040" y="464832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10</a:t>
            </a:r>
          </a:p>
        </p:txBody>
      </p:sp>
      <p:sp>
        <p:nvSpPr>
          <p:cNvPr id="213" name="CustomShape 30"/>
          <p:cNvSpPr/>
          <p:nvPr/>
        </p:nvSpPr>
        <p:spPr>
          <a:xfrm>
            <a:off x="6097680" y="3124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214" name="CustomShape 31"/>
          <p:cNvSpPr/>
          <p:nvPr/>
        </p:nvSpPr>
        <p:spPr>
          <a:xfrm>
            <a:off x="4878720" y="38862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7</a:t>
            </a:r>
          </a:p>
        </p:txBody>
      </p:sp>
      <p:sp>
        <p:nvSpPr>
          <p:cNvPr id="215" name="CustomShape 32"/>
          <p:cNvSpPr/>
          <p:nvPr/>
        </p:nvSpPr>
        <p:spPr>
          <a:xfrm>
            <a:off x="3734280" y="548640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9 entry</a:t>
            </a:r>
          </a:p>
        </p:txBody>
      </p:sp>
      <p:sp>
        <p:nvSpPr>
          <p:cNvPr id="216" name="CustomShape 33"/>
          <p:cNvSpPr/>
          <p:nvPr/>
        </p:nvSpPr>
        <p:spPr>
          <a:xfrm>
            <a:off x="7010640" y="388620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 entry</a:t>
            </a:r>
          </a:p>
        </p:txBody>
      </p:sp>
      <p:sp>
        <p:nvSpPr>
          <p:cNvPr id="217" name="CustomShape 34"/>
          <p:cNvSpPr/>
          <p:nvPr/>
        </p:nvSpPr>
        <p:spPr>
          <a:xfrm>
            <a:off x="5791680" y="464832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6 entry</a:t>
            </a:r>
          </a:p>
        </p:txBody>
      </p:sp>
      <p:sp>
        <p:nvSpPr>
          <p:cNvPr id="218" name="Line 35"/>
          <p:cNvSpPr/>
          <p:nvPr/>
        </p:nvSpPr>
        <p:spPr>
          <a:xfrm>
            <a:off x="3276720" y="3352680"/>
            <a:ext cx="160020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36"/>
          <p:cNvSpPr/>
          <p:nvPr/>
        </p:nvSpPr>
        <p:spPr>
          <a:xfrm flipH="1">
            <a:off x="3962160" y="3581280"/>
            <a:ext cx="114300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37"/>
          <p:cNvSpPr/>
          <p:nvPr/>
        </p:nvSpPr>
        <p:spPr>
          <a:xfrm flipH="1">
            <a:off x="2742840" y="4343400"/>
            <a:ext cx="114300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Line 38"/>
          <p:cNvSpPr/>
          <p:nvPr/>
        </p:nvSpPr>
        <p:spPr>
          <a:xfrm flipV="1">
            <a:off x="3886200" y="510552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39"/>
          <p:cNvSpPr/>
          <p:nvPr/>
        </p:nvSpPr>
        <p:spPr>
          <a:xfrm flipH="1" flipV="1">
            <a:off x="5181120" y="4266720"/>
            <a:ext cx="76212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40"/>
          <p:cNvSpPr/>
          <p:nvPr/>
        </p:nvSpPr>
        <p:spPr>
          <a:xfrm flipH="1" flipV="1">
            <a:off x="6400440" y="350532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41"/>
          <p:cNvSpPr/>
          <p:nvPr/>
        </p:nvSpPr>
        <p:spPr>
          <a:xfrm>
            <a:off x="2743200" y="510552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42"/>
          <p:cNvSpPr/>
          <p:nvPr/>
        </p:nvSpPr>
        <p:spPr>
          <a:xfrm>
            <a:off x="4038480" y="434340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43"/>
          <p:cNvSpPr/>
          <p:nvPr/>
        </p:nvSpPr>
        <p:spPr>
          <a:xfrm>
            <a:off x="5257800" y="358128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44"/>
          <p:cNvSpPr/>
          <p:nvPr/>
        </p:nvSpPr>
        <p:spPr>
          <a:xfrm flipV="1">
            <a:off x="2556000" y="36450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Order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26560" y="1981080"/>
            <a:ext cx="749124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Apply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topological sort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on dependency graph</a:t>
            </a:r>
          </a:p>
        </p:txBody>
      </p:sp>
      <p:sp>
        <p:nvSpPr>
          <p:cNvPr id="230" name="CustomShape 3"/>
          <p:cNvSpPr/>
          <p:nvPr/>
        </p:nvSpPr>
        <p:spPr>
          <a:xfrm>
            <a:off x="395640" y="2997360"/>
            <a:ext cx="4169160" cy="308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a1 :=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a2 := a1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addtype(a3, a2)	/* a4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a5 := a2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addtype(a6, a5)	/* a7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a8 := a5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addtype(a9, a8)	/* a10 */</a:t>
            </a:r>
          </a:p>
        </p:txBody>
      </p:sp>
      <p:sp>
        <p:nvSpPr>
          <p:cNvPr id="231" name="CustomShape 4"/>
          <p:cNvSpPr/>
          <p:nvPr/>
        </p:nvSpPr>
        <p:spPr>
          <a:xfrm>
            <a:off x="4788360" y="2997360"/>
            <a:ext cx="4169160" cy="308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a1 :=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a2 := a1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a5 := a2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a8 := a5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addtype(a9, a8)	/* a10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addtype(a6, a5)	/* a7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addtype(a3, a2)	/* a4 */</a:t>
            </a:r>
          </a:p>
        </p:txBody>
      </p:sp>
      <p:sp>
        <p:nvSpPr>
          <p:cNvPr id="232" name="CustomShape 5"/>
          <p:cNvSpPr/>
          <p:nvPr/>
        </p:nvSpPr>
        <p:spPr>
          <a:xfrm>
            <a:off x="324000" y="2924280"/>
            <a:ext cx="4248000" cy="324144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6"/>
          <p:cNvSpPr/>
          <p:nvPr/>
        </p:nvSpPr>
        <p:spPr>
          <a:xfrm>
            <a:off x="4716360" y="2924280"/>
            <a:ext cx="4248360" cy="324144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S-Attributed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762120" y="2362320"/>
            <a:ext cx="7772400" cy="22096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syntax-directed definition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S-attributed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if it uses synthesized attributes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exclusively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‘+’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‘*’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‘(‘ E ‘)’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L-Attributed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A syntax-directed definition is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L-attributed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if each attribute in each semantic rule for each production</a:t>
            </a:r>
            <a:r>
              <a:t/>
            </a:r>
            <a:br/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	A </a:t>
            </a:r>
            <a:r>
              <a:rPr lang="zh-TW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… X</a:t>
            </a:r>
            <a:r>
              <a:rPr lang="zh-TW" sz="3200" b="0" i="1" strike="noStrike" spc="-1" baseline="-25000">
                <a:solidFill>
                  <a:srgbClr val="000000"/>
                </a:solidFill>
                <a:latin typeface="Times New Roman"/>
              </a:rPr>
              <a:t>n</a:t>
            </a:r>
            <a:r>
              <a:t/>
            </a:r>
            <a:br/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is a synthesized attribute, or an inherited attribute of X</a:t>
            </a:r>
            <a:r>
              <a:rPr lang="zh-TW" sz="3200" b="0" i="1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1 </a:t>
            </a:r>
            <a:r>
              <a:rPr lang="zh-TW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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i="1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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i="1" strike="noStrike" spc="-1">
                <a:solidFill>
                  <a:srgbClr val="000000"/>
                </a:solidFill>
                <a:latin typeface="Times New Roman"/>
              </a:rPr>
              <a:t>n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depending only on</a:t>
            </a:r>
            <a:r>
              <a:t/>
            </a:r>
            <a:br/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1. the attributes of X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X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…, X</a:t>
            </a:r>
            <a:r>
              <a:rPr lang="zh-TW" sz="3200" b="0" i="1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-1</a:t>
            </a:r>
            <a:r>
              <a:t/>
            </a:r>
            <a:br/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2. the inherited attributes of A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408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TL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4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L1 ‘,’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L1.in:=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934200" cy="401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343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2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 →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LM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:= l(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 m(L.s)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A.s := f(M.s)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92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 →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QR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:= r(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:= q(R.s)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A.s := f(Q.s)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685440" y="1981080"/>
            <a:ext cx="79246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translation scheme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an attribute grammar in which semantic rules are enclosed between braces 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and are inserted within the right sides of productions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value of an attribute must be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available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when a semantic rule refers to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40520" y="2209680"/>
            <a:ext cx="8002800" cy="228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8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8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L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L.in)}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L.in)}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19328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</a:t>
            </a:r>
          </a:p>
        </p:txBody>
      </p:sp>
      <p:sp>
        <p:nvSpPr>
          <p:cNvPr id="253" name="CustomShape 3"/>
          <p:cNvSpPr/>
          <p:nvPr/>
        </p:nvSpPr>
        <p:spPr>
          <a:xfrm>
            <a:off x="244008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54" name="CustomShape 4"/>
          <p:cNvSpPr/>
          <p:nvPr/>
        </p:nvSpPr>
        <p:spPr>
          <a:xfrm>
            <a:off x="533520" y="3886200"/>
            <a:ext cx="741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float</a:t>
            </a:r>
          </a:p>
        </p:txBody>
      </p:sp>
      <p:sp>
        <p:nvSpPr>
          <p:cNvPr id="255" name="Line 5"/>
          <p:cNvSpPr/>
          <p:nvPr/>
        </p:nvSpPr>
        <p:spPr>
          <a:xfrm>
            <a:off x="2590920" y="3581280"/>
            <a:ext cx="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6"/>
          <p:cNvSpPr/>
          <p:nvPr/>
        </p:nvSpPr>
        <p:spPr>
          <a:xfrm>
            <a:off x="624996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57" name="CustomShape 7"/>
          <p:cNvSpPr/>
          <p:nvPr/>
        </p:nvSpPr>
        <p:spPr>
          <a:xfrm>
            <a:off x="4351320" y="54864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Line 8"/>
          <p:cNvSpPr/>
          <p:nvPr/>
        </p:nvSpPr>
        <p:spPr>
          <a:xfrm>
            <a:off x="4572000" y="510552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9"/>
          <p:cNvSpPr/>
          <p:nvPr/>
        </p:nvSpPr>
        <p:spPr>
          <a:xfrm flipH="1">
            <a:off x="2590920" y="2666880"/>
            <a:ext cx="1752480" cy="4572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10"/>
          <p:cNvSpPr/>
          <p:nvPr/>
        </p:nvSpPr>
        <p:spPr>
          <a:xfrm>
            <a:off x="4343400" y="2666880"/>
            <a:ext cx="2057400" cy="5335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11"/>
          <p:cNvSpPr/>
          <p:nvPr/>
        </p:nvSpPr>
        <p:spPr>
          <a:xfrm>
            <a:off x="4343400" y="2666880"/>
            <a:ext cx="0" cy="4572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2"/>
          <p:cNvSpPr/>
          <p:nvPr/>
        </p:nvSpPr>
        <p:spPr>
          <a:xfrm>
            <a:off x="3275280" y="3124080"/>
            <a:ext cx="217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4878000" y="464832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4421160" y="46483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65" name="CustomShape 15"/>
          <p:cNvSpPr/>
          <p:nvPr/>
        </p:nvSpPr>
        <p:spPr>
          <a:xfrm>
            <a:off x="5418000" y="464832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Line 16"/>
          <p:cNvSpPr/>
          <p:nvPr/>
        </p:nvSpPr>
        <p:spPr>
          <a:xfrm>
            <a:off x="5486400" y="4267080"/>
            <a:ext cx="15228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17"/>
          <p:cNvSpPr/>
          <p:nvPr/>
        </p:nvSpPr>
        <p:spPr>
          <a:xfrm flipH="1">
            <a:off x="3428640" y="4267080"/>
            <a:ext cx="205740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Line 18"/>
          <p:cNvSpPr/>
          <p:nvPr/>
        </p:nvSpPr>
        <p:spPr>
          <a:xfrm>
            <a:off x="5486400" y="4267080"/>
            <a:ext cx="121932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9"/>
          <p:cNvSpPr/>
          <p:nvPr/>
        </p:nvSpPr>
        <p:spPr>
          <a:xfrm>
            <a:off x="2443680" y="4648320"/>
            <a:ext cx="1971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en-US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CustomShape 20"/>
          <p:cNvSpPr/>
          <p:nvPr/>
        </p:nvSpPr>
        <p:spPr>
          <a:xfrm>
            <a:off x="6019560" y="464832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Line 21"/>
          <p:cNvSpPr/>
          <p:nvPr/>
        </p:nvSpPr>
        <p:spPr>
          <a:xfrm flipH="1">
            <a:off x="4572000" y="4267080"/>
            <a:ext cx="91440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22"/>
          <p:cNvSpPr/>
          <p:nvPr/>
        </p:nvSpPr>
        <p:spPr>
          <a:xfrm flipH="1">
            <a:off x="5105520" y="4267080"/>
            <a:ext cx="38088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3"/>
          <p:cNvSpPr/>
          <p:nvPr/>
        </p:nvSpPr>
        <p:spPr>
          <a:xfrm>
            <a:off x="5792400" y="388620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CustomShape 24"/>
          <p:cNvSpPr/>
          <p:nvPr/>
        </p:nvSpPr>
        <p:spPr>
          <a:xfrm>
            <a:off x="5335560" y="3886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75" name="CustomShape 25"/>
          <p:cNvSpPr/>
          <p:nvPr/>
        </p:nvSpPr>
        <p:spPr>
          <a:xfrm>
            <a:off x="6332400" y="38862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Line 26"/>
          <p:cNvSpPr/>
          <p:nvPr/>
        </p:nvSpPr>
        <p:spPr>
          <a:xfrm>
            <a:off x="6400800" y="3505320"/>
            <a:ext cx="15228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27"/>
          <p:cNvSpPr/>
          <p:nvPr/>
        </p:nvSpPr>
        <p:spPr>
          <a:xfrm flipH="1">
            <a:off x="4343040" y="3505320"/>
            <a:ext cx="205740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28"/>
          <p:cNvSpPr/>
          <p:nvPr/>
        </p:nvSpPr>
        <p:spPr>
          <a:xfrm>
            <a:off x="6400800" y="3505320"/>
            <a:ext cx="121932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9"/>
          <p:cNvSpPr/>
          <p:nvPr/>
        </p:nvSpPr>
        <p:spPr>
          <a:xfrm>
            <a:off x="3358080" y="3886200"/>
            <a:ext cx="1971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en-US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CustomShape 30"/>
          <p:cNvSpPr/>
          <p:nvPr/>
        </p:nvSpPr>
        <p:spPr>
          <a:xfrm>
            <a:off x="6933960" y="388620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Line 31"/>
          <p:cNvSpPr/>
          <p:nvPr/>
        </p:nvSpPr>
        <p:spPr>
          <a:xfrm flipH="1">
            <a:off x="5486400" y="3505320"/>
            <a:ext cx="91440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32"/>
          <p:cNvSpPr/>
          <p:nvPr/>
        </p:nvSpPr>
        <p:spPr>
          <a:xfrm flipH="1">
            <a:off x="6019920" y="3505320"/>
            <a:ext cx="38088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33"/>
          <p:cNvSpPr/>
          <p:nvPr/>
        </p:nvSpPr>
        <p:spPr>
          <a:xfrm>
            <a:off x="1293120" y="3886200"/>
            <a:ext cx="2232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en-US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Line 34"/>
          <p:cNvSpPr/>
          <p:nvPr/>
        </p:nvSpPr>
        <p:spPr>
          <a:xfrm flipH="1">
            <a:off x="914040" y="3581280"/>
            <a:ext cx="167652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5"/>
          <p:cNvSpPr/>
          <p:nvPr/>
        </p:nvSpPr>
        <p:spPr>
          <a:xfrm>
            <a:off x="4952520" y="548640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Line 36"/>
          <p:cNvSpPr/>
          <p:nvPr/>
        </p:nvSpPr>
        <p:spPr>
          <a:xfrm>
            <a:off x="4572000" y="5105520"/>
            <a:ext cx="106668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Semantic Analysis in Compiler Design</a:t>
            </a:r>
            <a:endParaRPr lang="en-GB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400" cy="449568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Third phase of compiler Design.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Makes sure that declarations and statements are semantically correct.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procedures called by the parser as and when required by the grammar.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Syntax tree and symbol table are used to check the consistency of the given code.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 is subsequently used by the compiler during the intermediate code generation.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760040" y="2092320"/>
            <a:ext cx="4999680" cy="155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num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{print(num.val)}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addop T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{print(addop.lexeme)}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R </a:t>
            </a:r>
            <a:r>
              <a:t/>
            </a:r>
            <a:br/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728800" y="35812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290" name="CustomShape 4"/>
          <p:cNvSpPr/>
          <p:nvPr/>
        </p:nvSpPr>
        <p:spPr>
          <a:xfrm>
            <a:off x="1373040" y="41497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91" name="CustomShape 5"/>
          <p:cNvSpPr/>
          <p:nvPr/>
        </p:nvSpPr>
        <p:spPr>
          <a:xfrm>
            <a:off x="4116600" y="41497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292" name="CustomShape 6"/>
          <p:cNvSpPr/>
          <p:nvPr/>
        </p:nvSpPr>
        <p:spPr>
          <a:xfrm>
            <a:off x="7774560" y="5978520"/>
            <a:ext cx="38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839880" y="47592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9</a:t>
            </a:r>
          </a:p>
        </p:txBody>
      </p:sp>
      <p:sp>
        <p:nvSpPr>
          <p:cNvPr id="294" name="CustomShape 8"/>
          <p:cNvSpPr/>
          <p:nvPr/>
        </p:nvSpPr>
        <p:spPr>
          <a:xfrm>
            <a:off x="1218240" y="475920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{print(‘9’)}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Line 9"/>
          <p:cNvSpPr/>
          <p:nvPr/>
        </p:nvSpPr>
        <p:spPr>
          <a:xfrm flipH="1">
            <a:off x="990360" y="4606920"/>
            <a:ext cx="53316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10"/>
          <p:cNvSpPr/>
          <p:nvPr/>
        </p:nvSpPr>
        <p:spPr>
          <a:xfrm>
            <a:off x="1523880" y="4606920"/>
            <a:ext cx="533520" cy="1522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11"/>
          <p:cNvSpPr/>
          <p:nvPr/>
        </p:nvSpPr>
        <p:spPr>
          <a:xfrm>
            <a:off x="2896560" y="4759200"/>
            <a:ext cx="4870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‘-’</a:t>
            </a:r>
          </a:p>
        </p:txBody>
      </p:sp>
      <p:sp>
        <p:nvSpPr>
          <p:cNvPr id="298" name="CustomShape 12"/>
          <p:cNvSpPr/>
          <p:nvPr/>
        </p:nvSpPr>
        <p:spPr>
          <a:xfrm>
            <a:off x="3506760" y="4759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99" name="CustomShape 13"/>
          <p:cNvSpPr/>
          <p:nvPr/>
        </p:nvSpPr>
        <p:spPr>
          <a:xfrm>
            <a:off x="3961440" y="4759200"/>
            <a:ext cx="1561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{print(‘-’)}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CustomShape 14"/>
          <p:cNvSpPr/>
          <p:nvPr/>
        </p:nvSpPr>
        <p:spPr>
          <a:xfrm>
            <a:off x="6174000" y="47592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301" name="Line 15"/>
          <p:cNvSpPr/>
          <p:nvPr/>
        </p:nvSpPr>
        <p:spPr>
          <a:xfrm flipH="1">
            <a:off x="3123720" y="4530600"/>
            <a:ext cx="11430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Line 16"/>
          <p:cNvSpPr/>
          <p:nvPr/>
        </p:nvSpPr>
        <p:spPr>
          <a:xfrm flipH="1">
            <a:off x="3733560" y="4530600"/>
            <a:ext cx="53316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Line 17"/>
          <p:cNvSpPr/>
          <p:nvPr/>
        </p:nvSpPr>
        <p:spPr>
          <a:xfrm>
            <a:off x="4267080" y="4530600"/>
            <a:ext cx="457200" cy="2286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Line 18"/>
          <p:cNvSpPr/>
          <p:nvPr/>
        </p:nvSpPr>
        <p:spPr>
          <a:xfrm>
            <a:off x="4267080" y="4530600"/>
            <a:ext cx="20574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9"/>
          <p:cNvSpPr/>
          <p:nvPr/>
        </p:nvSpPr>
        <p:spPr>
          <a:xfrm>
            <a:off x="2973600" y="536904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306" name="CustomShape 20"/>
          <p:cNvSpPr/>
          <p:nvPr/>
        </p:nvSpPr>
        <p:spPr>
          <a:xfrm>
            <a:off x="3351960" y="536904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{print(‘5’)}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Line 21"/>
          <p:cNvSpPr/>
          <p:nvPr/>
        </p:nvSpPr>
        <p:spPr>
          <a:xfrm flipH="1">
            <a:off x="3124080" y="5216400"/>
            <a:ext cx="533520" cy="1526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Line 22"/>
          <p:cNvSpPr/>
          <p:nvPr/>
        </p:nvSpPr>
        <p:spPr>
          <a:xfrm>
            <a:off x="3657600" y="5216400"/>
            <a:ext cx="533520" cy="1526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3"/>
          <p:cNvSpPr/>
          <p:nvPr/>
        </p:nvSpPr>
        <p:spPr>
          <a:xfrm>
            <a:off x="5029920" y="536904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</a:p>
        </p:txBody>
      </p:sp>
      <p:sp>
        <p:nvSpPr>
          <p:cNvPr id="310" name="CustomShape 24"/>
          <p:cNvSpPr/>
          <p:nvPr/>
        </p:nvSpPr>
        <p:spPr>
          <a:xfrm>
            <a:off x="5640480" y="536904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311" name="CustomShape 25"/>
          <p:cNvSpPr/>
          <p:nvPr/>
        </p:nvSpPr>
        <p:spPr>
          <a:xfrm>
            <a:off x="6094800" y="5369040"/>
            <a:ext cx="1631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{print(‘+’)}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CustomShape 26"/>
          <p:cNvSpPr/>
          <p:nvPr/>
        </p:nvSpPr>
        <p:spPr>
          <a:xfrm>
            <a:off x="7774200" y="536904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313" name="Line 27"/>
          <p:cNvSpPr/>
          <p:nvPr/>
        </p:nvSpPr>
        <p:spPr>
          <a:xfrm flipH="1">
            <a:off x="5257440" y="5140440"/>
            <a:ext cx="11430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28"/>
          <p:cNvSpPr/>
          <p:nvPr/>
        </p:nvSpPr>
        <p:spPr>
          <a:xfrm flipH="1">
            <a:off x="5867280" y="5140440"/>
            <a:ext cx="53352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Line 29"/>
          <p:cNvSpPr/>
          <p:nvPr/>
        </p:nvSpPr>
        <p:spPr>
          <a:xfrm>
            <a:off x="6400800" y="5140440"/>
            <a:ext cx="457200" cy="2286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30"/>
          <p:cNvSpPr/>
          <p:nvPr/>
        </p:nvSpPr>
        <p:spPr>
          <a:xfrm>
            <a:off x="6400800" y="5140440"/>
            <a:ext cx="152388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1"/>
          <p:cNvSpPr/>
          <p:nvPr/>
        </p:nvSpPr>
        <p:spPr>
          <a:xfrm>
            <a:off x="5107320" y="5978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318" name="CustomShape 32"/>
          <p:cNvSpPr/>
          <p:nvPr/>
        </p:nvSpPr>
        <p:spPr>
          <a:xfrm>
            <a:off x="5485320" y="597852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{print(‘2’)}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Line 33"/>
          <p:cNvSpPr/>
          <p:nvPr/>
        </p:nvSpPr>
        <p:spPr>
          <a:xfrm flipH="1">
            <a:off x="5257800" y="5826240"/>
            <a:ext cx="53352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34"/>
          <p:cNvSpPr/>
          <p:nvPr/>
        </p:nvSpPr>
        <p:spPr>
          <a:xfrm>
            <a:off x="5791320" y="5826240"/>
            <a:ext cx="533160" cy="1522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35"/>
          <p:cNvSpPr/>
          <p:nvPr/>
        </p:nvSpPr>
        <p:spPr>
          <a:xfrm>
            <a:off x="8001000" y="5749920"/>
            <a:ext cx="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36"/>
          <p:cNvSpPr/>
          <p:nvPr/>
        </p:nvSpPr>
        <p:spPr>
          <a:xfrm flipH="1">
            <a:off x="1523880" y="3997440"/>
            <a:ext cx="137160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37"/>
          <p:cNvSpPr/>
          <p:nvPr/>
        </p:nvSpPr>
        <p:spPr>
          <a:xfrm>
            <a:off x="2895480" y="3997440"/>
            <a:ext cx="137160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4" name="Group 38"/>
          <p:cNvGrpSpPr/>
          <p:nvPr/>
        </p:nvGrpSpPr>
        <p:grpSpPr>
          <a:xfrm>
            <a:off x="6935040" y="3505320"/>
            <a:ext cx="1217160" cy="1145520"/>
            <a:chOff x="6935040" y="3505320"/>
            <a:chExt cx="1217160" cy="1145520"/>
          </a:xfrm>
        </p:grpSpPr>
        <p:sp>
          <p:nvSpPr>
            <p:cNvPr id="325" name="CustomShape 39"/>
            <p:cNvSpPr/>
            <p:nvPr/>
          </p:nvSpPr>
          <p:spPr>
            <a:xfrm>
              <a:off x="6935040" y="3505320"/>
              <a:ext cx="12171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6600"/>
                  </a:solidFill>
                  <a:latin typeface="Times New Roman"/>
                </a:rPr>
                <a:t>9 - 5 + 2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6" name="CustomShape 40"/>
            <p:cNvSpPr/>
            <p:nvPr/>
          </p:nvSpPr>
          <p:spPr>
            <a:xfrm>
              <a:off x="6935040" y="4191120"/>
              <a:ext cx="12171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6600"/>
                  </a:solidFill>
                  <a:latin typeface="Times New Roman"/>
                </a:rPr>
                <a:t>9 5 - 2 +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7" name="CustomShape 41"/>
            <p:cNvSpPr/>
            <p:nvPr/>
          </p:nvSpPr>
          <p:spPr>
            <a:xfrm>
              <a:off x="7391160" y="3962520"/>
              <a:ext cx="228240" cy="304560"/>
            </a:xfrm>
            <a:custGeom>
              <a:avLst/>
              <a:gdLst/>
              <a:ahLst/>
              <a:cxnLst/>
              <a:rect l="0" t="0" r="r" b="b"/>
              <a:pathLst>
                <a:path w="636" h="848">
                  <a:moveTo>
                    <a:pt x="158" y="0"/>
                  </a:moveTo>
                  <a:lnTo>
                    <a:pt x="158" y="635"/>
                  </a:lnTo>
                  <a:lnTo>
                    <a:pt x="0" y="635"/>
                  </a:lnTo>
                  <a:lnTo>
                    <a:pt x="317" y="847"/>
                  </a:lnTo>
                  <a:lnTo>
                    <a:pt x="635" y="635"/>
                  </a:lnTo>
                  <a:lnTo>
                    <a:pt x="476" y="635"/>
                  </a:lnTo>
                  <a:lnTo>
                    <a:pt x="476" y="0"/>
                  </a:lnTo>
                  <a:lnTo>
                    <a:pt x="158" y="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Restrictions on 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685440" y="1981080"/>
            <a:ext cx="79246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inherited attribute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for a symbol on the right side must be computed in a semantic rule before that symbol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semantic rule must not refer to 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for a symbol to its right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for the symbol on the left can be computed after all attributes it depends on have been computed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Construction of Syntax Trees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539640" y="1844640"/>
            <a:ext cx="8221680" cy="1224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abstract syntax tree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condensed form of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parse tree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useful for representing constructs</a:t>
            </a:r>
          </a:p>
        </p:txBody>
      </p:sp>
      <p:grpSp>
        <p:nvGrpSpPr>
          <p:cNvPr id="343" name="Group 3"/>
          <p:cNvGrpSpPr/>
          <p:nvPr/>
        </p:nvGrpSpPr>
        <p:grpSpPr>
          <a:xfrm>
            <a:off x="609480" y="3352680"/>
            <a:ext cx="8001000" cy="3200400"/>
            <a:chOff x="609480" y="3352680"/>
            <a:chExt cx="8001000" cy="3200400"/>
          </a:xfrm>
        </p:grpSpPr>
        <p:grpSp>
          <p:nvGrpSpPr>
            <p:cNvPr id="344" name="Group 4"/>
            <p:cNvGrpSpPr/>
            <p:nvPr/>
          </p:nvGrpSpPr>
          <p:grpSpPr>
            <a:xfrm>
              <a:off x="610200" y="3352680"/>
              <a:ext cx="3890520" cy="1069200"/>
              <a:chOff x="610200" y="3352680"/>
              <a:chExt cx="3890520" cy="1069200"/>
            </a:xfrm>
          </p:grpSpPr>
          <p:sp>
            <p:nvSpPr>
              <p:cNvPr id="345" name="CustomShape 5"/>
              <p:cNvSpPr/>
              <p:nvPr/>
            </p:nvSpPr>
            <p:spPr>
              <a:xfrm>
                <a:off x="1980720" y="3352680"/>
                <a:ext cx="9626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if-stmt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6" name="CustomShape 6"/>
              <p:cNvSpPr/>
              <p:nvPr/>
            </p:nvSpPr>
            <p:spPr>
              <a:xfrm>
                <a:off x="610200" y="3962160"/>
                <a:ext cx="3682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if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7" name="CustomShape 7"/>
              <p:cNvSpPr/>
              <p:nvPr/>
            </p:nvSpPr>
            <p:spPr>
              <a:xfrm>
                <a:off x="991440" y="3962160"/>
                <a:ext cx="7232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i="1" strike="noStrike" spc="-1">
                    <a:solidFill>
                      <a:srgbClr val="000000"/>
                    </a:solidFill>
                    <a:latin typeface="Times New Roman"/>
                  </a:rPr>
                  <a:t>expr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8" name="CustomShape 8"/>
              <p:cNvSpPr/>
              <p:nvPr/>
            </p:nvSpPr>
            <p:spPr>
              <a:xfrm>
                <a:off x="1754280" y="3962160"/>
                <a:ext cx="7567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then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9" name="CustomShape 9"/>
              <p:cNvSpPr/>
              <p:nvPr/>
            </p:nvSpPr>
            <p:spPr>
              <a:xfrm>
                <a:off x="2515320" y="39621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0" name="CustomShape 10"/>
              <p:cNvSpPr/>
              <p:nvPr/>
            </p:nvSpPr>
            <p:spPr>
              <a:xfrm>
                <a:off x="3200400" y="3962160"/>
                <a:ext cx="6562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else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1" name="CustomShape 11"/>
              <p:cNvSpPr/>
              <p:nvPr/>
            </p:nvSpPr>
            <p:spPr>
              <a:xfrm>
                <a:off x="3810960" y="39621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2" name="Line 12"/>
              <p:cNvSpPr/>
              <p:nvPr/>
            </p:nvSpPr>
            <p:spPr>
              <a:xfrm flipH="1">
                <a:off x="837720" y="3733560"/>
                <a:ext cx="16002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3" name="Line 13"/>
              <p:cNvSpPr/>
              <p:nvPr/>
            </p:nvSpPr>
            <p:spPr>
              <a:xfrm flipH="1">
                <a:off x="1371240" y="3733560"/>
                <a:ext cx="106704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4" name="Line 14"/>
              <p:cNvSpPr/>
              <p:nvPr/>
            </p:nvSpPr>
            <p:spPr>
              <a:xfrm flipH="1">
                <a:off x="2133000" y="3733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5" name="Line 15"/>
              <p:cNvSpPr/>
              <p:nvPr/>
            </p:nvSpPr>
            <p:spPr>
              <a:xfrm>
                <a:off x="2438280" y="3733560"/>
                <a:ext cx="4572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6" name="Line 16"/>
              <p:cNvSpPr/>
              <p:nvPr/>
            </p:nvSpPr>
            <p:spPr>
              <a:xfrm>
                <a:off x="2438280" y="3733560"/>
                <a:ext cx="106668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7" name="Line 17"/>
              <p:cNvSpPr/>
              <p:nvPr/>
            </p:nvSpPr>
            <p:spPr>
              <a:xfrm>
                <a:off x="2438280" y="3733560"/>
                <a:ext cx="1676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58" name="Group 18"/>
            <p:cNvGrpSpPr/>
            <p:nvPr/>
          </p:nvGrpSpPr>
          <p:grpSpPr>
            <a:xfrm>
              <a:off x="991440" y="5181480"/>
              <a:ext cx="2975760" cy="1069200"/>
              <a:chOff x="991440" y="5181480"/>
              <a:chExt cx="2975760" cy="1069200"/>
            </a:xfrm>
          </p:grpSpPr>
          <p:sp>
            <p:nvSpPr>
              <p:cNvPr id="359" name="CustomShape 19"/>
              <p:cNvSpPr/>
              <p:nvPr/>
            </p:nvSpPr>
            <p:spPr>
              <a:xfrm>
                <a:off x="1980720" y="5181480"/>
                <a:ext cx="9626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if-stmt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0" name="CustomShape 20"/>
              <p:cNvSpPr/>
              <p:nvPr/>
            </p:nvSpPr>
            <p:spPr>
              <a:xfrm>
                <a:off x="991440" y="5790960"/>
                <a:ext cx="7232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i="1" strike="noStrike" spc="-1">
                    <a:solidFill>
                      <a:srgbClr val="000000"/>
                    </a:solidFill>
                    <a:latin typeface="Times New Roman"/>
                  </a:rPr>
                  <a:t>expr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1" name="CustomShape 21"/>
              <p:cNvSpPr/>
              <p:nvPr/>
            </p:nvSpPr>
            <p:spPr>
              <a:xfrm>
                <a:off x="2134440" y="57909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2" name="CustomShape 22"/>
              <p:cNvSpPr/>
              <p:nvPr/>
            </p:nvSpPr>
            <p:spPr>
              <a:xfrm>
                <a:off x="3277440" y="57909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3" name="Line 23"/>
              <p:cNvSpPr/>
              <p:nvPr/>
            </p:nvSpPr>
            <p:spPr>
              <a:xfrm flipH="1">
                <a:off x="1371240" y="5562360"/>
                <a:ext cx="106704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4" name="Line 24"/>
              <p:cNvSpPr/>
              <p:nvPr/>
            </p:nvSpPr>
            <p:spPr>
              <a:xfrm>
                <a:off x="2438280" y="5562360"/>
                <a:ext cx="0" cy="30492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5" name="Line 25"/>
              <p:cNvSpPr/>
              <p:nvPr/>
            </p:nvSpPr>
            <p:spPr>
              <a:xfrm>
                <a:off x="2438280" y="5562360"/>
                <a:ext cx="11430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66" name="Group 26"/>
            <p:cNvGrpSpPr/>
            <p:nvPr/>
          </p:nvGrpSpPr>
          <p:grpSpPr>
            <a:xfrm>
              <a:off x="4801680" y="3352680"/>
              <a:ext cx="1966680" cy="3126600"/>
              <a:chOff x="4801680" y="3352680"/>
              <a:chExt cx="1966680" cy="3126600"/>
            </a:xfrm>
          </p:grpSpPr>
          <p:sp>
            <p:nvSpPr>
              <p:cNvPr id="367" name="CustomShape 27"/>
              <p:cNvSpPr/>
              <p:nvPr/>
            </p:nvSpPr>
            <p:spPr>
              <a:xfrm>
                <a:off x="5868360" y="335268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8" name="CustomShape 28"/>
              <p:cNvSpPr/>
              <p:nvPr/>
            </p:nvSpPr>
            <p:spPr>
              <a:xfrm>
                <a:off x="5335200" y="38862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9" name="CustomShape 29"/>
              <p:cNvSpPr/>
              <p:nvPr/>
            </p:nvSpPr>
            <p:spPr>
              <a:xfrm>
                <a:off x="5868000" y="3886200"/>
                <a:ext cx="354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0" name="CustomShape 30"/>
              <p:cNvSpPr/>
              <p:nvPr/>
            </p:nvSpPr>
            <p:spPr>
              <a:xfrm>
                <a:off x="6401880" y="38862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1" name="CustomShape 31"/>
              <p:cNvSpPr/>
              <p:nvPr/>
            </p:nvSpPr>
            <p:spPr>
              <a:xfrm>
                <a:off x="6402240" y="441936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2" name="CustomShape 32"/>
              <p:cNvSpPr/>
              <p:nvPr/>
            </p:nvSpPr>
            <p:spPr>
              <a:xfrm>
                <a:off x="6402240" y="49528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4</a:t>
                </a:r>
              </a:p>
            </p:txBody>
          </p:sp>
          <p:sp>
            <p:nvSpPr>
              <p:cNvPr id="373" name="CustomShape 33"/>
              <p:cNvSpPr/>
              <p:nvPr/>
            </p:nvSpPr>
            <p:spPr>
              <a:xfrm>
                <a:off x="4801680" y="44193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4" name="CustomShape 34"/>
              <p:cNvSpPr/>
              <p:nvPr/>
            </p:nvSpPr>
            <p:spPr>
              <a:xfrm>
                <a:off x="5335200" y="441936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*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5" name="CustomShape 35"/>
              <p:cNvSpPr/>
              <p:nvPr/>
            </p:nvSpPr>
            <p:spPr>
              <a:xfrm>
                <a:off x="5868360" y="44193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6" name="CustomShape 36"/>
              <p:cNvSpPr/>
              <p:nvPr/>
            </p:nvSpPr>
            <p:spPr>
              <a:xfrm>
                <a:off x="5868720" y="495288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7" name="CustomShape 37"/>
              <p:cNvSpPr/>
              <p:nvPr/>
            </p:nvSpPr>
            <p:spPr>
              <a:xfrm>
                <a:off x="5868720" y="548640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5</a:t>
                </a:r>
              </a:p>
            </p:txBody>
          </p:sp>
          <p:sp>
            <p:nvSpPr>
              <p:cNvPr id="378" name="CustomShape 38"/>
              <p:cNvSpPr/>
              <p:nvPr/>
            </p:nvSpPr>
            <p:spPr>
              <a:xfrm>
                <a:off x="4801680" y="495288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9" name="CustomShape 39"/>
              <p:cNvSpPr/>
              <p:nvPr/>
            </p:nvSpPr>
            <p:spPr>
              <a:xfrm>
                <a:off x="4802040" y="548640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80" name="CustomShape 40"/>
              <p:cNvSpPr/>
              <p:nvPr/>
            </p:nvSpPr>
            <p:spPr>
              <a:xfrm>
                <a:off x="4802040" y="601956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3</a:t>
                </a:r>
              </a:p>
            </p:txBody>
          </p:sp>
          <p:sp>
            <p:nvSpPr>
              <p:cNvPr id="381" name="Line 41"/>
              <p:cNvSpPr/>
              <p:nvPr/>
            </p:nvSpPr>
            <p:spPr>
              <a:xfrm>
                <a:off x="601920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Line 42"/>
              <p:cNvSpPr/>
              <p:nvPr/>
            </p:nvSpPr>
            <p:spPr>
              <a:xfrm>
                <a:off x="495252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3" name="Line 43"/>
              <p:cNvSpPr/>
              <p:nvPr/>
            </p:nvSpPr>
            <p:spPr>
              <a:xfrm>
                <a:off x="6019200" y="53337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4" name="Line 44"/>
              <p:cNvSpPr/>
              <p:nvPr/>
            </p:nvSpPr>
            <p:spPr>
              <a:xfrm>
                <a:off x="4952520" y="53337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5" name="Line 45"/>
              <p:cNvSpPr/>
              <p:nvPr/>
            </p:nvSpPr>
            <p:spPr>
              <a:xfrm>
                <a:off x="655272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6" name="Line 46"/>
              <p:cNvSpPr/>
              <p:nvPr/>
            </p:nvSpPr>
            <p:spPr>
              <a:xfrm>
                <a:off x="6552720" y="42670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7" name="Line 47"/>
              <p:cNvSpPr/>
              <p:nvPr/>
            </p:nvSpPr>
            <p:spPr>
              <a:xfrm>
                <a:off x="5486040" y="42670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Line 48"/>
              <p:cNvSpPr/>
              <p:nvPr/>
            </p:nvSpPr>
            <p:spPr>
              <a:xfrm>
                <a:off x="4952520" y="58672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9" name="Line 49"/>
              <p:cNvSpPr/>
              <p:nvPr/>
            </p:nvSpPr>
            <p:spPr>
              <a:xfrm>
                <a:off x="6019200" y="37335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Line 50"/>
              <p:cNvSpPr/>
              <p:nvPr/>
            </p:nvSpPr>
            <p:spPr>
              <a:xfrm flipH="1">
                <a:off x="5485680" y="373356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Line 51"/>
              <p:cNvSpPr/>
              <p:nvPr/>
            </p:nvSpPr>
            <p:spPr>
              <a:xfrm flipH="1">
                <a:off x="4952520" y="426708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Line 52"/>
              <p:cNvSpPr/>
              <p:nvPr/>
            </p:nvSpPr>
            <p:spPr>
              <a:xfrm>
                <a:off x="5486040" y="426708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3" name="Line 53"/>
              <p:cNvSpPr/>
              <p:nvPr/>
            </p:nvSpPr>
            <p:spPr>
              <a:xfrm>
                <a:off x="6019200" y="373356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4" name="Group 54"/>
            <p:cNvGrpSpPr/>
            <p:nvPr/>
          </p:nvGrpSpPr>
          <p:grpSpPr>
            <a:xfrm>
              <a:off x="7240680" y="3962160"/>
              <a:ext cx="1247400" cy="1526400"/>
              <a:chOff x="7240680" y="3962160"/>
              <a:chExt cx="1247400" cy="1526400"/>
            </a:xfrm>
          </p:grpSpPr>
          <p:sp>
            <p:nvSpPr>
              <p:cNvPr id="395" name="CustomShape 55"/>
              <p:cNvSpPr/>
              <p:nvPr/>
            </p:nvSpPr>
            <p:spPr>
              <a:xfrm>
                <a:off x="7849800" y="3962160"/>
                <a:ext cx="354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96" name="CustomShape 56"/>
              <p:cNvSpPr/>
              <p:nvPr/>
            </p:nvSpPr>
            <p:spPr>
              <a:xfrm>
                <a:off x="7545600" y="44956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*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97" name="CustomShape 57"/>
              <p:cNvSpPr/>
              <p:nvPr/>
            </p:nvSpPr>
            <p:spPr>
              <a:xfrm>
                <a:off x="8155080" y="44956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4</a:t>
                </a:r>
              </a:p>
            </p:txBody>
          </p:sp>
          <p:sp>
            <p:nvSpPr>
              <p:cNvPr id="398" name="CustomShape 58"/>
              <p:cNvSpPr/>
              <p:nvPr/>
            </p:nvSpPr>
            <p:spPr>
              <a:xfrm>
                <a:off x="7850160" y="502884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5</a:t>
                </a:r>
              </a:p>
            </p:txBody>
          </p:sp>
          <p:sp>
            <p:nvSpPr>
              <p:cNvPr id="399" name="CustomShape 59"/>
              <p:cNvSpPr/>
              <p:nvPr/>
            </p:nvSpPr>
            <p:spPr>
              <a:xfrm>
                <a:off x="7240680" y="502884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3</a:t>
                </a:r>
              </a:p>
            </p:txBody>
          </p:sp>
          <p:sp>
            <p:nvSpPr>
              <p:cNvPr id="400" name="Line 60"/>
              <p:cNvSpPr/>
              <p:nvPr/>
            </p:nvSpPr>
            <p:spPr>
              <a:xfrm flipH="1">
                <a:off x="7695720" y="434304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1" name="Line 61"/>
              <p:cNvSpPr/>
              <p:nvPr/>
            </p:nvSpPr>
            <p:spPr>
              <a:xfrm>
                <a:off x="8001000" y="4343040"/>
                <a:ext cx="3045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2" name="Line 62"/>
              <p:cNvSpPr/>
              <p:nvPr/>
            </p:nvSpPr>
            <p:spPr>
              <a:xfrm>
                <a:off x="7696080" y="4876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3" name="Line 63"/>
              <p:cNvSpPr/>
              <p:nvPr/>
            </p:nvSpPr>
            <p:spPr>
              <a:xfrm flipH="1">
                <a:off x="7390800" y="4876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04" name="CustomShape 64"/>
            <p:cNvSpPr/>
            <p:nvPr/>
          </p:nvSpPr>
          <p:spPr>
            <a:xfrm>
              <a:off x="2285640" y="4724280"/>
              <a:ext cx="304920" cy="304920"/>
            </a:xfrm>
            <a:custGeom>
              <a:avLst/>
              <a:gdLst/>
              <a:ahLst/>
              <a:cxnLst/>
              <a:rect l="0" t="0" r="r" b="b"/>
              <a:pathLst>
                <a:path w="849" h="849">
                  <a:moveTo>
                    <a:pt x="212" y="0"/>
                  </a:moveTo>
                  <a:lnTo>
                    <a:pt x="212" y="636"/>
                  </a:lnTo>
                  <a:lnTo>
                    <a:pt x="0" y="636"/>
                  </a:lnTo>
                  <a:lnTo>
                    <a:pt x="424" y="848"/>
                  </a:lnTo>
                  <a:lnTo>
                    <a:pt x="848" y="636"/>
                  </a:lnTo>
                  <a:lnTo>
                    <a:pt x="636" y="636"/>
                  </a:lnTo>
                  <a:lnTo>
                    <a:pt x="636" y="0"/>
                  </a:lnTo>
                  <a:lnTo>
                    <a:pt x="212" y="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65"/>
            <p:cNvSpPr/>
            <p:nvPr/>
          </p:nvSpPr>
          <p:spPr>
            <a:xfrm>
              <a:off x="6933960" y="4572000"/>
              <a:ext cx="380880" cy="304560"/>
            </a:xfrm>
            <a:custGeom>
              <a:avLst/>
              <a:gdLst/>
              <a:ahLst/>
              <a:cxnLst/>
              <a:rect l="0" t="0" r="r" b="b"/>
              <a:pathLst>
                <a:path w="1060" h="848">
                  <a:moveTo>
                    <a:pt x="0" y="211"/>
                  </a:moveTo>
                  <a:lnTo>
                    <a:pt x="794" y="211"/>
                  </a:lnTo>
                  <a:lnTo>
                    <a:pt x="794" y="0"/>
                  </a:lnTo>
                  <a:lnTo>
                    <a:pt x="1059" y="423"/>
                  </a:lnTo>
                  <a:lnTo>
                    <a:pt x="794" y="847"/>
                  </a:lnTo>
                  <a:lnTo>
                    <a:pt x="794" y="635"/>
                  </a:lnTo>
                  <a:lnTo>
                    <a:pt x="0" y="635"/>
                  </a:lnTo>
                  <a:lnTo>
                    <a:pt x="0" y="211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66"/>
            <p:cNvSpPr/>
            <p:nvPr/>
          </p:nvSpPr>
          <p:spPr>
            <a:xfrm>
              <a:off x="609480" y="3352680"/>
              <a:ext cx="3886200" cy="32004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67"/>
            <p:cNvSpPr/>
            <p:nvPr/>
          </p:nvSpPr>
          <p:spPr>
            <a:xfrm>
              <a:off x="4647960" y="3352680"/>
              <a:ext cx="3962520" cy="32004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Syntax Trees for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1599840" y="2057400"/>
            <a:ext cx="65530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Interior nodes are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operators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Leaves are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identifiers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or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numbers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Functions for constructing nodes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mknode(op, left, right)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mkleaf(id, entry)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mkleaf(num, value)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11" name="Group 2"/>
          <p:cNvGrpSpPr/>
          <p:nvPr/>
        </p:nvGrpSpPr>
        <p:grpSpPr>
          <a:xfrm>
            <a:off x="2362320" y="3124080"/>
            <a:ext cx="1143000" cy="459720"/>
            <a:chOff x="2362320" y="3124080"/>
            <a:chExt cx="1143000" cy="459720"/>
          </a:xfrm>
        </p:grpSpPr>
        <p:sp>
          <p:nvSpPr>
            <p:cNvPr id="412" name="CustomShape 3"/>
            <p:cNvSpPr/>
            <p:nvPr/>
          </p:nvSpPr>
          <p:spPr>
            <a:xfrm>
              <a:off x="2362320" y="3124080"/>
              <a:ext cx="114300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4"/>
            <p:cNvSpPr/>
            <p:nvPr/>
          </p:nvSpPr>
          <p:spPr>
            <a:xfrm>
              <a:off x="2363400" y="3124080"/>
              <a:ext cx="3546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14" name="Line 5"/>
            <p:cNvSpPr/>
            <p:nvPr/>
          </p:nvSpPr>
          <p:spPr>
            <a:xfrm>
              <a:off x="2743200" y="312408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6"/>
            <p:cNvSpPr/>
            <p:nvPr/>
          </p:nvSpPr>
          <p:spPr>
            <a:xfrm>
              <a:off x="3124080" y="312408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6" name="Group 7"/>
          <p:cNvGrpSpPr/>
          <p:nvPr/>
        </p:nvGrpSpPr>
        <p:grpSpPr>
          <a:xfrm>
            <a:off x="1600200" y="4343400"/>
            <a:ext cx="1066680" cy="459720"/>
            <a:chOff x="1600200" y="4343400"/>
            <a:chExt cx="1066680" cy="459720"/>
          </a:xfrm>
        </p:grpSpPr>
        <p:sp>
          <p:nvSpPr>
            <p:cNvPr id="417" name="CustomShape 8"/>
            <p:cNvSpPr/>
            <p:nvPr/>
          </p:nvSpPr>
          <p:spPr>
            <a:xfrm>
              <a:off x="1600200" y="4343400"/>
              <a:ext cx="10666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1601640" y="4343400"/>
              <a:ext cx="282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19" name="Line 10"/>
            <p:cNvSpPr/>
            <p:nvPr/>
          </p:nvSpPr>
          <p:spPr>
            <a:xfrm>
              <a:off x="190512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11"/>
            <p:cNvSpPr/>
            <p:nvPr/>
          </p:nvSpPr>
          <p:spPr>
            <a:xfrm>
              <a:off x="228600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1" name="Group 12"/>
          <p:cNvGrpSpPr/>
          <p:nvPr/>
        </p:nvGrpSpPr>
        <p:grpSpPr>
          <a:xfrm>
            <a:off x="3505320" y="4343400"/>
            <a:ext cx="838080" cy="459720"/>
            <a:chOff x="3505320" y="4343400"/>
            <a:chExt cx="838080" cy="459720"/>
          </a:xfrm>
        </p:grpSpPr>
        <p:sp>
          <p:nvSpPr>
            <p:cNvPr id="422" name="CustomShape 13"/>
            <p:cNvSpPr/>
            <p:nvPr/>
          </p:nvSpPr>
          <p:spPr>
            <a:xfrm>
              <a:off x="3505320" y="4343400"/>
              <a:ext cx="8380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14"/>
            <p:cNvSpPr/>
            <p:nvPr/>
          </p:nvSpPr>
          <p:spPr>
            <a:xfrm>
              <a:off x="3506760" y="4343400"/>
              <a:ext cx="4352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id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4" name="Line 15"/>
            <p:cNvSpPr/>
            <p:nvPr/>
          </p:nvSpPr>
          <p:spPr>
            <a:xfrm>
              <a:off x="396252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5" name="Group 16"/>
          <p:cNvGrpSpPr/>
          <p:nvPr/>
        </p:nvGrpSpPr>
        <p:grpSpPr>
          <a:xfrm>
            <a:off x="914400" y="5562720"/>
            <a:ext cx="838080" cy="459720"/>
            <a:chOff x="914400" y="5562720"/>
            <a:chExt cx="838080" cy="459720"/>
          </a:xfrm>
        </p:grpSpPr>
        <p:sp>
          <p:nvSpPr>
            <p:cNvPr id="426" name="CustomShape 17"/>
            <p:cNvSpPr/>
            <p:nvPr/>
          </p:nvSpPr>
          <p:spPr>
            <a:xfrm>
              <a:off x="914400" y="5562720"/>
              <a:ext cx="8380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18"/>
            <p:cNvSpPr/>
            <p:nvPr/>
          </p:nvSpPr>
          <p:spPr>
            <a:xfrm>
              <a:off x="915840" y="5562720"/>
              <a:ext cx="4352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id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8" name="Line 19"/>
            <p:cNvSpPr/>
            <p:nvPr/>
          </p:nvSpPr>
          <p:spPr>
            <a:xfrm>
              <a:off x="1371600" y="556272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9" name="Group 20"/>
          <p:cNvGrpSpPr/>
          <p:nvPr/>
        </p:nvGrpSpPr>
        <p:grpSpPr>
          <a:xfrm>
            <a:off x="2438280" y="5562720"/>
            <a:ext cx="1143000" cy="459720"/>
            <a:chOff x="2438280" y="5562720"/>
            <a:chExt cx="1143000" cy="459720"/>
          </a:xfrm>
        </p:grpSpPr>
        <p:sp>
          <p:nvSpPr>
            <p:cNvPr id="430" name="CustomShape 21"/>
            <p:cNvSpPr/>
            <p:nvPr/>
          </p:nvSpPr>
          <p:spPr>
            <a:xfrm>
              <a:off x="2438280" y="5562720"/>
              <a:ext cx="114300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22"/>
            <p:cNvSpPr/>
            <p:nvPr/>
          </p:nvSpPr>
          <p:spPr>
            <a:xfrm>
              <a:off x="2440440" y="5562720"/>
              <a:ext cx="7736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num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32" name="Line 23"/>
            <p:cNvSpPr/>
            <p:nvPr/>
          </p:nvSpPr>
          <p:spPr>
            <a:xfrm>
              <a:off x="3227400" y="556272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3" name="CustomShape 24"/>
          <p:cNvSpPr/>
          <p:nvPr/>
        </p:nvSpPr>
        <p:spPr>
          <a:xfrm>
            <a:off x="4717440" y="3500280"/>
            <a:ext cx="3999960" cy="234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p1 := mkleaf(id, entry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a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p2 := mkleaf(num, 4);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p3 := mknode(‘-’, p1, p2);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p4 := mkleaf(id, entry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p5 := mknode(‘+’, p3, p4);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Line 25"/>
          <p:cNvSpPr/>
          <p:nvPr/>
        </p:nvSpPr>
        <p:spPr>
          <a:xfrm flipH="1">
            <a:off x="2133720" y="3505320"/>
            <a:ext cx="761760" cy="83808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26"/>
          <p:cNvSpPr/>
          <p:nvPr/>
        </p:nvSpPr>
        <p:spPr>
          <a:xfrm>
            <a:off x="3276720" y="3505320"/>
            <a:ext cx="609480" cy="83808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Line 27"/>
          <p:cNvSpPr/>
          <p:nvPr/>
        </p:nvSpPr>
        <p:spPr>
          <a:xfrm flipH="1">
            <a:off x="1294920" y="472428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28"/>
          <p:cNvSpPr/>
          <p:nvPr/>
        </p:nvSpPr>
        <p:spPr>
          <a:xfrm>
            <a:off x="2438280" y="4724280"/>
            <a:ext cx="609840" cy="8384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9"/>
          <p:cNvSpPr/>
          <p:nvPr/>
        </p:nvSpPr>
        <p:spPr>
          <a:xfrm>
            <a:off x="3812760" y="2082960"/>
            <a:ext cx="141048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a - 4 + b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CustomShape 30"/>
          <p:cNvSpPr/>
          <p:nvPr/>
        </p:nvSpPr>
        <p:spPr>
          <a:xfrm>
            <a:off x="320220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CustomShape 31"/>
          <p:cNvSpPr/>
          <p:nvPr/>
        </p:nvSpPr>
        <p:spPr>
          <a:xfrm>
            <a:off x="137340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CustomShape 32"/>
          <p:cNvSpPr/>
          <p:nvPr/>
        </p:nvSpPr>
        <p:spPr>
          <a:xfrm>
            <a:off x="3964320" y="434340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Top-Down Translators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685440" y="1981080"/>
            <a:ext cx="807732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4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nonterminal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A,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inherited attributes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formal parameters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synthesized attributes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returned values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For each production,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terminal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X with synthesized attribute x,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	save X.x;  match(X);  advance input;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nonterminal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B, c := B(b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…, 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semantic rule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copy the rule to the parser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1190160" y="2133720"/>
            <a:ext cx="6969960" cy="385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R.i := T.nptr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R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E.nptr := R.s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addop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T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.i := mknode(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addop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.lexeme, R.i, T.nptr)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R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R.s := R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R.s := R.i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“(”  E  “)”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T.nptr := E.nptr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T.nptr := mkleaf(num,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.value)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830600" y="1916280"/>
            <a:ext cx="5589360" cy="448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E( 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T( 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E( 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*enptr, *tnptr, *ri, *rs;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T(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ri =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R.i := T.nptr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E.nptr := R.s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return 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68436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686160" y="1341360"/>
            <a:ext cx="7881480" cy="531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*nptr, *i1, *s1, *s;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char addoplexeme;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if  (lookahead == addop)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addoplexeme = lexval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match(addop);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T();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i1 = mknode(addoplexeme, i, nptr)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</a:t>
            </a:r>
            <a:r>
              <a:rPr lang="zh-TW" sz="2400" b="0" strike="noStrike" spc="-1" baseline="-25000">
                <a:solidFill>
                  <a:srgbClr val="0066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.i := mknode(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addop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.lexeme, R.i, T.nptr)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R.s := R</a:t>
            </a:r>
            <a:r>
              <a:rPr lang="zh-TW" sz="2400" b="0" strike="noStrike" spc="-1" baseline="-25000">
                <a:solidFill>
                  <a:srgbClr val="0066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.s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R.s := R.i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return 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7772400" cy="5943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Semantic Errors: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Type mismatch.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Undeclared variables.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Reserved identifier misuse.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Multiple declaration of a variable in a scope.</a:t>
            </a:r>
          </a:p>
          <a:p>
            <a:pPr marL="342900" indent="-3429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Accessing an out of scope variable.</a:t>
            </a:r>
          </a:p>
          <a:p>
            <a:pPr marL="342900" indent="-3429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Actual and formal parameter mismatch.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1181880" y="1557360"/>
            <a:ext cx="688032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T(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*tnptr, *enptr;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int numvalue;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if  (lookahead == ‘(’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match(‘(’);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E( );  match(‘)’);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tnptr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T.nptr := E.nptr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if (lookahead == num )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numvalue = lexval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  match(num);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tnptr = mkleaf(num, numvalue)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T.nptr := mkleaf(num, 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.value)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error(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return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684360" y="1886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Bottom-Up Translators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611280" y="1341360"/>
            <a:ext cx="7772400" cy="1067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Keep the values of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attributes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on the parser stack</a:t>
            </a:r>
          </a:p>
        </p:txBody>
      </p:sp>
      <p:grpSp>
        <p:nvGrpSpPr>
          <p:cNvPr id="457" name="Group 3"/>
          <p:cNvGrpSpPr/>
          <p:nvPr/>
        </p:nvGrpSpPr>
        <p:grpSpPr>
          <a:xfrm>
            <a:off x="1602720" y="3322800"/>
            <a:ext cx="5973480" cy="2440800"/>
            <a:chOff x="1602720" y="3322800"/>
            <a:chExt cx="5973480" cy="2440800"/>
          </a:xfrm>
        </p:grpSpPr>
        <p:sp>
          <p:nvSpPr>
            <p:cNvPr id="458" name="CustomShape 4"/>
            <p:cNvSpPr/>
            <p:nvPr/>
          </p:nvSpPr>
          <p:spPr>
            <a:xfrm>
              <a:off x="2668320" y="3322800"/>
              <a:ext cx="3353040" cy="243828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Line 5"/>
            <p:cNvSpPr/>
            <p:nvPr/>
          </p:nvSpPr>
          <p:spPr>
            <a:xfrm>
              <a:off x="2668320" y="378000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Line 6"/>
            <p:cNvSpPr/>
            <p:nvPr/>
          </p:nvSpPr>
          <p:spPr>
            <a:xfrm>
              <a:off x="4344840" y="3322800"/>
              <a:ext cx="0" cy="24382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7"/>
            <p:cNvSpPr/>
            <p:nvPr/>
          </p:nvSpPr>
          <p:spPr>
            <a:xfrm>
              <a:off x="2897280" y="3322800"/>
              <a:ext cx="10800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symbol</a:t>
              </a:r>
            </a:p>
          </p:txBody>
        </p:sp>
        <p:sp>
          <p:nvSpPr>
            <p:cNvPr id="462" name="CustomShape 8"/>
            <p:cNvSpPr/>
            <p:nvPr/>
          </p:nvSpPr>
          <p:spPr>
            <a:xfrm>
              <a:off x="4955040" y="3322800"/>
              <a:ext cx="5540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FF3300"/>
                  </a:solidFill>
                  <a:latin typeface="Times New Roman"/>
                </a:rPr>
                <a:t>val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63" name="Line 9"/>
            <p:cNvSpPr/>
            <p:nvPr/>
          </p:nvSpPr>
          <p:spPr>
            <a:xfrm>
              <a:off x="2668320" y="43894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Line 10"/>
            <p:cNvSpPr/>
            <p:nvPr/>
          </p:nvSpPr>
          <p:spPr>
            <a:xfrm>
              <a:off x="2668320" y="48466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Line 11"/>
            <p:cNvSpPr/>
            <p:nvPr/>
          </p:nvSpPr>
          <p:spPr>
            <a:xfrm>
              <a:off x="2668320" y="53038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12"/>
            <p:cNvSpPr/>
            <p:nvPr/>
          </p:nvSpPr>
          <p:spPr>
            <a:xfrm>
              <a:off x="3280320" y="43894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</a:t>
              </a:r>
            </a:p>
          </p:txBody>
        </p:sp>
        <p:sp>
          <p:nvSpPr>
            <p:cNvPr id="467" name="CustomShape 13"/>
            <p:cNvSpPr/>
            <p:nvPr/>
          </p:nvSpPr>
          <p:spPr>
            <a:xfrm>
              <a:off x="3280320" y="48466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Y</a:t>
              </a:r>
            </a:p>
          </p:txBody>
        </p:sp>
        <p:sp>
          <p:nvSpPr>
            <p:cNvPr id="468" name="CustomShape 14"/>
            <p:cNvSpPr/>
            <p:nvPr/>
          </p:nvSpPr>
          <p:spPr>
            <a:xfrm>
              <a:off x="3279600" y="5303880"/>
              <a:ext cx="3664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Z</a:t>
              </a:r>
            </a:p>
          </p:txBody>
        </p:sp>
        <p:sp>
          <p:nvSpPr>
            <p:cNvPr id="469" name="CustomShape 15"/>
            <p:cNvSpPr/>
            <p:nvPr/>
          </p:nvSpPr>
          <p:spPr>
            <a:xfrm>
              <a:off x="4880520" y="4389480"/>
              <a:ext cx="6289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X.x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0" name="CustomShape 16"/>
            <p:cNvSpPr/>
            <p:nvPr/>
          </p:nvSpPr>
          <p:spPr>
            <a:xfrm>
              <a:off x="4880520" y="4846680"/>
              <a:ext cx="6289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Y.y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1" name="CustomShape 17"/>
            <p:cNvSpPr/>
            <p:nvPr/>
          </p:nvSpPr>
          <p:spPr>
            <a:xfrm>
              <a:off x="4879440" y="5303880"/>
              <a:ext cx="5785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Z.z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2" name="CustomShape 18"/>
            <p:cNvSpPr/>
            <p:nvPr/>
          </p:nvSpPr>
          <p:spPr>
            <a:xfrm>
              <a:off x="3279600" y="378000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473" name="CustomShape 19"/>
            <p:cNvSpPr/>
            <p:nvPr/>
          </p:nvSpPr>
          <p:spPr>
            <a:xfrm>
              <a:off x="5032440" y="378000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474" name="CustomShape 20"/>
            <p:cNvSpPr/>
            <p:nvPr/>
          </p:nvSpPr>
          <p:spPr>
            <a:xfrm>
              <a:off x="1602720" y="5303880"/>
              <a:ext cx="570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5" name="Line 21"/>
            <p:cNvSpPr/>
            <p:nvPr/>
          </p:nvSpPr>
          <p:spPr>
            <a:xfrm>
              <a:off x="2135160" y="5532480"/>
              <a:ext cx="53316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22"/>
            <p:cNvSpPr/>
            <p:nvPr/>
          </p:nvSpPr>
          <p:spPr>
            <a:xfrm>
              <a:off x="6173280" y="5303880"/>
              <a:ext cx="11487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zh-TW" sz="2400" b="0" strike="noStrike" spc="-1">
                  <a:solidFill>
                    <a:srgbClr val="3333CC"/>
                  </a:solidFill>
                  <a:latin typeface="Times New Roman"/>
                </a:rPr>
                <a:t>top</a:t>
              </a: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7" name="CustomShape 23"/>
            <p:cNvSpPr/>
            <p:nvPr/>
          </p:nvSpPr>
          <p:spPr>
            <a:xfrm>
              <a:off x="6172920" y="4846680"/>
              <a:ext cx="14032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top-1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</a:p>
          </p:txBody>
        </p:sp>
        <p:sp>
          <p:nvSpPr>
            <p:cNvPr id="478" name="CustomShape 24"/>
            <p:cNvSpPr/>
            <p:nvPr/>
          </p:nvSpPr>
          <p:spPr>
            <a:xfrm>
              <a:off x="6172920" y="4389480"/>
              <a:ext cx="14032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top-2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</a:p>
          </p:txBody>
        </p:sp>
      </p:grpSp>
      <p:sp>
        <p:nvSpPr>
          <p:cNvPr id="479" name="CustomShape 25"/>
          <p:cNvSpPr/>
          <p:nvPr/>
        </p:nvSpPr>
        <p:spPr>
          <a:xfrm>
            <a:off x="677880" y="5913360"/>
            <a:ext cx="80294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X Y Z	     val[ntop] := f(val[top-2], val[top-1], val[top]);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CustomShape 26"/>
          <p:cNvSpPr/>
          <p:nvPr/>
        </p:nvSpPr>
        <p:spPr>
          <a:xfrm>
            <a:off x="1678320" y="2637000"/>
            <a:ext cx="57556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X Y Z	     	A.a := f(X.x, Y.y, Z.z);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Synthesized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837720" y="2361960"/>
            <a:ext cx="8077320" cy="3809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When a token is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shifted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onto the stack, its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attribute value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is placed in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val[top]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Code for semantic rules are executed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just before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 reduction takes place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If the left-hand side symbol has a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code for semantic rules will place the value of the attribute in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val[ntop]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397000"/>
          <a:ext cx="7696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5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Fragment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 → 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print(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baseline="0" dirty="0" smtClean="0"/>
                        <a:t> [top])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→ E1 + 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ntop</a:t>
                      </a:r>
                      <a:r>
                        <a:rPr lang="en-US" dirty="0" smtClean="0"/>
                        <a:t>]:=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[top-2] + 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[top-1]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→ 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[top]:=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→ T1 * 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ntop</a:t>
                      </a:r>
                      <a:r>
                        <a:rPr lang="en-US" dirty="0" smtClean="0"/>
                        <a:t>]:=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[top-2]</a:t>
                      </a:r>
                      <a:r>
                        <a:rPr lang="en-US" baseline="0" dirty="0" smtClean="0"/>
                        <a:t> * 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[top]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→ 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[top]:=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[top]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 → (E)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ntop</a:t>
                      </a:r>
                      <a:r>
                        <a:rPr lang="en-US" dirty="0" smtClean="0"/>
                        <a:t>]:=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[top-1]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 → digit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[top]:=digit.val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38080" y="2209680"/>
            <a:ext cx="7642080" cy="411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3*5+4n	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F		3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T		3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5+4n	T *		3 _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 *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3 _ 5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 * F		3 _ 5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		15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* 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E		15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Line 3"/>
          <p:cNvSpPr/>
          <p:nvPr/>
        </p:nvSpPr>
        <p:spPr>
          <a:xfrm>
            <a:off x="762120" y="28195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Line 4"/>
          <p:cNvSpPr/>
          <p:nvPr/>
        </p:nvSpPr>
        <p:spPr>
          <a:xfrm>
            <a:off x="762120" y="21337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Line 5"/>
          <p:cNvSpPr/>
          <p:nvPr/>
        </p:nvSpPr>
        <p:spPr>
          <a:xfrm>
            <a:off x="762120" y="64771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838080" y="2209680"/>
            <a:ext cx="7642080" cy="375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 dirty="0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+4n		E		15		E </a:t>
            </a:r>
            <a:r>
              <a:rPr lang="zh-TW" sz="24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T 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  4n		E +		15 _	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    n		E + </a:t>
            </a:r>
            <a:r>
              <a:rPr lang="zh-TW" sz="2400" b="1" strike="noStrike" spc="-1" dirty="0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	15 _ 4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    n		E + F		15 _ 4		F </a:t>
            </a:r>
            <a:r>
              <a:rPr lang="zh-TW" sz="24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 dirty="0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    n		E + T		15 _ 4		T </a:t>
            </a:r>
            <a:r>
              <a:rPr lang="zh-TW" sz="24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F 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    n		E		19		E </a:t>
            </a:r>
            <a:r>
              <a:rPr lang="zh-TW" sz="24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E + T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   		E n		19 _		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 dirty="0" smtClean="0">
                <a:solidFill>
                  <a:srgbClr val="000000"/>
                </a:solidFill>
                <a:latin typeface="Times New Roman"/>
              </a:rPr>
              <a:t>L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		_		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latin typeface="Times New Roman"/>
              </a:rPr>
              <a:t>                         </a:t>
            </a:r>
            <a:r>
              <a:rPr lang="zh-TW" sz="2400" b="0" strike="noStrike" spc="-1" dirty="0" smtClean="0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E n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Line 3"/>
          <p:cNvSpPr/>
          <p:nvPr/>
        </p:nvSpPr>
        <p:spPr>
          <a:xfrm>
            <a:off x="762120" y="28195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4"/>
          <p:cNvSpPr/>
          <p:nvPr/>
        </p:nvSpPr>
        <p:spPr>
          <a:xfrm>
            <a:off x="762120" y="21337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5"/>
          <p:cNvSpPr/>
          <p:nvPr/>
        </p:nvSpPr>
        <p:spPr>
          <a:xfrm>
            <a:off x="762120" y="60958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323640" y="475920"/>
            <a:ext cx="85690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514440" y="177768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Removing embedding actions from translation scheme by introducing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marker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nonterminals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991800" y="2997360"/>
            <a:ext cx="6910920" cy="338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“+”  T  {print(‘+’)}  R  |  “-”  T  {print(‘-’)} R  |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.val)}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“+”  T  M  R  |  “-”  T  N  R  |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.val)}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{print(‘+’)}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{print(‘-’)}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250920" y="475920"/>
            <a:ext cx="8642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684360" y="1915920"/>
            <a:ext cx="7991280" cy="18730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Inheriting synthesized attributes on the stack</a:t>
            </a:r>
            <a:r>
              <a:t/>
            </a:r>
            <a:br/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   A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X  {Y.i := X.s}  Y</a:t>
            </a:r>
          </a:p>
        </p:txBody>
      </p:sp>
      <p:grpSp>
        <p:nvGrpSpPr>
          <p:cNvPr id="501" name="Group 3"/>
          <p:cNvGrpSpPr/>
          <p:nvPr/>
        </p:nvGrpSpPr>
        <p:grpSpPr>
          <a:xfrm>
            <a:off x="1693440" y="4005360"/>
            <a:ext cx="4418280" cy="2059920"/>
            <a:chOff x="1693440" y="4005360"/>
            <a:chExt cx="4418280" cy="2059920"/>
          </a:xfrm>
        </p:grpSpPr>
        <p:sp>
          <p:nvSpPr>
            <p:cNvPr id="502" name="CustomShape 4"/>
            <p:cNvSpPr/>
            <p:nvPr/>
          </p:nvSpPr>
          <p:spPr>
            <a:xfrm>
              <a:off x="2759040" y="4005360"/>
              <a:ext cx="3352680" cy="198108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5"/>
            <p:cNvSpPr/>
            <p:nvPr/>
          </p:nvSpPr>
          <p:spPr>
            <a:xfrm>
              <a:off x="2759040" y="446256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6"/>
            <p:cNvSpPr/>
            <p:nvPr/>
          </p:nvSpPr>
          <p:spPr>
            <a:xfrm>
              <a:off x="4435560" y="4005360"/>
              <a:ext cx="0" cy="19810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"/>
            <p:cNvSpPr/>
            <p:nvPr/>
          </p:nvSpPr>
          <p:spPr>
            <a:xfrm>
              <a:off x="2988000" y="4005360"/>
              <a:ext cx="10800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symbol</a:t>
              </a:r>
            </a:p>
          </p:txBody>
        </p:sp>
        <p:sp>
          <p:nvSpPr>
            <p:cNvPr id="506" name="CustomShape 8"/>
            <p:cNvSpPr/>
            <p:nvPr/>
          </p:nvSpPr>
          <p:spPr>
            <a:xfrm>
              <a:off x="5045760" y="4005360"/>
              <a:ext cx="5540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val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507" name="Line 9"/>
            <p:cNvSpPr/>
            <p:nvPr/>
          </p:nvSpPr>
          <p:spPr>
            <a:xfrm>
              <a:off x="2759040" y="507204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0"/>
            <p:cNvSpPr/>
            <p:nvPr/>
          </p:nvSpPr>
          <p:spPr>
            <a:xfrm>
              <a:off x="2759040" y="552924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11"/>
            <p:cNvSpPr/>
            <p:nvPr/>
          </p:nvSpPr>
          <p:spPr>
            <a:xfrm>
              <a:off x="3370680" y="507204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</a:t>
              </a:r>
            </a:p>
          </p:txBody>
        </p:sp>
        <p:sp>
          <p:nvSpPr>
            <p:cNvPr id="510" name="CustomShape 12"/>
            <p:cNvSpPr/>
            <p:nvPr/>
          </p:nvSpPr>
          <p:spPr>
            <a:xfrm>
              <a:off x="3370680" y="552924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Y</a:t>
              </a:r>
            </a:p>
          </p:txBody>
        </p:sp>
        <p:sp>
          <p:nvSpPr>
            <p:cNvPr id="511" name="CustomShape 13"/>
            <p:cNvSpPr/>
            <p:nvPr/>
          </p:nvSpPr>
          <p:spPr>
            <a:xfrm>
              <a:off x="4971240" y="5072040"/>
              <a:ext cx="5950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X.s</a:t>
              </a:r>
            </a:p>
          </p:txBody>
        </p:sp>
        <p:sp>
          <p:nvSpPr>
            <p:cNvPr id="512" name="CustomShape 14"/>
            <p:cNvSpPr/>
            <p:nvPr/>
          </p:nvSpPr>
          <p:spPr>
            <a:xfrm>
              <a:off x="3370320" y="446256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13" name="CustomShape 15"/>
            <p:cNvSpPr/>
            <p:nvPr/>
          </p:nvSpPr>
          <p:spPr>
            <a:xfrm>
              <a:off x="5122800" y="446256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14" name="CustomShape 16"/>
            <p:cNvSpPr/>
            <p:nvPr/>
          </p:nvSpPr>
          <p:spPr>
            <a:xfrm>
              <a:off x="1693440" y="5605560"/>
              <a:ext cx="570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top</a:t>
              </a:r>
            </a:p>
          </p:txBody>
        </p:sp>
        <p:sp>
          <p:nvSpPr>
            <p:cNvPr id="515" name="Line 17"/>
            <p:cNvSpPr/>
            <p:nvPr/>
          </p:nvSpPr>
          <p:spPr>
            <a:xfrm>
              <a:off x="2225520" y="5834160"/>
              <a:ext cx="53352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68436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1257840" y="1413000"/>
            <a:ext cx="5997960" cy="275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L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L.in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L.in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1182960" y="4581360"/>
            <a:ext cx="6729120" cy="197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 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{val[ntop]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{val[ntop]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{addtype(val[top],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val[top-3]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{addtype(val[top],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val[top-1]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116000" y="4581360"/>
            <a:ext cx="6912000" cy="201636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CustomShape 5"/>
          <p:cNvSpPr/>
          <p:nvPr/>
        </p:nvSpPr>
        <p:spPr>
          <a:xfrm>
            <a:off x="1116000" y="1413000"/>
            <a:ext cx="6912000" cy="273672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6"/>
          <p:cNvSpPr/>
          <p:nvPr/>
        </p:nvSpPr>
        <p:spPr>
          <a:xfrm>
            <a:off x="4500720" y="4221000"/>
            <a:ext cx="358560" cy="287640"/>
          </a:xfrm>
          <a:custGeom>
            <a:avLst/>
            <a:gdLst/>
            <a:ahLst/>
            <a:cxnLst/>
            <a:rect l="0" t="0" r="r" b="b"/>
            <a:pathLst>
              <a:path w="997" h="801">
                <a:moveTo>
                  <a:pt x="249" y="0"/>
                </a:moveTo>
                <a:lnTo>
                  <a:pt x="249" y="600"/>
                </a:lnTo>
                <a:lnTo>
                  <a:pt x="0" y="600"/>
                </a:lnTo>
                <a:lnTo>
                  <a:pt x="498" y="800"/>
                </a:lnTo>
                <a:lnTo>
                  <a:pt x="996" y="600"/>
                </a:lnTo>
                <a:lnTo>
                  <a:pt x="747" y="600"/>
                </a:lnTo>
                <a:lnTo>
                  <a:pt x="747" y="0"/>
                </a:lnTo>
                <a:lnTo>
                  <a:pt x="249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762120" y="1752480"/>
            <a:ext cx="815328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p,q,r	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p,q,r	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p,q,r	T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,q,r	T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,q,r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q,r	T L ,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,r	T L ,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,r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“,”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 r	T L ,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L ,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“,”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D 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Line 3"/>
          <p:cNvSpPr/>
          <p:nvPr/>
        </p:nvSpPr>
        <p:spPr>
          <a:xfrm>
            <a:off x="762120" y="22096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Line 4"/>
          <p:cNvSpPr/>
          <p:nvPr/>
        </p:nvSpPr>
        <p:spPr>
          <a:xfrm>
            <a:off x="762120" y="17524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Line 5"/>
          <p:cNvSpPr/>
          <p:nvPr/>
        </p:nvSpPr>
        <p:spPr>
          <a:xfrm>
            <a:off x="762120" y="662940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Functions of Semantic Analysis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Type Checking:</a:t>
            </a:r>
          </a:p>
          <a:p>
            <a:pPr marL="342900" indent="-342900" algn="just"/>
            <a:endParaRPr lang="en-US" dirty="0"/>
          </a:p>
          <a:p>
            <a:pPr marL="342900" indent="-342900" algn="just"/>
            <a:r>
              <a:rPr lang="en-US" dirty="0" smtClean="0"/>
              <a:t> Ensures that data types are used in a way that is consistent with their definition.</a:t>
            </a:r>
          </a:p>
          <a:p>
            <a:pPr marL="342900" indent="-342900" algn="just"/>
            <a:endParaRPr lang="en-US" dirty="0"/>
          </a:p>
          <a:p>
            <a:pPr marL="342900" indent="-342900" algn="just">
              <a:buAutoNum type="arabicPeriod" startAt="2"/>
            </a:pPr>
            <a:r>
              <a:rPr lang="en-US" dirty="0" smtClean="0"/>
              <a:t>Label checking.</a:t>
            </a:r>
          </a:p>
          <a:p>
            <a:pPr marL="342900" indent="-342900" algn="just">
              <a:buAutoNum type="arabicPeriod" startAt="2"/>
            </a:pPr>
            <a:endParaRPr lang="en-US" dirty="0"/>
          </a:p>
          <a:p>
            <a:pPr marL="342900" indent="-342900" algn="just"/>
            <a:r>
              <a:rPr lang="en-US" dirty="0" smtClean="0"/>
              <a:t> A program should contain labels and references.</a:t>
            </a:r>
          </a:p>
          <a:p>
            <a:pPr marL="342900" indent="-342900" algn="just"/>
            <a:endParaRPr lang="en-US" dirty="0"/>
          </a:p>
          <a:p>
            <a:pPr marL="342900" indent="-342900" algn="just">
              <a:buAutoNum type="arabicPeriod" startAt="3"/>
            </a:pPr>
            <a:r>
              <a:rPr lang="en-US" dirty="0"/>
              <a:t>F</a:t>
            </a:r>
            <a:r>
              <a:rPr lang="en-US" dirty="0" smtClean="0"/>
              <a:t>low-control check.</a:t>
            </a:r>
          </a:p>
          <a:p>
            <a:pPr marL="342900" indent="-342900" algn="just">
              <a:buAutoNum type="arabicPeriod" startAt="3"/>
            </a:pPr>
            <a:endParaRPr lang="en-US" dirty="0"/>
          </a:p>
          <a:p>
            <a:pPr marL="342900" indent="-342900" algn="just"/>
            <a:r>
              <a:rPr lang="en-US" dirty="0" smtClean="0"/>
              <a:t> Keeps a check that control structures are used in a proper manner.</a:t>
            </a:r>
          </a:p>
          <a:p>
            <a:pPr marL="342900" indent="-342900" algn="just">
              <a:buAutoNum type="arabicPeriod" startAt="3"/>
            </a:pPr>
            <a:endParaRPr lang="en-US" dirty="0" smtClean="0"/>
          </a:p>
          <a:p>
            <a:pPr marL="342900" indent="-342900" algn="just">
              <a:buAutoNum type="arabicPeriod" startAt="2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324000" y="609120"/>
            <a:ext cx="84960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TextShape 2"/>
          <p:cNvSpPr txBox="1"/>
          <p:nvPr/>
        </p:nvSpPr>
        <p:spPr>
          <a:xfrm>
            <a:off x="324000" y="2209680"/>
            <a:ext cx="8424720" cy="3353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Simulating the evaluation of inherited attributes</a:t>
            </a:r>
            <a:r>
              <a:t/>
            </a:r>
            <a:br/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Inheriting the value of a synthesized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attribute works only if the grammar 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allows the position of the attribute value 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to be predicted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1526760" y="2209680"/>
            <a:ext cx="5043960" cy="13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 A B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C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{C.s := g(C.i)}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1480680" y="4149720"/>
            <a:ext cx="6355800" cy="180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 A B M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{M.i := A.s; C.i := M.s}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C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{C.s := g(C.i)}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M.s := M.i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Another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1603800" y="2438280"/>
            <a:ext cx="500436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f(A.s)}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1623960" y="3645000"/>
            <a:ext cx="62370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N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{N.i := A.s; C.i := N.s}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N.s := f(N.i)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From Inherited to Synthesized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36" name="Group 2"/>
          <p:cNvGrpSpPr/>
          <p:nvPr/>
        </p:nvGrpSpPr>
        <p:grpSpPr>
          <a:xfrm>
            <a:off x="915480" y="2286000"/>
            <a:ext cx="2733120" cy="4041000"/>
            <a:chOff x="915480" y="2286000"/>
            <a:chExt cx="2733120" cy="4041000"/>
          </a:xfrm>
        </p:grpSpPr>
        <p:sp>
          <p:nvSpPr>
            <p:cNvPr id="537" name="CustomShape 3"/>
            <p:cNvSpPr/>
            <p:nvPr/>
          </p:nvSpPr>
          <p:spPr>
            <a:xfrm>
              <a:off x="1017000" y="2286000"/>
              <a:ext cx="2631600" cy="1191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D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L  “:”  T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L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  “,”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|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integer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|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char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538" name="Group 4"/>
            <p:cNvGrpSpPr/>
            <p:nvPr/>
          </p:nvGrpSpPr>
          <p:grpSpPr>
            <a:xfrm>
              <a:off x="915480" y="3733920"/>
              <a:ext cx="2636640" cy="2593080"/>
              <a:chOff x="915480" y="3733920"/>
              <a:chExt cx="2636640" cy="2593080"/>
            </a:xfrm>
          </p:grpSpPr>
          <p:sp>
            <p:nvSpPr>
              <p:cNvPr id="539" name="CustomShape 5"/>
              <p:cNvSpPr/>
              <p:nvPr/>
            </p:nvSpPr>
            <p:spPr>
              <a:xfrm>
                <a:off x="2516760" y="3733920"/>
                <a:ext cx="400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D</a:t>
                </a:r>
              </a:p>
            </p:txBody>
          </p:sp>
          <p:grpSp>
            <p:nvGrpSpPr>
              <p:cNvPr id="540" name="Group 6"/>
              <p:cNvGrpSpPr/>
              <p:nvPr/>
            </p:nvGrpSpPr>
            <p:grpSpPr>
              <a:xfrm>
                <a:off x="2058840" y="4114440"/>
                <a:ext cx="1433520" cy="612000"/>
                <a:chOff x="2058840" y="4114440"/>
                <a:chExt cx="1433520" cy="612000"/>
              </a:xfrm>
            </p:grpSpPr>
            <p:sp>
              <p:nvSpPr>
                <p:cNvPr id="541" name="CustomShape 7"/>
                <p:cNvSpPr/>
                <p:nvPr/>
              </p:nvSpPr>
              <p:spPr>
                <a:xfrm>
                  <a:off x="2058840" y="426672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L</a:t>
                  </a:r>
                </a:p>
              </p:txBody>
            </p:sp>
            <p:sp>
              <p:nvSpPr>
                <p:cNvPr id="542" name="CustomShape 8"/>
                <p:cNvSpPr/>
                <p:nvPr/>
              </p:nvSpPr>
              <p:spPr>
                <a:xfrm>
                  <a:off x="2592000" y="4266720"/>
                  <a:ext cx="2660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:</a:t>
                  </a:r>
                </a:p>
              </p:txBody>
            </p:sp>
            <p:sp>
              <p:nvSpPr>
                <p:cNvPr id="543" name="CustomShape 9"/>
                <p:cNvSpPr/>
                <p:nvPr/>
              </p:nvSpPr>
              <p:spPr>
                <a:xfrm>
                  <a:off x="3125880" y="426672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T</a:t>
                  </a:r>
                </a:p>
              </p:txBody>
            </p:sp>
            <p:sp>
              <p:nvSpPr>
                <p:cNvPr id="544" name="Line 10"/>
                <p:cNvSpPr/>
                <p:nvPr/>
              </p:nvSpPr>
              <p:spPr>
                <a:xfrm>
                  <a:off x="2743200" y="4114440"/>
                  <a:ext cx="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5" name="Line 11"/>
                <p:cNvSpPr/>
                <p:nvPr/>
              </p:nvSpPr>
              <p:spPr>
                <a:xfrm flipH="1">
                  <a:off x="2209680" y="4114440"/>
                  <a:ext cx="53352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6" name="Line 12"/>
                <p:cNvSpPr/>
                <p:nvPr/>
              </p:nvSpPr>
              <p:spPr>
                <a:xfrm>
                  <a:off x="2743200" y="4114440"/>
                  <a:ext cx="53352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47" name="CustomShape 13"/>
              <p:cNvSpPr/>
              <p:nvPr/>
            </p:nvSpPr>
            <p:spPr>
              <a:xfrm>
                <a:off x="1525680" y="480024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48" name="CustomShape 14"/>
              <p:cNvSpPr/>
              <p:nvPr/>
            </p:nvSpPr>
            <p:spPr>
              <a:xfrm>
                <a:off x="2058840" y="472428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49" name="CustomShape 15"/>
              <p:cNvSpPr/>
              <p:nvPr/>
            </p:nvSpPr>
            <p:spPr>
              <a:xfrm>
                <a:off x="2515680" y="480024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50" name="Line 16"/>
              <p:cNvSpPr/>
              <p:nvPr/>
            </p:nvSpPr>
            <p:spPr>
              <a:xfrm>
                <a:off x="2209680" y="464796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1" name="Line 17"/>
              <p:cNvSpPr/>
              <p:nvPr/>
            </p:nvSpPr>
            <p:spPr>
              <a:xfrm flipH="1">
                <a:off x="1676160" y="4647960"/>
                <a:ext cx="53316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2" name="Line 18"/>
              <p:cNvSpPr/>
              <p:nvPr/>
            </p:nvSpPr>
            <p:spPr>
              <a:xfrm>
                <a:off x="2209680" y="4647960"/>
                <a:ext cx="53352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3" name="CustomShape 19"/>
              <p:cNvSpPr/>
              <p:nvPr/>
            </p:nvSpPr>
            <p:spPr>
              <a:xfrm>
                <a:off x="992160" y="53337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54" name="CustomShape 20"/>
              <p:cNvSpPr/>
              <p:nvPr/>
            </p:nvSpPr>
            <p:spPr>
              <a:xfrm>
                <a:off x="1525680" y="525744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55" name="CustomShape 21"/>
              <p:cNvSpPr/>
              <p:nvPr/>
            </p:nvSpPr>
            <p:spPr>
              <a:xfrm>
                <a:off x="1982160" y="533376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56" name="Line 22"/>
              <p:cNvSpPr/>
              <p:nvPr/>
            </p:nvSpPr>
            <p:spPr>
              <a:xfrm>
                <a:off x="1676520" y="518148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7" name="Line 23"/>
              <p:cNvSpPr/>
              <p:nvPr/>
            </p:nvSpPr>
            <p:spPr>
              <a:xfrm flipH="1">
                <a:off x="1143000" y="5181480"/>
                <a:ext cx="53352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8" name="Line 24"/>
              <p:cNvSpPr/>
              <p:nvPr/>
            </p:nvSpPr>
            <p:spPr>
              <a:xfrm>
                <a:off x="1676520" y="5181480"/>
                <a:ext cx="53316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9" name="Line 25"/>
              <p:cNvSpPr/>
              <p:nvPr/>
            </p:nvSpPr>
            <p:spPr>
              <a:xfrm>
                <a:off x="1143000" y="571464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0" name="CustomShape 26"/>
              <p:cNvSpPr/>
              <p:nvPr/>
            </p:nvSpPr>
            <p:spPr>
              <a:xfrm>
                <a:off x="915480" y="586728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grpSp>
            <p:nvGrpSpPr>
              <p:cNvPr id="561" name="Group 27"/>
              <p:cNvGrpSpPr/>
              <p:nvPr/>
            </p:nvGrpSpPr>
            <p:grpSpPr>
              <a:xfrm>
                <a:off x="3048480" y="4647960"/>
                <a:ext cx="503640" cy="611640"/>
                <a:chOff x="3048480" y="4647960"/>
                <a:chExt cx="503640" cy="611640"/>
              </a:xfrm>
            </p:grpSpPr>
            <p:sp>
              <p:nvSpPr>
                <p:cNvPr id="562" name="Line 28"/>
                <p:cNvSpPr/>
                <p:nvPr/>
              </p:nvSpPr>
              <p:spPr>
                <a:xfrm>
                  <a:off x="3276720" y="4647960"/>
                  <a:ext cx="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63" name="CustomShape 29"/>
                <p:cNvSpPr/>
                <p:nvPr/>
              </p:nvSpPr>
              <p:spPr>
                <a:xfrm>
                  <a:off x="3048480" y="4799880"/>
                  <a:ext cx="5036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TW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int</a:t>
                  </a:r>
                  <a:endParaRPr lang="en-US" sz="2400" b="0" strike="noStrike" spc="-1">
                    <a:solidFill>
                      <a:srgbClr val="000000"/>
                    </a:solidFill>
                    <a:latin typeface="Times New Roman"/>
                  </a:endParaRPr>
                </a:p>
              </p:txBody>
            </p:sp>
          </p:grpSp>
        </p:grpSp>
      </p:grpSp>
      <p:grpSp>
        <p:nvGrpSpPr>
          <p:cNvPr id="564" name="Group 30"/>
          <p:cNvGrpSpPr/>
          <p:nvPr/>
        </p:nvGrpSpPr>
        <p:grpSpPr>
          <a:xfrm>
            <a:off x="5191200" y="2244600"/>
            <a:ext cx="2919240" cy="4463640"/>
            <a:chOff x="5191200" y="2244600"/>
            <a:chExt cx="2919240" cy="4463640"/>
          </a:xfrm>
        </p:grpSpPr>
        <p:sp>
          <p:nvSpPr>
            <p:cNvPr id="565" name="CustomShape 31"/>
            <p:cNvSpPr/>
            <p:nvPr/>
          </p:nvSpPr>
          <p:spPr>
            <a:xfrm>
              <a:off x="5191200" y="2244600"/>
              <a:ext cx="2919240" cy="1191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D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L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“,”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  |  “:”  T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integer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|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char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566" name="Group 32"/>
            <p:cNvGrpSpPr/>
            <p:nvPr/>
          </p:nvGrpSpPr>
          <p:grpSpPr>
            <a:xfrm>
              <a:off x="5335200" y="3733920"/>
              <a:ext cx="2712600" cy="2974320"/>
              <a:chOff x="5335200" y="3733920"/>
              <a:chExt cx="2712600" cy="2974320"/>
            </a:xfrm>
          </p:grpSpPr>
          <p:sp>
            <p:nvSpPr>
              <p:cNvPr id="567" name="CustomShape 33"/>
              <p:cNvSpPr/>
              <p:nvPr/>
            </p:nvSpPr>
            <p:spPr>
              <a:xfrm>
                <a:off x="5717160" y="3733920"/>
                <a:ext cx="400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D</a:t>
                </a:r>
              </a:p>
            </p:txBody>
          </p:sp>
          <p:sp>
            <p:nvSpPr>
              <p:cNvPr id="568" name="CustomShape 34"/>
              <p:cNvSpPr/>
              <p:nvPr/>
            </p:nvSpPr>
            <p:spPr>
              <a:xfrm>
                <a:off x="5335200" y="419112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69" name="CustomShape 35"/>
              <p:cNvSpPr/>
              <p:nvPr/>
            </p:nvSpPr>
            <p:spPr>
              <a:xfrm>
                <a:off x="6173640" y="419112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70" name="Line 36"/>
              <p:cNvSpPr/>
              <p:nvPr/>
            </p:nvSpPr>
            <p:spPr>
              <a:xfrm flipH="1">
                <a:off x="5562720" y="4114800"/>
                <a:ext cx="380880" cy="1526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1" name="Line 37"/>
              <p:cNvSpPr/>
              <p:nvPr/>
            </p:nvSpPr>
            <p:spPr>
              <a:xfrm>
                <a:off x="5943600" y="4114800"/>
                <a:ext cx="380880" cy="1526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2" name="CustomShape 38"/>
              <p:cNvSpPr/>
              <p:nvPr/>
            </p:nvSpPr>
            <p:spPr>
              <a:xfrm>
                <a:off x="5640480" y="464832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73" name="CustomShape 39"/>
              <p:cNvSpPr/>
              <p:nvPr/>
            </p:nvSpPr>
            <p:spPr>
              <a:xfrm>
                <a:off x="6096960" y="472464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74" name="CustomShape 40"/>
              <p:cNvSpPr/>
              <p:nvPr/>
            </p:nvSpPr>
            <p:spPr>
              <a:xfrm>
                <a:off x="6707160" y="472464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75" name="Line 41"/>
              <p:cNvSpPr/>
              <p:nvPr/>
            </p:nvSpPr>
            <p:spPr>
              <a:xfrm>
                <a:off x="6324480" y="45720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6" name="Line 42"/>
              <p:cNvSpPr/>
              <p:nvPr/>
            </p:nvSpPr>
            <p:spPr>
              <a:xfrm flipH="1">
                <a:off x="5790960" y="457200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7" name="Line 43"/>
              <p:cNvSpPr/>
              <p:nvPr/>
            </p:nvSpPr>
            <p:spPr>
              <a:xfrm>
                <a:off x="6324480" y="457200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8" name="CustomShape 44"/>
              <p:cNvSpPr/>
              <p:nvPr/>
            </p:nvSpPr>
            <p:spPr>
              <a:xfrm>
                <a:off x="6173640" y="518184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79" name="CustomShape 45"/>
              <p:cNvSpPr/>
              <p:nvPr/>
            </p:nvSpPr>
            <p:spPr>
              <a:xfrm>
                <a:off x="6630480" y="525780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80" name="CustomShape 46"/>
              <p:cNvSpPr/>
              <p:nvPr/>
            </p:nvSpPr>
            <p:spPr>
              <a:xfrm>
                <a:off x="7240680" y="52578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81" name="Line 47"/>
              <p:cNvSpPr/>
              <p:nvPr/>
            </p:nvSpPr>
            <p:spPr>
              <a:xfrm>
                <a:off x="6858000" y="510552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2" name="Line 48"/>
              <p:cNvSpPr/>
              <p:nvPr/>
            </p:nvSpPr>
            <p:spPr>
              <a:xfrm flipH="1">
                <a:off x="6324480" y="510552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3" name="Line 49"/>
              <p:cNvSpPr/>
              <p:nvPr/>
            </p:nvSpPr>
            <p:spPr>
              <a:xfrm>
                <a:off x="6858000" y="510552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84" name="Group 50"/>
              <p:cNvGrpSpPr/>
              <p:nvPr/>
            </p:nvGrpSpPr>
            <p:grpSpPr>
              <a:xfrm>
                <a:off x="6859080" y="5639040"/>
                <a:ext cx="1188720" cy="1069200"/>
                <a:chOff x="6859080" y="5639040"/>
                <a:chExt cx="1188720" cy="1069200"/>
              </a:xfrm>
            </p:grpSpPr>
            <p:sp>
              <p:nvSpPr>
                <p:cNvPr id="585" name="CustomShape 51"/>
                <p:cNvSpPr/>
                <p:nvPr/>
              </p:nvSpPr>
              <p:spPr>
                <a:xfrm>
                  <a:off x="6859080" y="5715000"/>
                  <a:ext cx="2660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:</a:t>
                  </a:r>
                </a:p>
              </p:txBody>
            </p:sp>
            <p:sp>
              <p:nvSpPr>
                <p:cNvPr id="586" name="CustomShape 52"/>
                <p:cNvSpPr/>
                <p:nvPr/>
              </p:nvSpPr>
              <p:spPr>
                <a:xfrm>
                  <a:off x="7621560" y="571500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T</a:t>
                  </a:r>
                </a:p>
              </p:txBody>
            </p:sp>
            <p:sp>
              <p:nvSpPr>
                <p:cNvPr id="587" name="Line 53"/>
                <p:cNvSpPr/>
                <p:nvPr/>
              </p:nvSpPr>
              <p:spPr>
                <a:xfrm flipH="1">
                  <a:off x="7010280" y="5639040"/>
                  <a:ext cx="380880" cy="1522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8" name="Line 54"/>
                <p:cNvSpPr/>
                <p:nvPr/>
              </p:nvSpPr>
              <p:spPr>
                <a:xfrm>
                  <a:off x="7391160" y="5639040"/>
                  <a:ext cx="381240" cy="1522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589" name="Group 55"/>
                <p:cNvGrpSpPr/>
                <p:nvPr/>
              </p:nvGrpSpPr>
              <p:grpSpPr>
                <a:xfrm>
                  <a:off x="7544160" y="6096240"/>
                  <a:ext cx="503640" cy="612000"/>
                  <a:chOff x="7544160" y="6096240"/>
                  <a:chExt cx="503640" cy="612000"/>
                </a:xfrm>
              </p:grpSpPr>
              <p:sp>
                <p:nvSpPr>
                  <p:cNvPr id="590" name="Line 56"/>
                  <p:cNvSpPr/>
                  <p:nvPr/>
                </p:nvSpPr>
                <p:spPr>
                  <a:xfrm>
                    <a:off x="7772400" y="6096240"/>
                    <a:ext cx="0" cy="228600"/>
                  </a:xfrm>
                  <a:prstGeom prst="line">
                    <a:avLst/>
                  </a:prstGeom>
                  <a:ln w="2844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91" name="CustomShape 57"/>
                  <p:cNvSpPr/>
                  <p:nvPr/>
                </p:nvSpPr>
                <p:spPr>
                  <a:xfrm>
                    <a:off x="7544160" y="6248520"/>
                    <a:ext cx="503640" cy="459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zh-TW" sz="2400" b="0" strike="noStrike" spc="-1">
                        <a:solidFill>
                          <a:srgbClr val="000000"/>
                        </a:solidFill>
                        <a:latin typeface="Times New Roman"/>
                      </a:rPr>
                      <a:t>int</a:t>
                    </a:r>
                    <a:endParaRPr lang="en-US" sz="2400" b="0" strike="noStrike" spc="-1">
                      <a:solidFill>
                        <a:srgbClr val="000000"/>
                      </a:solidFill>
                      <a:latin typeface="Times New Roman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Bison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2334240" y="1628640"/>
            <a:ext cx="491256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token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%%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line :  expr  ‘\n’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{printf(“%d\n”, $1);}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expr:  expr  ‘+’  term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$1 +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term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term:  term  ‘*’ factor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$1 *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factor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factor:  ‘(’  expr  ‘)’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$2;}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75564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Bison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1036800" y="1341360"/>
            <a:ext cx="7183440" cy="52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union {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char op_type;   int value;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token &lt;value&gt;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type  &lt;op_type&gt; 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op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type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&lt;value&gt;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expr  factor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%%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expr: expr op factor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$2 == ‘+’ ? $1 + $3 : $1 -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factor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op: +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‘+’;}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|  -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‘-’;}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factor: DIGIT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Recursive Evaluators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TextShape 2"/>
          <p:cNvSpPr txBox="1"/>
          <p:nvPr/>
        </p:nvSpPr>
        <p:spPr>
          <a:xfrm>
            <a:off x="685800" y="1980720"/>
            <a:ext cx="7772400" cy="44197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parser constructs a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explicitly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recursive evaluator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function that traverses the parse tree and evaluates attributes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recursive evaluator can traverse the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 any order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recursive evaluator can traverse the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multiple times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2141640" y="1557360"/>
            <a:ext cx="5079240" cy="520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B.ps  :=  10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S.ht  :=  B.ht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max(B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.ht, 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sub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shrink(B.ps)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disp(B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.ht, 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  </a:t>
            </a:r>
            <a:r>
              <a:rPr lang="zh-TW" sz="2400" b="0" strike="noStrike" spc="-1">
                <a:solidFill>
                  <a:srgbClr val="FF3300"/>
                </a:solidFill>
                <a:latin typeface="Symbol"/>
                <a:ea typeface="Symbol"/>
              </a:rPr>
              <a:t>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3811320" y="2895480"/>
            <a:ext cx="1501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2979720" y="4191120"/>
            <a:ext cx="159048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4656240" y="4191120"/>
            <a:ext cx="159048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Line 5"/>
          <p:cNvSpPr/>
          <p:nvPr/>
        </p:nvSpPr>
        <p:spPr>
          <a:xfrm flipH="1">
            <a:off x="3809520" y="33876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Line 6"/>
          <p:cNvSpPr/>
          <p:nvPr/>
        </p:nvSpPr>
        <p:spPr>
          <a:xfrm>
            <a:off x="4572000" y="33876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Line 7"/>
          <p:cNvSpPr/>
          <p:nvPr/>
        </p:nvSpPr>
        <p:spPr>
          <a:xfrm flipH="1">
            <a:off x="3276720" y="3352680"/>
            <a:ext cx="761760" cy="8384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Line 8"/>
          <p:cNvSpPr/>
          <p:nvPr/>
        </p:nvSpPr>
        <p:spPr>
          <a:xfrm>
            <a:off x="5105520" y="3352680"/>
            <a:ext cx="838080" cy="83844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Line 9"/>
          <p:cNvSpPr/>
          <p:nvPr/>
        </p:nvSpPr>
        <p:spPr>
          <a:xfrm>
            <a:off x="4038480" y="3352680"/>
            <a:ext cx="91440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Line 10"/>
          <p:cNvSpPr/>
          <p:nvPr/>
        </p:nvSpPr>
        <p:spPr>
          <a:xfrm flipH="1">
            <a:off x="4343040" y="3352680"/>
            <a:ext cx="762120" cy="83844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CustomShape 11"/>
          <p:cNvSpPr/>
          <p:nvPr/>
        </p:nvSpPr>
        <p:spPr>
          <a:xfrm>
            <a:off x="1602000" y="297180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11" name="CustomShape 12"/>
          <p:cNvSpPr/>
          <p:nvPr/>
        </p:nvSpPr>
        <p:spPr>
          <a:xfrm>
            <a:off x="2058480" y="297180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2" name="Line 13"/>
          <p:cNvSpPr/>
          <p:nvPr/>
        </p:nvSpPr>
        <p:spPr>
          <a:xfrm>
            <a:off x="1752480" y="3429000"/>
            <a:ext cx="0" cy="8380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Line 14"/>
          <p:cNvSpPr/>
          <p:nvPr/>
        </p:nvSpPr>
        <p:spPr>
          <a:xfrm flipV="1">
            <a:off x="2286000" y="3352680"/>
            <a:ext cx="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CustomShape 15"/>
          <p:cNvSpPr/>
          <p:nvPr/>
        </p:nvSpPr>
        <p:spPr>
          <a:xfrm>
            <a:off x="160200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B</a:t>
            </a:r>
          </a:p>
        </p:txBody>
      </p:sp>
      <p:sp>
        <p:nvSpPr>
          <p:cNvPr id="615" name="CustomShape 16"/>
          <p:cNvSpPr/>
          <p:nvPr/>
        </p:nvSpPr>
        <p:spPr>
          <a:xfrm>
            <a:off x="1068480" y="4191120"/>
            <a:ext cx="452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CustomShape 17"/>
          <p:cNvSpPr/>
          <p:nvPr/>
        </p:nvSpPr>
        <p:spPr>
          <a:xfrm>
            <a:off x="2058480" y="41911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7" name="CustomShape 18"/>
          <p:cNvSpPr/>
          <p:nvPr/>
        </p:nvSpPr>
        <p:spPr>
          <a:xfrm>
            <a:off x="708840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B</a:t>
            </a:r>
          </a:p>
        </p:txBody>
      </p:sp>
      <p:sp>
        <p:nvSpPr>
          <p:cNvPr id="618" name="CustomShape 19"/>
          <p:cNvSpPr/>
          <p:nvPr/>
        </p:nvSpPr>
        <p:spPr>
          <a:xfrm>
            <a:off x="7544880" y="289548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9" name="CustomShape 20"/>
          <p:cNvSpPr/>
          <p:nvPr/>
        </p:nvSpPr>
        <p:spPr>
          <a:xfrm>
            <a:off x="6554880" y="2895480"/>
            <a:ext cx="452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CustomShape 21"/>
          <p:cNvSpPr/>
          <p:nvPr/>
        </p:nvSpPr>
        <p:spPr>
          <a:xfrm>
            <a:off x="6858720" y="4114800"/>
            <a:ext cx="6728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CustomShape 22"/>
          <p:cNvSpPr/>
          <p:nvPr/>
        </p:nvSpPr>
        <p:spPr>
          <a:xfrm>
            <a:off x="7621920" y="4114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</a:t>
            </a:r>
          </a:p>
        </p:txBody>
      </p:sp>
      <p:sp>
        <p:nvSpPr>
          <p:cNvPr id="622" name="Line 23"/>
          <p:cNvSpPr/>
          <p:nvPr/>
        </p:nvSpPr>
        <p:spPr>
          <a:xfrm>
            <a:off x="7238880" y="3352680"/>
            <a:ext cx="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Line 24"/>
          <p:cNvSpPr/>
          <p:nvPr/>
        </p:nvSpPr>
        <p:spPr>
          <a:xfrm flipV="1">
            <a:off x="7772400" y="3276720"/>
            <a:ext cx="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25"/>
          <p:cNvSpPr/>
          <p:nvPr/>
        </p:nvSpPr>
        <p:spPr>
          <a:xfrm>
            <a:off x="6781680" y="2743200"/>
            <a:ext cx="990720" cy="228600"/>
          </a:xfrm>
          <a:custGeom>
            <a:avLst/>
            <a:gdLst/>
            <a:ahLst/>
            <a:cxnLst/>
            <a:rect l="l" t="t" r="r" b="b"/>
            <a:pathLst>
              <a:path w="624" h="144">
                <a:moveTo>
                  <a:pt x="0" y="144"/>
                </a:moveTo>
                <a:cubicBezTo>
                  <a:pt x="92" y="72"/>
                  <a:pt x="184" y="0"/>
                  <a:pt x="288" y="0"/>
                </a:cubicBezTo>
                <a:cubicBezTo>
                  <a:pt x="392" y="0"/>
                  <a:pt x="508" y="72"/>
                  <a:pt x="624" y="144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762120" y="3805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907560" y="1447920"/>
            <a:ext cx="7965360" cy="531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B(n, ps);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ps1, ps2, ht1, ht2;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ps1 :=  ps;  ht1 :=  B(child(n, 1), ps1);  ps2 :=  ps;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ht2 :=  B(child(n, 2), ps2);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max(ht1, ht2);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sub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ps1 :=  ps;  ht1 :=  B(child(n, 1), ps1);  ps2 :=  shrink(ps);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ht2 :=  B(child(n, 3), ps2);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disp(ht1, ht2);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ps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.h;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 Analyzer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60020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1737000" y="2631960"/>
            <a:ext cx="12992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Lexical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46" name="CustomShape 4"/>
          <p:cNvSpPr/>
          <p:nvPr/>
        </p:nvSpPr>
        <p:spPr>
          <a:xfrm>
            <a:off x="373392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586728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3886560" y="2666880"/>
            <a:ext cx="12992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Syntax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49" name="CustomShape 7"/>
          <p:cNvSpPr/>
          <p:nvPr/>
        </p:nvSpPr>
        <p:spPr>
          <a:xfrm>
            <a:off x="6019200" y="2666880"/>
            <a:ext cx="13176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Semantic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3733920" y="45720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3963240" y="4724280"/>
            <a:ext cx="11300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Symbol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Table</a:t>
            </a:r>
          </a:p>
        </p:txBody>
      </p:sp>
      <p:sp>
        <p:nvSpPr>
          <p:cNvPr id="52" name="Line 10"/>
          <p:cNvSpPr/>
          <p:nvPr/>
        </p:nvSpPr>
        <p:spPr>
          <a:xfrm>
            <a:off x="3200400" y="312408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1"/>
          <p:cNvSpPr/>
          <p:nvPr/>
        </p:nvSpPr>
        <p:spPr>
          <a:xfrm>
            <a:off x="5334120" y="3124080"/>
            <a:ext cx="53316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2"/>
          <p:cNvSpPr/>
          <p:nvPr/>
        </p:nvSpPr>
        <p:spPr>
          <a:xfrm>
            <a:off x="2362320" y="3657600"/>
            <a:ext cx="213336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13"/>
          <p:cNvSpPr/>
          <p:nvPr/>
        </p:nvSpPr>
        <p:spPr>
          <a:xfrm>
            <a:off x="4495680" y="3657600"/>
            <a:ext cx="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14"/>
          <p:cNvSpPr/>
          <p:nvPr/>
        </p:nvSpPr>
        <p:spPr>
          <a:xfrm flipH="1">
            <a:off x="4495320" y="3657600"/>
            <a:ext cx="221004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15"/>
          <p:cNvSpPr/>
          <p:nvPr/>
        </p:nvSpPr>
        <p:spPr>
          <a:xfrm>
            <a:off x="1042920" y="314172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6"/>
          <p:cNvSpPr/>
          <p:nvPr/>
        </p:nvSpPr>
        <p:spPr>
          <a:xfrm>
            <a:off x="7451640" y="314172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7"/>
          <p:cNvSpPr/>
          <p:nvPr/>
        </p:nvSpPr>
        <p:spPr>
          <a:xfrm>
            <a:off x="179640" y="2708280"/>
            <a:ext cx="12153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source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program</a:t>
            </a:r>
          </a:p>
        </p:txBody>
      </p:sp>
      <p:sp>
        <p:nvSpPr>
          <p:cNvPr id="60" name="CustomShape 18"/>
          <p:cNvSpPr/>
          <p:nvPr/>
        </p:nvSpPr>
        <p:spPr>
          <a:xfrm>
            <a:off x="7668000" y="2708280"/>
            <a:ext cx="12153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correct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1967040" y="266688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A     s</a:t>
            </a:r>
          </a:p>
        </p:txBody>
      </p:sp>
      <p:sp>
        <p:nvSpPr>
          <p:cNvPr id="632" name="CustomShape 3"/>
          <p:cNvSpPr/>
          <p:nvPr/>
        </p:nvSpPr>
        <p:spPr>
          <a:xfrm>
            <a:off x="1144080" y="3997440"/>
            <a:ext cx="1332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L     s</a:t>
            </a:r>
          </a:p>
        </p:txBody>
      </p:sp>
      <p:sp>
        <p:nvSpPr>
          <p:cNvPr id="633" name="CustomShape 4"/>
          <p:cNvSpPr/>
          <p:nvPr/>
        </p:nvSpPr>
        <p:spPr>
          <a:xfrm>
            <a:off x="2820600" y="3997440"/>
            <a:ext cx="141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M     s</a:t>
            </a:r>
          </a:p>
        </p:txBody>
      </p:sp>
      <p:sp>
        <p:nvSpPr>
          <p:cNvPr id="634" name="Line 5"/>
          <p:cNvSpPr/>
          <p:nvPr/>
        </p:nvSpPr>
        <p:spPr>
          <a:xfrm flipH="1">
            <a:off x="1828440" y="31590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Line 6"/>
          <p:cNvSpPr/>
          <p:nvPr/>
        </p:nvSpPr>
        <p:spPr>
          <a:xfrm>
            <a:off x="2590920" y="31590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7"/>
          <p:cNvSpPr/>
          <p:nvPr/>
        </p:nvSpPr>
        <p:spPr>
          <a:xfrm>
            <a:off x="5624640" y="266688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A     s</a:t>
            </a:r>
          </a:p>
        </p:txBody>
      </p:sp>
      <p:sp>
        <p:nvSpPr>
          <p:cNvPr id="637" name="CustomShape 8"/>
          <p:cNvSpPr/>
          <p:nvPr/>
        </p:nvSpPr>
        <p:spPr>
          <a:xfrm>
            <a:off x="4802400" y="399744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Q     s</a:t>
            </a:r>
          </a:p>
        </p:txBody>
      </p:sp>
      <p:sp>
        <p:nvSpPr>
          <p:cNvPr id="638" name="CustomShape 9"/>
          <p:cNvSpPr/>
          <p:nvPr/>
        </p:nvSpPr>
        <p:spPr>
          <a:xfrm>
            <a:off x="6478560" y="3997440"/>
            <a:ext cx="1349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R     s</a:t>
            </a:r>
          </a:p>
        </p:txBody>
      </p:sp>
      <p:sp>
        <p:nvSpPr>
          <p:cNvPr id="639" name="Line 10"/>
          <p:cNvSpPr/>
          <p:nvPr/>
        </p:nvSpPr>
        <p:spPr>
          <a:xfrm flipH="1">
            <a:off x="5486040" y="31590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Line 11"/>
          <p:cNvSpPr/>
          <p:nvPr/>
        </p:nvSpPr>
        <p:spPr>
          <a:xfrm>
            <a:off x="6248520" y="31590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Line 12"/>
          <p:cNvSpPr/>
          <p:nvPr/>
        </p:nvSpPr>
        <p:spPr>
          <a:xfrm flipH="1">
            <a:off x="1294920" y="3124080"/>
            <a:ext cx="762120" cy="8384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Line 13"/>
          <p:cNvSpPr/>
          <p:nvPr/>
        </p:nvSpPr>
        <p:spPr>
          <a:xfrm>
            <a:off x="3200400" y="3200400"/>
            <a:ext cx="838080" cy="83808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CustomShape 14"/>
          <p:cNvSpPr/>
          <p:nvPr/>
        </p:nvSpPr>
        <p:spPr>
          <a:xfrm>
            <a:off x="2286000" y="4495680"/>
            <a:ext cx="609480" cy="76320"/>
          </a:xfrm>
          <a:custGeom>
            <a:avLst/>
            <a:gdLst/>
            <a:ahLst/>
            <a:cxnLst/>
            <a:rect l="l" t="t" r="r" b="b"/>
            <a:pathLst>
              <a:path w="384" h="48">
                <a:moveTo>
                  <a:pt x="0" y="0"/>
                </a:moveTo>
                <a:cubicBezTo>
                  <a:pt x="64" y="24"/>
                  <a:pt x="128" y="48"/>
                  <a:pt x="192" y="48"/>
                </a:cubicBezTo>
                <a:cubicBezTo>
                  <a:pt x="256" y="48"/>
                  <a:pt x="320" y="24"/>
                  <a:pt x="38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Line 15"/>
          <p:cNvSpPr/>
          <p:nvPr/>
        </p:nvSpPr>
        <p:spPr>
          <a:xfrm>
            <a:off x="5791320" y="3200400"/>
            <a:ext cx="838080" cy="8380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Line 16"/>
          <p:cNvSpPr/>
          <p:nvPr/>
        </p:nvSpPr>
        <p:spPr>
          <a:xfrm flipH="1">
            <a:off x="6019920" y="3200400"/>
            <a:ext cx="761760" cy="83808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CustomShape 17"/>
          <p:cNvSpPr/>
          <p:nvPr/>
        </p:nvSpPr>
        <p:spPr>
          <a:xfrm>
            <a:off x="4952880" y="4419720"/>
            <a:ext cx="2819520" cy="228600"/>
          </a:xfrm>
          <a:custGeom>
            <a:avLst/>
            <a:gdLst/>
            <a:ahLst/>
            <a:cxnLst/>
            <a:rect l="l" t="t" r="r" b="b"/>
            <a:pathLst>
              <a:path w="1776" h="144">
                <a:moveTo>
                  <a:pt x="1776" y="0"/>
                </a:moveTo>
                <a:cubicBezTo>
                  <a:pt x="1468" y="72"/>
                  <a:pt x="1160" y="144"/>
                  <a:pt x="864" y="144"/>
                </a:cubicBezTo>
                <a:cubicBezTo>
                  <a:pt x="568" y="144"/>
                  <a:pt x="284" y="72"/>
                  <a:pt x="0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1463040" y="1628640"/>
            <a:ext cx="657396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A(n, ai);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li, ls, mi, ms, ri, rs, qi, qs;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M’: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li := l(ai);  ls :=  L(child(n, 1), li);  mi :=  m(ls);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ms :=  M(child(n, 2), mi);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f(ms);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Q  R’: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ri := r(ai);  rs :=  R(child(n, 2), ri);  qi :=  q(rs);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qs :=  Q(child(n, 1), qi);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f(qs);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1532160" y="4495680"/>
            <a:ext cx="4550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190692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55" name="CustomShape 4"/>
          <p:cNvSpPr/>
          <p:nvPr/>
        </p:nvSpPr>
        <p:spPr>
          <a:xfrm>
            <a:off x="12963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56" name="CustomShape 5"/>
          <p:cNvSpPr/>
          <p:nvPr/>
        </p:nvSpPr>
        <p:spPr>
          <a:xfrm>
            <a:off x="228708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57" name="CustomShape 6"/>
          <p:cNvSpPr/>
          <p:nvPr/>
        </p:nvSpPr>
        <p:spPr>
          <a:xfrm>
            <a:off x="3049560" y="4495680"/>
            <a:ext cx="519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E2</a:t>
            </a:r>
          </a:p>
        </p:txBody>
      </p:sp>
      <p:sp>
        <p:nvSpPr>
          <p:cNvPr id="658" name="CustomShape 7"/>
          <p:cNvSpPr/>
          <p:nvPr/>
        </p:nvSpPr>
        <p:spPr>
          <a:xfrm>
            <a:off x="350712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59" name="CustomShape 8"/>
          <p:cNvSpPr/>
          <p:nvPr/>
        </p:nvSpPr>
        <p:spPr>
          <a:xfrm>
            <a:off x="28965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60" name="CustomShape 9"/>
          <p:cNvSpPr/>
          <p:nvPr/>
        </p:nvSpPr>
        <p:spPr>
          <a:xfrm>
            <a:off x="388728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61" name="CustomShape 10"/>
          <p:cNvSpPr/>
          <p:nvPr/>
        </p:nvSpPr>
        <p:spPr>
          <a:xfrm>
            <a:off x="2211480" y="34290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62" name="CustomShape 11"/>
          <p:cNvSpPr/>
          <p:nvPr/>
        </p:nvSpPr>
        <p:spPr>
          <a:xfrm>
            <a:off x="2592720" y="34290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63" name="CustomShape 12"/>
          <p:cNvSpPr/>
          <p:nvPr/>
        </p:nvSpPr>
        <p:spPr>
          <a:xfrm>
            <a:off x="198216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64" name="CustomShape 13"/>
          <p:cNvSpPr/>
          <p:nvPr/>
        </p:nvSpPr>
        <p:spPr>
          <a:xfrm>
            <a:off x="297288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65" name="Line 14"/>
          <p:cNvSpPr/>
          <p:nvPr/>
        </p:nvSpPr>
        <p:spPr>
          <a:xfrm flipH="1">
            <a:off x="1447560" y="3886200"/>
            <a:ext cx="6858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Line 15"/>
          <p:cNvSpPr/>
          <p:nvPr/>
        </p:nvSpPr>
        <p:spPr>
          <a:xfrm>
            <a:off x="2133720" y="3886200"/>
            <a:ext cx="9144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Line 16"/>
          <p:cNvSpPr/>
          <p:nvPr/>
        </p:nvSpPr>
        <p:spPr>
          <a:xfrm flipV="1">
            <a:off x="205740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Line 17"/>
          <p:cNvSpPr/>
          <p:nvPr/>
        </p:nvSpPr>
        <p:spPr>
          <a:xfrm flipH="1" flipV="1">
            <a:off x="274320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Line 18"/>
          <p:cNvSpPr/>
          <p:nvPr/>
        </p:nvSpPr>
        <p:spPr>
          <a:xfrm flipV="1">
            <a:off x="243828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Line 19"/>
          <p:cNvSpPr/>
          <p:nvPr/>
        </p:nvSpPr>
        <p:spPr>
          <a:xfrm flipH="1" flipV="1">
            <a:off x="312408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Line 20"/>
          <p:cNvSpPr/>
          <p:nvPr/>
        </p:nvSpPr>
        <p:spPr>
          <a:xfrm flipH="1">
            <a:off x="1752480" y="3886200"/>
            <a:ext cx="60984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Line 21"/>
          <p:cNvSpPr/>
          <p:nvPr/>
        </p:nvSpPr>
        <p:spPr>
          <a:xfrm>
            <a:off x="2362320" y="3886200"/>
            <a:ext cx="8380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22"/>
          <p:cNvSpPr/>
          <p:nvPr/>
        </p:nvSpPr>
        <p:spPr>
          <a:xfrm>
            <a:off x="2211480" y="51055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74" name="CustomShape 23"/>
          <p:cNvSpPr/>
          <p:nvPr/>
        </p:nvSpPr>
        <p:spPr>
          <a:xfrm>
            <a:off x="2516400" y="51055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75" name="CustomShape 24"/>
          <p:cNvSpPr/>
          <p:nvPr/>
        </p:nvSpPr>
        <p:spPr>
          <a:xfrm>
            <a:off x="1906200" y="510552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76" name="CustomShape 25"/>
          <p:cNvSpPr/>
          <p:nvPr/>
        </p:nvSpPr>
        <p:spPr>
          <a:xfrm>
            <a:off x="2896560" y="510552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77" name="CustomShape 26"/>
          <p:cNvSpPr/>
          <p:nvPr/>
        </p:nvSpPr>
        <p:spPr>
          <a:xfrm>
            <a:off x="2057400" y="548640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CustomShape 27"/>
          <p:cNvSpPr/>
          <p:nvPr/>
        </p:nvSpPr>
        <p:spPr>
          <a:xfrm>
            <a:off x="2134800" y="617220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679" name="CustomShape 28"/>
          <p:cNvSpPr/>
          <p:nvPr/>
        </p:nvSpPr>
        <p:spPr>
          <a:xfrm>
            <a:off x="2516400" y="61722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0" name="Line 29"/>
          <p:cNvSpPr/>
          <p:nvPr/>
        </p:nvSpPr>
        <p:spPr>
          <a:xfrm>
            <a:off x="2362320" y="5486400"/>
            <a:ext cx="0" cy="76212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1" name="Line 30"/>
          <p:cNvSpPr/>
          <p:nvPr/>
        </p:nvSpPr>
        <p:spPr>
          <a:xfrm flipV="1">
            <a:off x="2666880" y="54860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CustomShape 31"/>
          <p:cNvSpPr/>
          <p:nvPr/>
        </p:nvSpPr>
        <p:spPr>
          <a:xfrm>
            <a:off x="2287800" y="167652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3" name="CustomShape 32"/>
          <p:cNvSpPr/>
          <p:nvPr/>
        </p:nvSpPr>
        <p:spPr>
          <a:xfrm>
            <a:off x="2973240" y="1676520"/>
            <a:ext cx="28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684" name="Line 33"/>
          <p:cNvSpPr/>
          <p:nvPr/>
        </p:nvSpPr>
        <p:spPr>
          <a:xfrm>
            <a:off x="2438280" y="2133720"/>
            <a:ext cx="0" cy="6858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Line 34"/>
          <p:cNvSpPr/>
          <p:nvPr/>
        </p:nvSpPr>
        <p:spPr>
          <a:xfrm flipV="1">
            <a:off x="3124080" y="20570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CustomShape 35"/>
          <p:cNvSpPr/>
          <p:nvPr/>
        </p:nvSpPr>
        <p:spPr>
          <a:xfrm>
            <a:off x="2287440" y="2743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87" name="CustomShape 36"/>
          <p:cNvSpPr/>
          <p:nvPr/>
        </p:nvSpPr>
        <p:spPr>
          <a:xfrm>
            <a:off x="2592720" y="27432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8" name="CustomShape 37"/>
          <p:cNvSpPr/>
          <p:nvPr/>
        </p:nvSpPr>
        <p:spPr>
          <a:xfrm>
            <a:off x="1982160" y="27432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89" name="CustomShape 38"/>
          <p:cNvSpPr/>
          <p:nvPr/>
        </p:nvSpPr>
        <p:spPr>
          <a:xfrm>
            <a:off x="2972880" y="27432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90" name="CustomShape 39"/>
          <p:cNvSpPr/>
          <p:nvPr/>
        </p:nvSpPr>
        <p:spPr>
          <a:xfrm>
            <a:off x="2133720" y="2666880"/>
            <a:ext cx="609480" cy="152640"/>
          </a:xfrm>
          <a:custGeom>
            <a:avLst/>
            <a:gdLst/>
            <a:ahLst/>
            <a:cxnLst/>
            <a:rect l="l" t="t" r="r" b="b"/>
            <a:pathLst>
              <a:path w="384" h="96">
                <a:moveTo>
                  <a:pt x="384" y="96"/>
                </a:moveTo>
                <a:cubicBezTo>
                  <a:pt x="320" y="48"/>
                  <a:pt x="256" y="0"/>
                  <a:pt x="192" y="0"/>
                </a:cubicBezTo>
                <a:cubicBezTo>
                  <a:pt x="128" y="0"/>
                  <a:pt x="32" y="80"/>
                  <a:pt x="0" y="96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40"/>
          <p:cNvSpPr/>
          <p:nvPr/>
        </p:nvSpPr>
        <p:spPr>
          <a:xfrm>
            <a:off x="6098040" y="236232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92" name="CustomShape 41"/>
          <p:cNvSpPr/>
          <p:nvPr/>
        </p:nvSpPr>
        <p:spPr>
          <a:xfrm>
            <a:off x="6783120" y="2362320"/>
            <a:ext cx="28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693" name="Line 42"/>
          <p:cNvSpPr/>
          <p:nvPr/>
        </p:nvSpPr>
        <p:spPr>
          <a:xfrm>
            <a:off x="6248520" y="2819520"/>
            <a:ext cx="0" cy="6858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Line 43"/>
          <p:cNvSpPr/>
          <p:nvPr/>
        </p:nvSpPr>
        <p:spPr>
          <a:xfrm flipV="1">
            <a:off x="6934320" y="27428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CustomShape 44"/>
          <p:cNvSpPr/>
          <p:nvPr/>
        </p:nvSpPr>
        <p:spPr>
          <a:xfrm>
            <a:off x="6097680" y="34290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96" name="CustomShape 45"/>
          <p:cNvSpPr/>
          <p:nvPr/>
        </p:nvSpPr>
        <p:spPr>
          <a:xfrm>
            <a:off x="6402600" y="34290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97" name="CustomShape 46"/>
          <p:cNvSpPr/>
          <p:nvPr/>
        </p:nvSpPr>
        <p:spPr>
          <a:xfrm>
            <a:off x="579240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98" name="CustomShape 47"/>
          <p:cNvSpPr/>
          <p:nvPr/>
        </p:nvSpPr>
        <p:spPr>
          <a:xfrm>
            <a:off x="678276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99" name="CustomShape 48"/>
          <p:cNvSpPr/>
          <p:nvPr/>
        </p:nvSpPr>
        <p:spPr>
          <a:xfrm>
            <a:off x="5943600" y="3352680"/>
            <a:ext cx="609480" cy="152640"/>
          </a:xfrm>
          <a:custGeom>
            <a:avLst/>
            <a:gdLst/>
            <a:ahLst/>
            <a:cxnLst/>
            <a:rect l="l" t="t" r="r" b="b"/>
            <a:pathLst>
              <a:path w="384" h="96">
                <a:moveTo>
                  <a:pt x="384" y="96"/>
                </a:moveTo>
                <a:cubicBezTo>
                  <a:pt x="320" y="48"/>
                  <a:pt x="256" y="0"/>
                  <a:pt x="192" y="0"/>
                </a:cubicBezTo>
                <a:cubicBezTo>
                  <a:pt x="128" y="0"/>
                  <a:pt x="32" y="80"/>
                  <a:pt x="0" y="96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Line 49"/>
          <p:cNvSpPr/>
          <p:nvPr/>
        </p:nvSpPr>
        <p:spPr>
          <a:xfrm flipH="1">
            <a:off x="5257440" y="3886200"/>
            <a:ext cx="6858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Line 50"/>
          <p:cNvSpPr/>
          <p:nvPr/>
        </p:nvSpPr>
        <p:spPr>
          <a:xfrm>
            <a:off x="5943600" y="3886200"/>
            <a:ext cx="9144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Line 51"/>
          <p:cNvSpPr/>
          <p:nvPr/>
        </p:nvSpPr>
        <p:spPr>
          <a:xfrm flipV="1">
            <a:off x="586728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Line 52"/>
          <p:cNvSpPr/>
          <p:nvPr/>
        </p:nvSpPr>
        <p:spPr>
          <a:xfrm flipH="1" flipV="1">
            <a:off x="655308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Line 53"/>
          <p:cNvSpPr/>
          <p:nvPr/>
        </p:nvSpPr>
        <p:spPr>
          <a:xfrm flipV="1">
            <a:off x="624852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Line 54"/>
          <p:cNvSpPr/>
          <p:nvPr/>
        </p:nvSpPr>
        <p:spPr>
          <a:xfrm flipH="1" flipV="1">
            <a:off x="693432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Line 55"/>
          <p:cNvSpPr/>
          <p:nvPr/>
        </p:nvSpPr>
        <p:spPr>
          <a:xfrm flipH="1">
            <a:off x="5562360" y="3886200"/>
            <a:ext cx="6094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Line 56"/>
          <p:cNvSpPr/>
          <p:nvPr/>
        </p:nvSpPr>
        <p:spPr>
          <a:xfrm>
            <a:off x="6172200" y="3886200"/>
            <a:ext cx="8380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CustomShape 57"/>
          <p:cNvSpPr/>
          <p:nvPr/>
        </p:nvSpPr>
        <p:spPr>
          <a:xfrm>
            <a:off x="7012080" y="44956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709" name="CustomShape 58"/>
          <p:cNvSpPr/>
          <p:nvPr/>
        </p:nvSpPr>
        <p:spPr>
          <a:xfrm>
            <a:off x="731700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0" name="CustomShape 59"/>
          <p:cNvSpPr/>
          <p:nvPr/>
        </p:nvSpPr>
        <p:spPr>
          <a:xfrm>
            <a:off x="670680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711" name="CustomShape 60"/>
          <p:cNvSpPr/>
          <p:nvPr/>
        </p:nvSpPr>
        <p:spPr>
          <a:xfrm>
            <a:off x="76971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712" name="CustomShape 61"/>
          <p:cNvSpPr/>
          <p:nvPr/>
        </p:nvSpPr>
        <p:spPr>
          <a:xfrm>
            <a:off x="6858000" y="487692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CustomShape 62"/>
          <p:cNvSpPr/>
          <p:nvPr/>
        </p:nvSpPr>
        <p:spPr>
          <a:xfrm>
            <a:off x="6935400" y="55627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714" name="CustomShape 63"/>
          <p:cNvSpPr/>
          <p:nvPr/>
        </p:nvSpPr>
        <p:spPr>
          <a:xfrm>
            <a:off x="7317000" y="55627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5" name="Line 64"/>
          <p:cNvSpPr/>
          <p:nvPr/>
        </p:nvSpPr>
        <p:spPr>
          <a:xfrm>
            <a:off x="7162920" y="4876920"/>
            <a:ext cx="0" cy="76176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Line 65"/>
          <p:cNvSpPr/>
          <p:nvPr/>
        </p:nvSpPr>
        <p:spPr>
          <a:xfrm flipV="1">
            <a:off x="7467480" y="4876920"/>
            <a:ext cx="0" cy="76176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CustomShape 66"/>
          <p:cNvSpPr/>
          <p:nvPr/>
        </p:nvSpPr>
        <p:spPr>
          <a:xfrm>
            <a:off x="5411880" y="44956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718" name="CustomShape 67"/>
          <p:cNvSpPr/>
          <p:nvPr/>
        </p:nvSpPr>
        <p:spPr>
          <a:xfrm>
            <a:off x="571680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9" name="CustomShape 68"/>
          <p:cNvSpPr/>
          <p:nvPr/>
        </p:nvSpPr>
        <p:spPr>
          <a:xfrm>
            <a:off x="510660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720" name="CustomShape 69"/>
          <p:cNvSpPr/>
          <p:nvPr/>
        </p:nvSpPr>
        <p:spPr>
          <a:xfrm>
            <a:off x="60969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721" name="CustomShape 70"/>
          <p:cNvSpPr/>
          <p:nvPr/>
        </p:nvSpPr>
        <p:spPr>
          <a:xfrm>
            <a:off x="5257800" y="487692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71"/>
          <p:cNvSpPr/>
          <p:nvPr/>
        </p:nvSpPr>
        <p:spPr>
          <a:xfrm>
            <a:off x="5335200" y="55627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723" name="CustomShape 72"/>
          <p:cNvSpPr/>
          <p:nvPr/>
        </p:nvSpPr>
        <p:spPr>
          <a:xfrm>
            <a:off x="5716800" y="55627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24" name="Line 73"/>
          <p:cNvSpPr/>
          <p:nvPr/>
        </p:nvSpPr>
        <p:spPr>
          <a:xfrm>
            <a:off x="5562720" y="4876920"/>
            <a:ext cx="0" cy="76176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Line 74"/>
          <p:cNvSpPr/>
          <p:nvPr/>
        </p:nvSpPr>
        <p:spPr>
          <a:xfrm flipV="1">
            <a:off x="5867280" y="4876920"/>
            <a:ext cx="0" cy="76176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CustomShape 2"/>
          <p:cNvSpPr/>
          <p:nvPr/>
        </p:nvSpPr>
        <p:spPr>
          <a:xfrm>
            <a:off x="1670400" y="1905120"/>
            <a:ext cx="6343560" cy="453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Es(n);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s1, s2;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s1 :=  Es(child(n, 1));  s2 :=  Es(child(n, 2));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fs(s1, s2);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CustomShape 2"/>
          <p:cNvSpPr/>
          <p:nvPr/>
        </p:nvSpPr>
        <p:spPr>
          <a:xfrm>
            <a:off x="1972800" y="1752480"/>
            <a:ext cx="5405040" cy="489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Et(n, 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i1, t1, i2, t2;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i1 := fi1(i);  t1 :=  Et(child(n, 1), i1);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i2 := fi2(i);  t2 :=  Et(child(n, 2), i2);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ft(t1, 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h(i);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3043800" y="2362320"/>
            <a:ext cx="3128400" cy="302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Sr(n);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s, i, t;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s :=  Es(child(n, 1));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i :=  g(s);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t :=  Et(child(n, 1), 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Systems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system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collection of rules for assigning types to the various parts of a program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checker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implements a type system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Types are represented by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expressions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TextShape 2"/>
          <p:cNvSpPr txBox="1"/>
          <p:nvPr/>
        </p:nvSpPr>
        <p:spPr>
          <a:xfrm>
            <a:off x="755640" y="1628280"/>
            <a:ext cx="7772400" cy="48006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basic type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is a type expression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boolean, char, integer, real, void, type_error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type constructor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applied to type expressions is a type expression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array:  array(I, 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product: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record:  record((N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(N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pointer:  pointer(T)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function:  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692360" y="1989000"/>
            <a:ext cx="590544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Interpretation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Translation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extShape 1"/>
          <p:cNvSpPr txBox="1"/>
          <p:nvPr/>
        </p:nvSpPr>
        <p:spPr>
          <a:xfrm>
            <a:off x="685440" y="609120"/>
            <a:ext cx="79246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Declarations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600200" y="2209680"/>
            <a:ext cx="6705720" cy="368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D  “;”  E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D  “;”  D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| 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“:”  T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T.type)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char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char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integer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integer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“*”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pointer(T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.type)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array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“[”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“]”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array(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num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.value, T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.type) 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1071720" y="1905120"/>
            <a:ext cx="6904800" cy="47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literal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char}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int}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lookup(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mod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 and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int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“[”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“]”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array(s, t) and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“*”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pointer(t) </a:t>
            </a:r>
            <a:r>
              <a:t/>
            </a:r>
            <a:br/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Statements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1379880" y="1752480"/>
            <a:ext cx="6504480" cy="515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  “;”  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“:=”  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lookup(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.entry) = E.type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void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if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then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E.type = boolean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while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do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E.type = boolean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“;”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void and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void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void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Functions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1143000" y="2209800"/>
            <a:ext cx="7315200" cy="4403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T </a:t>
            </a:r>
            <a:r>
              <a:rPr lang="en-US" sz="28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T</a:t>
            </a:r>
            <a:r>
              <a:rPr lang="en-US" sz="28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“</a:t>
            </a:r>
            <a:r>
              <a:rPr lang="en-US" sz="28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”  T</a:t>
            </a:r>
            <a:r>
              <a:rPr lang="en-US" sz="28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baseline="-25000" dirty="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en-US" sz="2800" b="0" strike="noStrike" spc="-1" dirty="0">
                <a:solidFill>
                  <a:srgbClr val="FF3300"/>
                </a:solidFill>
                <a:latin typeface="Times New Roman"/>
              </a:rPr>
              <a:t>{</a:t>
            </a:r>
            <a:r>
              <a:rPr lang="en-US" sz="2800" b="0" strike="noStrike" spc="-1" dirty="0" err="1">
                <a:solidFill>
                  <a:srgbClr val="FF3300"/>
                </a:solidFill>
                <a:latin typeface="Times New Roman"/>
              </a:rPr>
              <a:t>T.type</a:t>
            </a:r>
            <a:r>
              <a:rPr lang="en-US" sz="2800" b="0" strike="noStrike" spc="-1" dirty="0">
                <a:solidFill>
                  <a:srgbClr val="FF3300"/>
                </a:solidFill>
                <a:latin typeface="Times New Roman"/>
              </a:rPr>
              <a:t> := T</a:t>
            </a:r>
            <a:r>
              <a:rPr lang="en-US" sz="2800" b="0" strike="noStrike" spc="-1" baseline="-25000" dirty="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800" b="0" strike="noStrike" spc="-1" dirty="0">
                <a:solidFill>
                  <a:srgbClr val="FF3300"/>
                </a:solidFill>
                <a:latin typeface="Times New Roman"/>
              </a:rPr>
              <a:t>.type  </a:t>
            </a:r>
            <a:r>
              <a:rPr lang="en-US" sz="2800" b="0" strike="noStrike" spc="-1" dirty="0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 dirty="0">
                <a:solidFill>
                  <a:srgbClr val="FF3300"/>
                </a:solidFill>
                <a:latin typeface="Times New Roman"/>
              </a:rPr>
              <a:t>  T</a:t>
            </a:r>
            <a:r>
              <a:rPr lang="en-US" sz="2800" b="0" strike="noStrike" spc="-1" baseline="-25000" dirty="0">
                <a:solidFill>
                  <a:srgbClr val="FF3300"/>
                </a:solidFill>
                <a:latin typeface="Times New Roman"/>
              </a:rPr>
              <a:t>2 </a:t>
            </a:r>
            <a:r>
              <a:rPr lang="en-US" sz="2800" b="0" strike="noStrike" spc="-1" dirty="0">
                <a:solidFill>
                  <a:srgbClr val="FF3300"/>
                </a:solidFill>
                <a:latin typeface="Times New Roman"/>
              </a:rPr>
              <a:t>.type}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E </a:t>
            </a:r>
            <a:r>
              <a:rPr lang="en-US" sz="28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E</a:t>
            </a:r>
            <a:r>
              <a:rPr lang="en-US" sz="28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 “(”  E</a:t>
            </a:r>
            <a:r>
              <a:rPr lang="en-US" sz="28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 “)”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en-US" sz="2800" b="0" strike="noStrike" spc="-1" dirty="0">
                <a:solidFill>
                  <a:srgbClr val="FF3300"/>
                </a:solidFill>
                <a:latin typeface="Times New Roman"/>
              </a:rPr>
              <a:t>{</a:t>
            </a:r>
            <a:r>
              <a:rPr lang="en-US" sz="2800" b="0" strike="noStrike" spc="-1" dirty="0" err="1">
                <a:solidFill>
                  <a:srgbClr val="FF3300"/>
                </a:solidFill>
                <a:latin typeface="Times New Roman"/>
              </a:rPr>
              <a:t>E.type</a:t>
            </a:r>
            <a:r>
              <a:rPr lang="en-US" sz="2800" b="0" strike="noStrike" spc="-1" dirty="0">
                <a:solidFill>
                  <a:srgbClr val="FF3300"/>
                </a:solidFill>
                <a:latin typeface="Times New Roman"/>
              </a:rPr>
              <a:t> := if E</a:t>
            </a:r>
            <a:r>
              <a:rPr lang="en-US" sz="2800" b="0" strike="noStrike" spc="-1" baseline="-25000" dirty="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800" b="0" strike="noStrike" spc="-1" dirty="0">
                <a:solidFill>
                  <a:srgbClr val="FF3300"/>
                </a:solidFill>
                <a:latin typeface="Times New Roman"/>
              </a:rPr>
              <a:t>.type = s </a:t>
            </a:r>
            <a:r>
              <a:rPr lang="en-US" sz="2800" b="0" strike="noStrike" spc="-1" dirty="0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 dirty="0">
                <a:solidFill>
                  <a:srgbClr val="FF3300"/>
                </a:solidFill>
                <a:latin typeface="Times New Roman"/>
              </a:rPr>
              <a:t> t and E</a:t>
            </a:r>
            <a:r>
              <a:rPr lang="en-US" sz="2800" b="0" strike="noStrike" spc="-1" baseline="-25000" dirty="0">
                <a:solidFill>
                  <a:srgbClr val="FF3300"/>
                </a:solidFill>
                <a:latin typeface="Times New Roman"/>
              </a:rPr>
              <a:t>2</a:t>
            </a:r>
            <a:r>
              <a:rPr lang="en-US" sz="2800" b="0" strike="noStrike" spc="-1" dirty="0">
                <a:solidFill>
                  <a:srgbClr val="FF3300"/>
                </a:solidFill>
                <a:latin typeface="Times New Roman"/>
              </a:rPr>
              <a:t>.type = s 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FF3300"/>
                </a:solidFill>
                <a:latin typeface="Times New Roman"/>
              </a:rPr>
              <a:t>                          then t else </a:t>
            </a:r>
            <a:r>
              <a:rPr lang="en-US" sz="2800" b="0" strike="noStrike" spc="-1" dirty="0" err="1">
                <a:solidFill>
                  <a:srgbClr val="FF3300"/>
                </a:solidFill>
                <a:latin typeface="Times New Roman"/>
              </a:rPr>
              <a:t>type_error</a:t>
            </a:r>
            <a:r>
              <a:rPr lang="en-US" sz="2800" b="0" strike="noStrike" spc="-1" dirty="0" smtClean="0">
                <a:solidFill>
                  <a:srgbClr val="FF3300"/>
                </a:solidFill>
                <a:latin typeface="Times New Roman"/>
              </a:rPr>
              <a:t>}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pc="-1" dirty="0" smtClean="0">
                <a:solidFill>
                  <a:srgbClr val="FF3300"/>
                </a:solidFill>
                <a:latin typeface="Times New Roman"/>
              </a:rPr>
              <a:t>It says that in an expression formed by applying </a:t>
            </a:r>
            <a:r>
              <a:rPr lang="en-US" sz="2800" spc="-1" dirty="0" smtClean="0">
                <a:solidFill>
                  <a:srgbClr val="FF0000"/>
                </a:solidFill>
                <a:latin typeface="Times New Roman"/>
              </a:rPr>
              <a:t>E</a:t>
            </a:r>
            <a:r>
              <a:rPr lang="en-US" sz="2800" spc="-1" baseline="-25000" dirty="0" smtClean="0">
                <a:solidFill>
                  <a:srgbClr val="FF0000"/>
                </a:solidFill>
                <a:latin typeface="Times New Roman"/>
              </a:rPr>
              <a:t>1</a:t>
            </a:r>
            <a:r>
              <a:rPr lang="en-US" sz="2800" spc="-1" dirty="0" smtClean="0">
                <a:solidFill>
                  <a:srgbClr val="FF3300"/>
                </a:solidFill>
                <a:latin typeface="Times New Roman"/>
              </a:rPr>
              <a:t> to </a:t>
            </a:r>
            <a:r>
              <a:rPr lang="en-US" sz="2800" spc="-1" dirty="0" smtClean="0">
                <a:solidFill>
                  <a:srgbClr val="FF0000"/>
                </a:solidFill>
                <a:latin typeface="Times New Roman"/>
              </a:rPr>
              <a:t>E</a:t>
            </a:r>
            <a:r>
              <a:rPr lang="en-US" sz="2800" spc="-1" baseline="-25000" dirty="0" smtClean="0">
                <a:solidFill>
                  <a:srgbClr val="FF0000"/>
                </a:solidFill>
                <a:latin typeface="Times New Roman"/>
              </a:rPr>
              <a:t>2</a:t>
            </a:r>
            <a:r>
              <a:rPr lang="en-US" sz="2800" spc="-1" dirty="0" smtClean="0">
                <a:solidFill>
                  <a:srgbClr val="FF3300"/>
                </a:solidFill>
                <a:latin typeface="Times New Roman"/>
              </a:rPr>
              <a:t> , the type </a:t>
            </a:r>
            <a:r>
              <a:rPr lang="en-US" sz="2800" spc="-1" dirty="0" smtClean="0">
                <a:solidFill>
                  <a:srgbClr val="FF0000"/>
                </a:solidFill>
                <a:latin typeface="Times New Roman"/>
              </a:rPr>
              <a:t>of </a:t>
            </a:r>
            <a:r>
              <a:rPr lang="en-US" sz="2800" spc="-1" dirty="0">
                <a:solidFill>
                  <a:srgbClr val="FF0000"/>
                </a:solidFill>
                <a:latin typeface="Times New Roman"/>
              </a:rPr>
              <a:t>E</a:t>
            </a:r>
            <a:r>
              <a:rPr lang="en-US" sz="2800" spc="-1" baseline="-25000" dirty="0">
                <a:solidFill>
                  <a:srgbClr val="FF0000"/>
                </a:solidFill>
                <a:latin typeface="Times New Roman"/>
              </a:rPr>
              <a:t>1</a:t>
            </a:r>
            <a:r>
              <a:rPr lang="en-US" sz="2800" spc="-1" dirty="0" smtClean="0">
                <a:solidFill>
                  <a:srgbClr val="FF0000"/>
                </a:solidFill>
                <a:latin typeface="Times New Roman"/>
              </a:rPr>
              <a:t> must be a function s </a:t>
            </a:r>
            <a:r>
              <a:rPr lang="en-US" sz="2800" spc="-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spc="-1" dirty="0" smtClean="0">
                <a:solidFill>
                  <a:srgbClr val="FF0000"/>
                </a:solidFill>
                <a:latin typeface="Times New Roman"/>
              </a:rPr>
              <a:t>t from the type s of E</a:t>
            </a:r>
            <a:r>
              <a:rPr lang="en-US" sz="2800" spc="-1" baseline="-25000" dirty="0" smtClean="0">
                <a:solidFill>
                  <a:srgbClr val="FF0000"/>
                </a:solidFill>
                <a:latin typeface="Times New Roman"/>
              </a:rPr>
              <a:t>2</a:t>
            </a:r>
            <a:r>
              <a:rPr lang="en-US" sz="2800" spc="-1" dirty="0" smtClean="0">
                <a:solidFill>
                  <a:srgbClr val="FF0000"/>
                </a:solidFill>
                <a:latin typeface="Times New Roman"/>
              </a:rPr>
              <a:t> to some range type t; the type of E</a:t>
            </a:r>
            <a:r>
              <a:rPr lang="en-US" sz="2800" spc="-1" baseline="-25000" dirty="0" smtClean="0">
                <a:solidFill>
                  <a:srgbClr val="FF0000"/>
                </a:solidFill>
                <a:latin typeface="Times New Roman"/>
              </a:rPr>
              <a:t>1</a:t>
            </a:r>
            <a:r>
              <a:rPr lang="en-US" sz="2800" spc="-1" dirty="0" smtClean="0">
                <a:solidFill>
                  <a:srgbClr val="FF0000"/>
                </a:solidFill>
                <a:latin typeface="Times New Roman"/>
              </a:rPr>
              <a:t>(E</a:t>
            </a:r>
            <a:r>
              <a:rPr lang="en-US" sz="2800" spc="-1" baseline="-25000" dirty="0" smtClean="0">
                <a:solidFill>
                  <a:srgbClr val="FF0000"/>
                </a:solidFill>
                <a:latin typeface="Times New Roman"/>
              </a:rPr>
              <a:t>2</a:t>
            </a:r>
            <a:r>
              <a:rPr lang="en-US" sz="2800" spc="-1" dirty="0" smtClean="0">
                <a:solidFill>
                  <a:srgbClr val="FF0000"/>
                </a:solidFill>
                <a:latin typeface="Times New Roman"/>
              </a:rPr>
              <a:t>) is t.</a:t>
            </a:r>
            <a:endParaRPr lang="en-US" sz="2800" b="0" strike="noStrike" spc="-1" dirty="0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Attribute Grammars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 grammar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context free grammar with associated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semantic rules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grammar symbol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attributes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production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semantic rules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for computing attributes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86280"/>
          </a:xfrm>
        </p:spPr>
        <p:txBody>
          <a:bodyPr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 grammars (Contd.)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28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Each attribute has well defined domain of values such as integer, float, character, string and expressions.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Attribute grammar can pass values or information among the nodes in a parse tree.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2D5A1F-048B-4E80-BF6C-1AA1C725FEF4}"/>
</file>

<file path=customXml/itemProps2.xml><?xml version="1.0" encoding="utf-8"?>
<ds:datastoreItem xmlns:ds="http://schemas.openxmlformats.org/officeDocument/2006/customXml" ds:itemID="{B4501231-A252-4106-B4C9-BDEA3F5E38A1}"/>
</file>

<file path=customXml/itemProps3.xml><?xml version="1.0" encoding="utf-8"?>
<ds:datastoreItem xmlns:ds="http://schemas.openxmlformats.org/officeDocument/2006/customXml" ds:itemID="{74829CE5-3A0D-40A1-BD27-07C5C7C1C57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</TotalTime>
  <Words>5651</Words>
  <Application>Microsoft Office PowerPoint</Application>
  <PresentationFormat>On-screen Show (4:3)</PresentationFormat>
  <Paragraphs>829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Semantic Analysis </vt:lpstr>
      <vt:lpstr>PowerPoint Presentation</vt:lpstr>
      <vt:lpstr>Semantic Analysis in Compiler Design</vt:lpstr>
      <vt:lpstr>PowerPoint Presentation</vt:lpstr>
      <vt:lpstr>Functions of Semantic Analysis</vt:lpstr>
      <vt:lpstr>PowerPoint Presentation</vt:lpstr>
      <vt:lpstr>PowerPoint Presentation</vt:lpstr>
      <vt:lpstr>PowerPoint Presentation</vt:lpstr>
      <vt:lpstr>Attribute grammars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林迺衛</dc:creator>
  <cp:lastModifiedBy>Windows User</cp:lastModifiedBy>
  <cp:revision>45</cp:revision>
  <cp:lastPrinted>1997-11-18T09:13:14Z</cp:lastPrinted>
  <dcterms:created xsi:type="dcterms:W3CDTF">1997-11-13T07:43:24Z</dcterms:created>
  <dcterms:modified xsi:type="dcterms:W3CDTF">2020-11-19T09:33:09Z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