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B2BAE-05CC-4506-950F-70A5E961171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81AC8-A4DC-4834-ADB6-583766C3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21B965-2357-405E-87B0-94F25DC756F9}" type="slidenum">
              <a:rPr lang="en-US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95DF5D-AF51-44D1-A621-71FBB31FE91E}" type="slidenum">
              <a:rPr lang="en-US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57F389-0C05-4888-9780-65CD9D6E63AF}" type="slidenum">
              <a:rPr lang="en-US"/>
              <a:pPr/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5FE8F5-CAC7-49D1-B6BE-35541D693398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A55B35-8986-4AFC-B0E7-3332AC6DB7F9}" type="slidenum">
              <a:rPr lang="en-US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A5843E-39A6-4C23-A373-A8643F2CE77D}" type="slidenum">
              <a:rPr lang="en-US"/>
              <a:pPr/>
              <a:t>24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95FBF2-D702-4F90-8E4E-E543493A9FA4}" type="slidenum">
              <a:rPr lang="en-US"/>
              <a:pPr/>
              <a:t>25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4BE892-27F2-4F84-A392-3D25B0436A95}" type="slidenum">
              <a:rPr lang="en-US"/>
              <a:pPr/>
              <a:t>26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511BBB-F6FA-4AC2-B9AF-09B8106E2983}" type="slidenum">
              <a:rPr lang="en-US"/>
              <a:pPr/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7665D-5A3D-4CB4-B637-6B5D2CD49864}" type="slidenum">
              <a:rPr lang="en-US"/>
              <a:pPr/>
              <a:t>28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C9244E-189F-4764-B426-F1F3AA25F9B4}" type="slidenum">
              <a:rPr lang="en-US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4008B-444F-4F8F-8766-D5DE989BFE89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02E1D8-1000-441D-B214-E60023FDCC4C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2992BF-6ABF-46F9-B9C6-E5DEA860F1F8}" type="slidenum">
              <a:rPr lang="en-US"/>
              <a:pPr/>
              <a:t>31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C72793-96A2-4C4F-B8CB-D6794983168D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8BCE5A-F65B-41C3-86C0-3C4598FCE917}" type="slidenum">
              <a:rPr lang="en-US"/>
              <a:pPr/>
              <a:t>33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7CA610-6579-44EC-9BAD-351A9FA77054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51DABE-8958-465C-82BC-2A4213D249B8}" type="slidenum">
              <a:rPr lang="en-US"/>
              <a:pPr/>
              <a:t>35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5FB19E-0AE3-429C-8ACF-DC18136E1134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E38F5-7F56-44F6-BEA5-1D3AFFDDADC4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864AA3-5D16-4681-8C1D-AA7285232E36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E9081A-FC41-43D1-BA20-F4BD3DF8CA55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04FFAB-C784-4331-9AA1-8DFCDC52532C}" type="slidenum">
              <a:rPr lang="en-US"/>
              <a:pPr/>
              <a:t>17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9056CD-BE03-44D5-A168-0D8EBE9A6084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CEC3D2-4FA5-43C3-876A-12EEC0ACADD1}" type="slidenum">
              <a:rPr lang="en-US"/>
              <a:pPr/>
              <a:t>19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Starting point is the language grammar to understand the tokens: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stmt -&gt;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 </a:t>
            </a:r>
            <a:r>
              <a:rPr lang="en-US" b="1" smtClean="0"/>
              <a:t>else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</a:t>
            </a:r>
            <a:r>
              <a:rPr lang="en-US" sz="1600" smtClean="0">
                <a:latin typeface="MS Mincho" pitchFamily="49" charset="-128"/>
                <a:ea typeface="MS Mincho" pitchFamily="49" charset="-128"/>
              </a:rPr>
              <a:t>Ɛ</a:t>
            </a:r>
            <a:endParaRPr lang="en-US" sz="160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expr -&gt; term </a:t>
            </a:r>
            <a:r>
              <a:rPr lang="en-US" b="1" smtClean="0"/>
              <a:t>relop</a:t>
            </a:r>
            <a:r>
              <a:rPr lang="en-US" smtClean="0"/>
              <a:t>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term -&gt; </a:t>
            </a:r>
            <a:r>
              <a:rPr lang="en-US" b="1" smtClean="0"/>
              <a:t>id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26269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105400" cy="5715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400" smtClean="0"/>
              <a:t>%{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/* definitions of manifest constants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LT, LE, EQ, NE, GT, GE,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	IF, THEN, ELSE, ID, NUMBER, RELOP */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%}</a:t>
            </a:r>
          </a:p>
          <a:p>
            <a:pPr>
              <a:buFont typeface="Wingdings 2" pitchFamily="18" charset="2"/>
              <a:buNone/>
            </a:pPr>
            <a:endParaRPr lang="en-US" sz="1400" smtClean="0"/>
          </a:p>
          <a:p>
            <a:pPr>
              <a:buFont typeface="Wingdings 2" pitchFamily="18" charset="2"/>
              <a:buNone/>
            </a:pPr>
            <a:r>
              <a:rPr lang="en-US" sz="1400" smtClean="0"/>
              <a:t>/* regular definitions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delim	[ \t\n]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ws		{delim}+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letter	[A-Za-z]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digit	[0-9]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id		{letter}({letter}|{digit})*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number	{digit}+(\.{digit}+)?(E[+-]?{digit}+)?</a:t>
            </a:r>
          </a:p>
          <a:p>
            <a:pPr>
              <a:buFont typeface="Wingdings 2" pitchFamily="18" charset="2"/>
              <a:buNone/>
            </a:pPr>
            <a:endParaRPr lang="en-US" sz="1400" smtClean="0"/>
          </a:p>
          <a:p>
            <a:pPr>
              <a:buFont typeface="Wingdings 2" pitchFamily="18" charset="2"/>
              <a:buNone/>
            </a:pPr>
            <a:r>
              <a:rPr lang="en-US" sz="1400" smtClean="0"/>
              <a:t>%%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{ws}	{/* no action and no return */}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if		{return(IF);}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then	{return(THEN);}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else	{return(ELSE);}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{id}	{yylval = (int) installID(); return(ID); 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{number}	{yylval = (int) installNum(); return(NUMBER);}</a:t>
            </a:r>
          </a:p>
          <a:p>
            <a:pPr>
              <a:buFont typeface="Wingdings 2" pitchFamily="18" charset="2"/>
              <a:buNone/>
            </a:pPr>
            <a:r>
              <a:rPr lang="en-US" sz="1400" smtClean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562600" y="1143000"/>
            <a:ext cx="3200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Int installID() {/* funtion to install the lexeme, whose first character is pointed to by yytext, and whose length is yyleng, into the symbol table and return a pointer thereto */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}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400">
              <a:latin typeface="Constantia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Int installNum() { /* similar to installID, but puts numerical constants into a separate table */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>
                <a:latin typeface="Constanti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02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6595-88E9-4507-BEDD-42CF5605752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Regular expressions = specification</a:t>
            </a:r>
          </a:p>
          <a:p>
            <a:r>
              <a:rPr lang="en-US" smtClean="0"/>
              <a:t>Finite automata = implementation</a:t>
            </a:r>
          </a:p>
          <a:p>
            <a:endParaRPr lang="en-US" smtClean="0"/>
          </a:p>
          <a:p>
            <a:r>
              <a:rPr lang="en-US" smtClean="0"/>
              <a:t>A finite automaton consists of</a:t>
            </a:r>
          </a:p>
          <a:p>
            <a:pPr lvl="1"/>
            <a:r>
              <a:rPr lang="en-US" smtClean="0"/>
              <a:t>An input alphabet </a:t>
            </a:r>
            <a:r>
              <a:rPr lang="en-US" smtClean="0">
                <a:sym typeface="Symbol" pitchFamily="-80" charset="2"/>
              </a:rPr>
              <a:t></a:t>
            </a:r>
          </a:p>
          <a:p>
            <a:pPr lvl="1"/>
            <a:r>
              <a:rPr lang="en-US" smtClean="0">
                <a:sym typeface="Symbol" pitchFamily="-80" charset="2"/>
              </a:rPr>
              <a:t>A set of states S</a:t>
            </a:r>
          </a:p>
          <a:p>
            <a:pPr lvl="1"/>
            <a:r>
              <a:rPr lang="en-US" smtClean="0">
                <a:sym typeface="Symbol" pitchFamily="-80" charset="2"/>
              </a:rPr>
              <a:t>A start state n</a:t>
            </a:r>
            <a:endParaRPr lang="en-US" smtClean="0"/>
          </a:p>
          <a:p>
            <a:pPr lvl="1"/>
            <a:r>
              <a:rPr lang="en-US" smtClean="0">
                <a:sym typeface="Symbol" pitchFamily="-80" charset="2"/>
              </a:rPr>
              <a:t>A set of accepting states F  S</a:t>
            </a:r>
          </a:p>
          <a:p>
            <a:pPr lvl="1"/>
            <a:r>
              <a:rPr lang="en-US" smtClean="0">
                <a:sym typeface="Symbol" pitchFamily="-80" charset="2"/>
              </a:rPr>
              <a:t>A set of transitions  state </a:t>
            </a:r>
            <a:r>
              <a:rPr lang="en-US" baseline="30000" smtClean="0">
                <a:sym typeface="Symbol" pitchFamily="-80" charset="2"/>
              </a:rPr>
              <a:t>input</a:t>
            </a:r>
            <a:r>
              <a:rPr lang="en-US" smtClean="0">
                <a:sym typeface="Symbol" pitchFamily="-80" charset="2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4051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98D-A2DD-4F54-87A8-6310E7A3B32B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Transition</a:t>
            </a:r>
          </a:p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s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  <a:sym typeface="Symbol" pitchFamily="-80" charset="2"/>
              </a:rPr>
              <a:t></a:t>
            </a:r>
            <a:r>
              <a:rPr lang="en-US" baseline="30000" smtClean="0">
                <a:solidFill>
                  <a:schemeClr val="accent2"/>
                </a:solidFill>
                <a:sym typeface="Symbol" pitchFamily="-80" charset="2"/>
              </a:rPr>
              <a:t>a</a:t>
            </a:r>
            <a:r>
              <a:rPr lang="en-US" smtClean="0">
                <a:solidFill>
                  <a:schemeClr val="accent2"/>
                </a:solidFill>
                <a:sym typeface="Symbol" pitchFamily="-80" charset="2"/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>s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</a:p>
          <a:p>
            <a:r>
              <a:rPr lang="en-US" smtClean="0"/>
              <a:t>Is read</a:t>
            </a:r>
          </a:p>
          <a:p>
            <a:pPr lvl="1" algn="ctr">
              <a:buFontTx/>
              <a:buNone/>
            </a:pPr>
            <a:r>
              <a:rPr lang="en-US" sz="2800" smtClean="0"/>
              <a:t>In state </a:t>
            </a:r>
            <a:r>
              <a:rPr lang="en-US" sz="2800" smtClean="0">
                <a:solidFill>
                  <a:schemeClr val="accent2"/>
                </a:solidFill>
              </a:rPr>
              <a:t>s</a:t>
            </a:r>
            <a:r>
              <a:rPr lang="en-US" sz="2800" baseline="-25000" smtClean="0">
                <a:solidFill>
                  <a:schemeClr val="accent2"/>
                </a:solidFill>
              </a:rPr>
              <a:t>1</a:t>
            </a:r>
            <a:r>
              <a:rPr lang="en-US" sz="2800" smtClean="0"/>
              <a:t> on input “</a:t>
            </a:r>
            <a:r>
              <a:rPr lang="en-US" sz="2800" smtClean="0">
                <a:solidFill>
                  <a:schemeClr val="accent2"/>
                </a:solidFill>
              </a:rPr>
              <a:t>a”</a:t>
            </a:r>
            <a:r>
              <a:rPr lang="en-US" sz="2800" smtClean="0"/>
              <a:t> go to state  </a:t>
            </a:r>
            <a:r>
              <a:rPr lang="en-US" sz="2800" smtClean="0">
                <a:solidFill>
                  <a:schemeClr val="accent2"/>
                </a:solidFill>
              </a:rPr>
              <a:t>s</a:t>
            </a:r>
            <a:r>
              <a:rPr lang="en-US" sz="2800" baseline="-25000" smtClean="0">
                <a:solidFill>
                  <a:schemeClr val="accent2"/>
                </a:solidFill>
              </a:rPr>
              <a:t>2</a:t>
            </a:r>
          </a:p>
          <a:p>
            <a:pPr lvl="1" algn="ctr">
              <a:buFontTx/>
              <a:buNone/>
            </a:pPr>
            <a:endParaRPr lang="en-US" sz="2800" baseline="-25000" smtClean="0"/>
          </a:p>
          <a:p>
            <a:r>
              <a:rPr lang="en-US" smtClean="0"/>
              <a:t>If end of input</a:t>
            </a:r>
          </a:p>
          <a:p>
            <a:pPr lvl="1"/>
            <a:r>
              <a:rPr lang="en-US" smtClean="0"/>
              <a:t>If in accepting state =&gt; accept, othewise =&gt; reject</a:t>
            </a:r>
          </a:p>
          <a:p>
            <a:r>
              <a:rPr lang="en-US" smtClean="0"/>
              <a:t>If no transition possible =&gt; reject</a:t>
            </a:r>
          </a:p>
        </p:txBody>
      </p:sp>
    </p:spTree>
    <p:extLst>
      <p:ext uri="{BB962C8B-B14F-4D97-AF65-F5344CB8AC3E}">
        <p14:creationId xmlns:p14="http://schemas.microsoft.com/office/powerpoint/2010/main" val="26947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ADC4-8E48-4247-A28C-F018BD73139C}" type="slidenum">
              <a:rPr lang="en-US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 State Graphs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A state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5410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57200" y="26670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The start state</a:t>
            </a: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029200" y="2667000"/>
            <a:ext cx="990600" cy="685800"/>
            <a:chOff x="3264" y="1488"/>
            <a:chExt cx="624" cy="432"/>
          </a:xfrm>
        </p:grpSpPr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</p:grp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An accepting state</a:t>
            </a:r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32784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Rectangle 13"/>
          <p:cNvSpPr>
            <a:spLocks noChangeArrowheads="1"/>
          </p:cNvSpPr>
          <p:nvPr/>
        </p:nvSpPr>
        <p:spPr bwMode="auto">
          <a:xfrm>
            <a:off x="381000" y="50292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A transition</a:t>
            </a:r>
          </a:p>
        </p:txBody>
      </p:sp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32780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3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2B5-F3AA-47BE-A3E5-8C32EA7A7D0C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smtClean="0"/>
              <a:t>A finite automaton that accepts only “1”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finite automaton accepts a string if we can follow transitions labeled with the characters in the string from the start to some accepting state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33804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33802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33800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17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8A16-94BD-4A05-A0AC-786E5A0A9DB3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Simple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/>
          <a:lstStyle/>
          <a:p>
            <a:r>
              <a:rPr lang="en-US" smtClean="0"/>
              <a:t>A finite automaton accepting any number of 1’s followed by a single 0</a:t>
            </a:r>
          </a:p>
          <a:p>
            <a:r>
              <a:rPr lang="en-US" smtClean="0"/>
              <a:t>Alphabet: {0,1}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Check that “1110” is accepted but “110…” is not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34831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34829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</p:grpSp>
      <p:grpSp>
        <p:nvGrpSpPr>
          <p:cNvPr id="34824" name="Group 13"/>
          <p:cNvGrpSpPr>
            <a:grpSpLocks/>
          </p:cNvGrpSpPr>
          <p:nvPr/>
        </p:nvGrpSpPr>
        <p:grpSpPr bwMode="auto"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34825" name="Freeform 1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8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CBB9-4479-47FA-82DB-D8B6F3C41A72}" type="slidenum">
              <a:rPr lang="en-US"/>
              <a:pPr/>
              <a:t>16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Another Example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r>
              <a:rPr lang="en-US" smtClean="0"/>
              <a:t>Alphabet {0,1}</a:t>
            </a:r>
          </a:p>
          <a:p>
            <a:r>
              <a:rPr lang="en-US" smtClean="0"/>
              <a:t>What language does this recognize?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066800" y="2935288"/>
            <a:ext cx="5562600" cy="2281237"/>
            <a:chOff x="672" y="1849"/>
            <a:chExt cx="3504" cy="1437"/>
          </a:xfrm>
        </p:grpSpPr>
        <p:grpSp>
          <p:nvGrpSpPr>
            <p:cNvPr id="35852" name="Group 5"/>
            <p:cNvGrpSpPr>
              <a:grpSpLocks/>
            </p:cNvGrpSpPr>
            <p:nvPr/>
          </p:nvGrpSpPr>
          <p:grpSpPr bwMode="auto">
            <a:xfrm>
              <a:off x="1296" y="2303"/>
              <a:ext cx="1024" cy="336"/>
              <a:chOff x="3072" y="2976"/>
              <a:chExt cx="1024" cy="336"/>
            </a:xfrm>
          </p:grpSpPr>
          <p:sp>
            <p:nvSpPr>
              <p:cNvPr id="35868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9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grpSp>
          <p:nvGrpSpPr>
            <p:cNvPr id="35853" name="Group 8"/>
            <p:cNvGrpSpPr>
              <a:grpSpLocks/>
            </p:cNvGrpSpPr>
            <p:nvPr/>
          </p:nvGrpSpPr>
          <p:grpSpPr bwMode="auto">
            <a:xfrm>
              <a:off x="3696" y="2447"/>
              <a:ext cx="480" cy="480"/>
              <a:chOff x="3264" y="2112"/>
              <a:chExt cx="480" cy="480"/>
            </a:xfrm>
          </p:grpSpPr>
          <p:sp>
            <p:nvSpPr>
              <p:cNvPr id="35866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672" y="2495"/>
              <a:ext cx="624" cy="432"/>
              <a:chOff x="3264" y="1488"/>
              <a:chExt cx="624" cy="432"/>
            </a:xfrm>
          </p:grpSpPr>
          <p:sp>
            <p:nvSpPr>
              <p:cNvPr id="35864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</p:grpSp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848" y="1849"/>
              <a:ext cx="650" cy="694"/>
              <a:chOff x="1712" y="2042"/>
              <a:chExt cx="650" cy="694"/>
            </a:xfrm>
          </p:grpSpPr>
          <p:sp>
            <p:nvSpPr>
              <p:cNvPr id="35862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3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2304" y="249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7" name="Group 18"/>
            <p:cNvGrpSpPr>
              <a:grpSpLocks/>
            </p:cNvGrpSpPr>
            <p:nvPr/>
          </p:nvGrpSpPr>
          <p:grpSpPr bwMode="auto">
            <a:xfrm>
              <a:off x="2688" y="2303"/>
              <a:ext cx="1024" cy="336"/>
              <a:chOff x="3072" y="2976"/>
              <a:chExt cx="1024" cy="336"/>
            </a:xfrm>
          </p:grpSpPr>
          <p:sp>
            <p:nvSpPr>
              <p:cNvPr id="35860" name="Freeform 19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61" name="Text Box 20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sp>
          <p:nvSpPr>
            <p:cNvPr id="35858" name="Freeform 21"/>
            <p:cNvSpPr>
              <a:spLocks/>
            </p:cNvSpPr>
            <p:nvPr/>
          </p:nvSpPr>
          <p:spPr bwMode="auto">
            <a:xfrm>
              <a:off x="1181" y="2815"/>
              <a:ext cx="1734" cy="471"/>
            </a:xfrm>
            <a:custGeom>
              <a:avLst/>
              <a:gdLst>
                <a:gd name="T0" fmla="*/ 1472 w 1734"/>
                <a:gd name="T1" fmla="*/ 0 h 471"/>
                <a:gd name="T2" fmla="*/ 1408 w 1734"/>
                <a:gd name="T3" fmla="*/ 397 h 471"/>
                <a:gd name="T4" fmla="*/ 691 w 1734"/>
                <a:gd name="T5" fmla="*/ 442 h 471"/>
                <a:gd name="T6" fmla="*/ 269 w 1734"/>
                <a:gd name="T7" fmla="*/ 378 h 471"/>
                <a:gd name="T8" fmla="*/ 0 w 1734"/>
                <a:gd name="T9" fmla="*/ 5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1814" y="29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5846" name="Group 23"/>
          <p:cNvGrpSpPr>
            <a:grpSpLocks/>
          </p:cNvGrpSpPr>
          <p:nvPr/>
        </p:nvGrpSpPr>
        <p:grpSpPr bwMode="auto">
          <a:xfrm>
            <a:off x="5791200" y="2819400"/>
            <a:ext cx="1031875" cy="1101725"/>
            <a:chOff x="1712" y="2042"/>
            <a:chExt cx="650" cy="694"/>
          </a:xfrm>
        </p:grpSpPr>
        <p:sp>
          <p:nvSpPr>
            <p:cNvPr id="35850" name="Freeform 2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51" name="Text Box 25"/>
            <p:cNvSpPr txBox="1">
              <a:spLocks noChangeArrowheads="1"/>
            </p:cNvSpPr>
            <p:nvPr/>
          </p:nvSpPr>
          <p:spPr bwMode="auto">
            <a:xfrm>
              <a:off x="2150" y="20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35847" name="Group 26"/>
          <p:cNvGrpSpPr>
            <a:grpSpLocks/>
          </p:cNvGrpSpPr>
          <p:nvPr/>
        </p:nvGrpSpPr>
        <p:grpSpPr bwMode="auto">
          <a:xfrm>
            <a:off x="1692275" y="4530725"/>
            <a:ext cx="5241925" cy="1039813"/>
            <a:chOff x="1066" y="2854"/>
            <a:chExt cx="3302" cy="655"/>
          </a:xfrm>
        </p:grpSpPr>
        <p:sp>
          <p:nvSpPr>
            <p:cNvPr id="35848" name="Freeform 27"/>
            <p:cNvSpPr>
              <a:spLocks/>
            </p:cNvSpPr>
            <p:nvPr/>
          </p:nvSpPr>
          <p:spPr bwMode="auto">
            <a:xfrm>
              <a:off x="1066" y="2854"/>
              <a:ext cx="3302" cy="655"/>
            </a:xfrm>
            <a:custGeom>
              <a:avLst/>
              <a:gdLst>
                <a:gd name="T0" fmla="*/ 3040 w 3302"/>
                <a:gd name="T1" fmla="*/ 0 h 655"/>
                <a:gd name="T2" fmla="*/ 2988 w 3302"/>
                <a:gd name="T3" fmla="*/ 534 h 655"/>
                <a:gd name="T4" fmla="*/ 2240 w 3302"/>
                <a:gd name="T5" fmla="*/ 611 h 655"/>
                <a:gd name="T6" fmla="*/ 499 w 3302"/>
                <a:gd name="T7" fmla="*/ 560 h 655"/>
                <a:gd name="T8" fmla="*/ 0 w 3302"/>
                <a:gd name="T9" fmla="*/ 42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849" name="Text Box 28"/>
            <p:cNvSpPr txBox="1">
              <a:spLocks noChangeArrowheads="1"/>
            </p:cNvSpPr>
            <p:nvPr/>
          </p:nvSpPr>
          <p:spPr bwMode="auto">
            <a:xfrm>
              <a:off x="2928" y="319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2910-0DCC-4468-81DB-7C5B8253DEB8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Another Example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Alphabet still { 0, 1 }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2"/>
            <a:endParaRPr lang="en-US" smtClean="0"/>
          </a:p>
          <a:p>
            <a:r>
              <a:rPr lang="en-US" smtClean="0"/>
              <a:t>The operation of the automaton is not completely defined by the input</a:t>
            </a:r>
          </a:p>
          <a:p>
            <a:pPr lvl="1"/>
            <a:r>
              <a:rPr lang="en-US" smtClean="0"/>
              <a:t>On input “11” the automaton could be in either state 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36880" name="Freeform 6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81" name="Text Box 7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36871" name="Group 8"/>
            <p:cNvGrpSpPr>
              <a:grpSpLocks/>
            </p:cNvGrpSpPr>
            <p:nvPr/>
          </p:nvGrpSpPr>
          <p:grpSpPr bwMode="auto"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36878" name="Oval 9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9" name="Oval 10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11"/>
            <p:cNvGrpSpPr>
              <a:grpSpLocks/>
            </p:cNvGrpSpPr>
            <p:nvPr/>
          </p:nvGrpSpPr>
          <p:grpSpPr bwMode="auto"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</p:grpSp>
        <p:grpSp>
          <p:nvGrpSpPr>
            <p:cNvPr id="36873" name="Group 14"/>
            <p:cNvGrpSpPr>
              <a:grpSpLocks/>
            </p:cNvGrpSpPr>
            <p:nvPr/>
          </p:nvGrpSpPr>
          <p:grpSpPr bwMode="auto"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36874" name="Freeform 15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6875" name="Text Box 16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4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92C6-82FF-4FF9-A04C-CBEC2BCB8F4C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Epsilon Moves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85800"/>
          </a:xfrm>
        </p:spPr>
        <p:txBody>
          <a:bodyPr/>
          <a:lstStyle/>
          <a:p>
            <a:r>
              <a:rPr lang="en-US" smtClean="0"/>
              <a:t>Another kind of transition: </a:t>
            </a:r>
            <a:r>
              <a:rPr lang="en-US" smtClean="0">
                <a:sym typeface="Symbol" pitchFamily="-80" charset="2"/>
              </a:rPr>
              <a:t>-moves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514600" y="2089150"/>
            <a:ext cx="2819400" cy="958850"/>
            <a:chOff x="2688" y="2948"/>
            <a:chExt cx="1776" cy="604"/>
          </a:xfrm>
        </p:grpSpPr>
        <p:sp>
          <p:nvSpPr>
            <p:cNvPr id="37897" name="Oval 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Freeform 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3552" y="2948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457200" y="33528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Machine can move from state A to state B without reading input</a:t>
            </a:r>
            <a:endParaRPr lang="en-US" sz="2800">
              <a:latin typeface="Comic Sans MS" pitchFamily="-80" charset="0"/>
              <a:sym typeface="Symbol" pitchFamily="-80" charset="2"/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2651125" y="2479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896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FD95-7D4B-4F82-B985-03312C3BC55D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and Nondeterministic Automata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Deterministic Finite Automata (DFA)</a:t>
            </a:r>
          </a:p>
          <a:p>
            <a:pPr lvl="1"/>
            <a:r>
              <a:rPr lang="en-US" smtClean="0">
                <a:sym typeface="Symbol" pitchFamily="-80" charset="2"/>
              </a:rPr>
              <a:t>One transition per input per state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No </a:t>
            </a:r>
            <a:r>
              <a:rPr lang="en-US" smtClean="0">
                <a:sym typeface="Symbol" pitchFamily="-80" charset="2"/>
              </a:rPr>
              <a:t>-moves</a:t>
            </a:r>
          </a:p>
          <a:p>
            <a:pPr>
              <a:lnSpc>
                <a:spcPct val="110000"/>
              </a:lnSpc>
            </a:pPr>
            <a:r>
              <a:rPr lang="en-US" smtClean="0">
                <a:sym typeface="Symbol" pitchFamily="-80" charset="2"/>
              </a:rPr>
              <a:t>Nondeterministic Finite Automata (NFA)</a:t>
            </a:r>
          </a:p>
          <a:p>
            <a:pPr lvl="1"/>
            <a:r>
              <a:rPr lang="en-US" smtClean="0">
                <a:sym typeface="Symbol" pitchFamily="-80" charset="2"/>
              </a:rPr>
              <a:t>Can have multiple transitions for one input in a given state</a:t>
            </a:r>
          </a:p>
          <a:p>
            <a:pPr lvl="1"/>
            <a:r>
              <a:rPr lang="en-US" smtClean="0">
                <a:sym typeface="Symbol" pitchFamily="-80" charset="2"/>
              </a:rPr>
              <a:t>Can have -moves</a:t>
            </a:r>
          </a:p>
          <a:p>
            <a:pPr>
              <a:lnSpc>
                <a:spcPct val="110000"/>
              </a:lnSpc>
            </a:pPr>
            <a:r>
              <a:rPr lang="en-US" i="1" smtClean="0">
                <a:sym typeface="Symbol" pitchFamily="-80" charset="2"/>
              </a:rPr>
              <a:t>Finite</a:t>
            </a:r>
            <a:r>
              <a:rPr lang="en-US" smtClean="0">
                <a:sym typeface="Symbol" pitchFamily="-80" charset="2"/>
              </a:rPr>
              <a:t> automata have </a:t>
            </a:r>
            <a:r>
              <a:rPr lang="en-US" i="1" smtClean="0">
                <a:sym typeface="Symbol" pitchFamily="-80" charset="2"/>
              </a:rPr>
              <a:t>finite</a:t>
            </a:r>
            <a:r>
              <a:rPr lang="en-US" smtClean="0">
                <a:sym typeface="Symbol" pitchFamily="-80" charset="2"/>
              </a:rPr>
              <a:t> memory</a:t>
            </a:r>
          </a:p>
          <a:p>
            <a:pPr lvl="1"/>
            <a:r>
              <a:rPr lang="en-US" smtClean="0">
                <a:sym typeface="Symbol" pitchFamily="-80" charset="2"/>
              </a:rPr>
              <a:t>Need only to encode the 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426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 (cont.)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18037"/>
          </a:xfrm>
        </p:spPr>
        <p:txBody>
          <a:bodyPr/>
          <a:lstStyle/>
          <a:p>
            <a:pPr eaLnBrk="1" hangingPunct="1"/>
            <a:r>
              <a:rPr lang="en-US" dirty="0" smtClean="0"/>
              <a:t>The next step is to formalize the patterns: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digit</a:t>
            </a:r>
            <a:r>
              <a:rPr lang="en-US" sz="1800" dirty="0" smtClean="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Digits</a:t>
            </a:r>
            <a:r>
              <a:rPr lang="en-US" sz="1800" dirty="0" smtClean="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number</a:t>
            </a:r>
            <a:r>
              <a:rPr lang="en-US" sz="1800" dirty="0" smtClean="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letter  </a:t>
            </a:r>
            <a:r>
              <a:rPr lang="en-US" sz="1800" dirty="0" smtClean="0"/>
              <a:t>-&gt; [A-</a:t>
            </a:r>
            <a:r>
              <a:rPr lang="en-US" sz="1800" dirty="0" err="1" smtClean="0"/>
              <a:t>Za</a:t>
            </a:r>
            <a:r>
              <a:rPr lang="en-US" sz="1800" dirty="0" smtClean="0"/>
              <a:t>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id</a:t>
            </a:r>
            <a:r>
              <a:rPr lang="en-US" sz="1800" dirty="0" smtClean="0"/>
              <a:t>          -&gt; letter (</a:t>
            </a:r>
            <a:r>
              <a:rPr lang="en-US" sz="1800" dirty="0" err="1" smtClean="0"/>
              <a:t>letter|digit</a:t>
            </a:r>
            <a:r>
              <a:rPr lang="en-US" sz="1800" dirty="0" smtClean="0"/>
              <a:t>)</a:t>
            </a:r>
            <a:r>
              <a:rPr lang="en-US" dirty="0" smtClean="0"/>
              <a:t>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If</a:t>
            </a:r>
            <a:r>
              <a:rPr lang="en-US" sz="1800" dirty="0" smtClean="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Then</a:t>
            </a:r>
            <a:r>
              <a:rPr lang="en-US" sz="1800" dirty="0" smtClean="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smtClean="0"/>
              <a:t>Else</a:t>
            </a:r>
            <a:r>
              <a:rPr lang="en-US" sz="1800" dirty="0" smtClean="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dirty="0" err="1" smtClean="0"/>
              <a:t>Relop</a:t>
            </a:r>
            <a:r>
              <a:rPr lang="en-US" sz="1800" dirty="0" smtClean="0"/>
              <a:t>    -&gt; &lt; | &gt; | &lt;= | &gt;= | = | &lt;&gt;</a:t>
            </a:r>
          </a:p>
          <a:p>
            <a:pPr eaLnBrk="1" hangingPunct="1"/>
            <a:r>
              <a:rPr lang="en-US" sz="2400" dirty="0" smtClean="0"/>
              <a:t>We also need to handle whitespaces:</a:t>
            </a:r>
          </a:p>
          <a:p>
            <a:pPr lvl="1" eaLnBrk="1" hangingPunct="1">
              <a:buNone/>
            </a:pPr>
            <a:r>
              <a:rPr lang="en-US" sz="2200" i="1" dirty="0" err="1" smtClean="0"/>
              <a:t>ws</a:t>
            </a:r>
            <a:r>
              <a:rPr lang="en-US" sz="2200" dirty="0" smtClean="0"/>
              <a:t> -&gt; (blank | tab | newline)</a:t>
            </a:r>
            <a:r>
              <a:rPr lang="en-GB" sz="3600" baseline="30000" dirty="0" smtClean="0"/>
              <a:t>+</a:t>
            </a:r>
            <a:endParaRPr lang="en-US" sz="3600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31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D40F-4C50-478A-9BAE-C8636EFB3292}" type="slidenum">
              <a:rPr lang="en-US"/>
              <a:pPr/>
              <a:t>20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of Finite Automata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DFA can take only one path through the state graph</a:t>
            </a:r>
          </a:p>
          <a:p>
            <a:pPr lvl="1"/>
            <a:r>
              <a:rPr lang="en-US" smtClean="0"/>
              <a:t>Completely determined by input</a:t>
            </a:r>
          </a:p>
          <a:p>
            <a:pPr lvl="1"/>
            <a:endParaRPr lang="en-US" smtClean="0"/>
          </a:p>
          <a:p>
            <a:r>
              <a:rPr lang="en-US" smtClean="0"/>
              <a:t>NFAs can choose</a:t>
            </a:r>
          </a:p>
          <a:p>
            <a:pPr lvl="1"/>
            <a:r>
              <a:rPr lang="en-US" smtClean="0"/>
              <a:t>Whether to make </a:t>
            </a:r>
            <a:r>
              <a:rPr lang="en-US" smtClean="0">
                <a:sym typeface="Symbol" pitchFamily="-80" charset="2"/>
              </a:rPr>
              <a:t>-moves</a:t>
            </a:r>
          </a:p>
          <a:p>
            <a:pPr lvl="1"/>
            <a:r>
              <a:rPr lang="en-US" smtClean="0">
                <a:sym typeface="Symbol" pitchFamily="-80" charset="2"/>
              </a:rPr>
              <a:t>Which of multiple transitions for a single input to take</a:t>
            </a:r>
          </a:p>
        </p:txBody>
      </p:sp>
    </p:spTree>
    <p:extLst>
      <p:ext uri="{BB962C8B-B14F-4D97-AF65-F5344CB8AC3E}">
        <p14:creationId xmlns:p14="http://schemas.microsoft.com/office/powerpoint/2010/main" val="3472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505A-3BC7-4C4C-99E8-A27B7875A6CA}" type="slidenum">
              <a:rPr lang="en-US"/>
              <a:pPr/>
              <a:t>21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Acceptance of NFAs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838200"/>
          </a:xfrm>
        </p:spPr>
        <p:txBody>
          <a:bodyPr/>
          <a:lstStyle/>
          <a:p>
            <a:r>
              <a:rPr lang="en-US" smtClean="0"/>
              <a:t>An NFA can get into multiple states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57200" y="4724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Input: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1600200" y="2062163"/>
            <a:ext cx="5562600" cy="2738437"/>
            <a:chOff x="672" y="1321"/>
            <a:chExt cx="3504" cy="1725"/>
          </a:xfrm>
        </p:grpSpPr>
        <p:grpSp>
          <p:nvGrpSpPr>
            <p:cNvPr id="40980" name="Group 6"/>
            <p:cNvGrpSpPr>
              <a:grpSpLocks/>
            </p:cNvGrpSpPr>
            <p:nvPr/>
          </p:nvGrpSpPr>
          <p:grpSpPr bwMode="auto">
            <a:xfrm>
              <a:off x="1296" y="1775"/>
              <a:ext cx="1024" cy="336"/>
              <a:chOff x="3072" y="2976"/>
              <a:chExt cx="1024" cy="336"/>
            </a:xfrm>
          </p:grpSpPr>
          <p:sp>
            <p:nvSpPr>
              <p:cNvPr id="40997" name="Freeform 7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8" name="Text Box 8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grpSp>
          <p:nvGrpSpPr>
            <p:cNvPr id="40981" name="Group 9"/>
            <p:cNvGrpSpPr>
              <a:grpSpLocks/>
            </p:cNvGrpSpPr>
            <p:nvPr/>
          </p:nvGrpSpPr>
          <p:grpSpPr bwMode="auto">
            <a:xfrm>
              <a:off x="3696" y="1919"/>
              <a:ext cx="480" cy="480"/>
              <a:chOff x="3264" y="2112"/>
              <a:chExt cx="480" cy="480"/>
            </a:xfrm>
          </p:grpSpPr>
          <p:sp>
            <p:nvSpPr>
              <p:cNvPr id="40995" name="Oval 10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Oval 11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82" name="Group 12"/>
            <p:cNvGrpSpPr>
              <a:grpSpLocks/>
            </p:cNvGrpSpPr>
            <p:nvPr/>
          </p:nvGrpSpPr>
          <p:grpSpPr bwMode="auto">
            <a:xfrm>
              <a:off x="672" y="1967"/>
              <a:ext cx="624" cy="432"/>
              <a:chOff x="3264" y="1488"/>
              <a:chExt cx="624" cy="432"/>
            </a:xfrm>
          </p:grpSpPr>
          <p:sp>
            <p:nvSpPr>
              <p:cNvPr id="40993" name="Oval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Line 14"/>
              <p:cNvSpPr>
                <a:spLocks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</p:grpSp>
        <p:grpSp>
          <p:nvGrpSpPr>
            <p:cNvPr id="40983" name="Group 15"/>
            <p:cNvGrpSpPr>
              <a:grpSpLocks/>
            </p:cNvGrpSpPr>
            <p:nvPr/>
          </p:nvGrpSpPr>
          <p:grpSpPr bwMode="auto">
            <a:xfrm>
              <a:off x="848" y="1321"/>
              <a:ext cx="650" cy="694"/>
              <a:chOff x="1712" y="2042"/>
              <a:chExt cx="650" cy="694"/>
            </a:xfrm>
          </p:grpSpPr>
          <p:sp>
            <p:nvSpPr>
              <p:cNvPr id="40991" name="Freeform 16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2" name="Text Box 17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40984" name="Oval 18"/>
            <p:cNvSpPr>
              <a:spLocks noChangeArrowheads="1"/>
            </p:cNvSpPr>
            <p:nvPr/>
          </p:nvSpPr>
          <p:spPr bwMode="auto">
            <a:xfrm>
              <a:off x="2304" y="1967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85" name="Group 19"/>
            <p:cNvGrpSpPr>
              <a:grpSpLocks/>
            </p:cNvGrpSpPr>
            <p:nvPr/>
          </p:nvGrpSpPr>
          <p:grpSpPr bwMode="auto">
            <a:xfrm>
              <a:off x="2688" y="1775"/>
              <a:ext cx="1024" cy="336"/>
              <a:chOff x="3072" y="2976"/>
              <a:chExt cx="1024" cy="336"/>
            </a:xfrm>
          </p:grpSpPr>
          <p:sp>
            <p:nvSpPr>
              <p:cNvPr id="40989" name="Freeform 20"/>
              <p:cNvSpPr>
                <a:spLocks/>
              </p:cNvSpPr>
              <p:nvPr/>
            </p:nvSpPr>
            <p:spPr bwMode="auto">
              <a:xfrm>
                <a:off x="3072" y="3218"/>
                <a:ext cx="1024" cy="94"/>
              </a:xfrm>
              <a:custGeom>
                <a:avLst/>
                <a:gdLst>
                  <a:gd name="T0" fmla="*/ 0 w 1024"/>
                  <a:gd name="T1" fmla="*/ 94 h 94"/>
                  <a:gd name="T2" fmla="*/ 512 w 1024"/>
                  <a:gd name="T3" fmla="*/ 1 h 94"/>
                  <a:gd name="T4" fmla="*/ 1024 w 1024"/>
                  <a:gd name="T5" fmla="*/ 91 h 94"/>
                  <a:gd name="T6" fmla="*/ 0 60000 65536"/>
                  <a:gd name="T7" fmla="*/ 0 60000 65536"/>
                  <a:gd name="T8" fmla="*/ 0 60000 65536"/>
                  <a:gd name="T9" fmla="*/ 0 w 1024"/>
                  <a:gd name="T10" fmla="*/ 0 h 94"/>
                  <a:gd name="T11" fmla="*/ 1024 w 1024"/>
                  <a:gd name="T12" fmla="*/ 94 h 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90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40986" name="Group 22"/>
            <p:cNvGrpSpPr>
              <a:grpSpLocks/>
            </p:cNvGrpSpPr>
            <p:nvPr/>
          </p:nvGrpSpPr>
          <p:grpSpPr bwMode="auto">
            <a:xfrm flipV="1">
              <a:off x="816" y="2352"/>
              <a:ext cx="650" cy="694"/>
              <a:chOff x="1712" y="2042"/>
              <a:chExt cx="650" cy="694"/>
            </a:xfrm>
          </p:grpSpPr>
          <p:sp>
            <p:nvSpPr>
              <p:cNvPr id="40987" name="Freeform 23"/>
              <p:cNvSpPr>
                <a:spLocks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988" name="Text Box 24"/>
              <p:cNvSpPr txBox="1">
                <a:spLocks noChangeArrowheads="1"/>
              </p:cNvSpPr>
              <p:nvPr/>
            </p:nvSpPr>
            <p:spPr bwMode="auto"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</p:grp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8956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3528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8100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457200" y="5334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Rule: NFA accepts if it </a:t>
            </a:r>
            <a:r>
              <a:rPr lang="en-US" sz="2800" u="sng">
                <a:latin typeface="Comic Sans MS" pitchFamily="-80" charset="0"/>
              </a:rPr>
              <a:t>can</a:t>
            </a:r>
            <a:r>
              <a:rPr lang="en-US" sz="2800">
                <a:latin typeface="Comic Sans MS" pitchFamily="-80" charset="0"/>
              </a:rPr>
              <a:t> get in a final state</a:t>
            </a:r>
          </a:p>
        </p:txBody>
      </p:sp>
      <p:sp>
        <p:nvSpPr>
          <p:cNvPr id="40971" name="Line 29"/>
          <p:cNvSpPr>
            <a:spLocks noChangeShapeType="1"/>
          </p:cNvSpPr>
          <p:nvPr/>
        </p:nvSpPr>
        <p:spPr bwMode="auto">
          <a:xfrm flipV="1">
            <a:off x="1609725" y="35433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168990" name="Freeform 30"/>
          <p:cNvSpPr>
            <a:spLocks/>
          </p:cNvSpPr>
          <p:nvPr/>
        </p:nvSpPr>
        <p:spPr bwMode="auto">
          <a:xfrm>
            <a:off x="1876425" y="2305050"/>
            <a:ext cx="901700" cy="850900"/>
          </a:xfrm>
          <a:custGeom>
            <a:avLst/>
            <a:gdLst>
              <a:gd name="T0" fmla="*/ 400 w 568"/>
              <a:gd name="T1" fmla="*/ 536 h 536"/>
              <a:gd name="T2" fmla="*/ 544 w 568"/>
              <a:gd name="T3" fmla="*/ 200 h 536"/>
              <a:gd name="T4" fmla="*/ 256 w 568"/>
              <a:gd name="T5" fmla="*/ 8 h 536"/>
              <a:gd name="T6" fmla="*/ 16 w 568"/>
              <a:gd name="T7" fmla="*/ 248 h 536"/>
              <a:gd name="T8" fmla="*/ 160 w 568"/>
              <a:gd name="T9" fmla="*/ 53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536"/>
              <a:gd name="T17" fmla="*/ 568 w 568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8991" name="Freeform 31"/>
          <p:cNvSpPr>
            <a:spLocks/>
          </p:cNvSpPr>
          <p:nvPr/>
        </p:nvSpPr>
        <p:spPr bwMode="auto">
          <a:xfrm flipV="1">
            <a:off x="1838325" y="3686175"/>
            <a:ext cx="901700" cy="850900"/>
          </a:xfrm>
          <a:custGeom>
            <a:avLst/>
            <a:gdLst>
              <a:gd name="T0" fmla="*/ 400 w 568"/>
              <a:gd name="T1" fmla="*/ 536 h 536"/>
              <a:gd name="T2" fmla="*/ 544 w 568"/>
              <a:gd name="T3" fmla="*/ 200 h 536"/>
              <a:gd name="T4" fmla="*/ 256 w 568"/>
              <a:gd name="T5" fmla="*/ 8 h 536"/>
              <a:gd name="T6" fmla="*/ 16 w 568"/>
              <a:gd name="T7" fmla="*/ 248 h 536"/>
              <a:gd name="T8" fmla="*/ 160 w 568"/>
              <a:gd name="T9" fmla="*/ 53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536"/>
              <a:gd name="T17" fmla="*/ 568 w 568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8992" name="Freeform 32"/>
          <p:cNvSpPr>
            <a:spLocks/>
          </p:cNvSpPr>
          <p:nvPr/>
        </p:nvSpPr>
        <p:spPr bwMode="auto">
          <a:xfrm>
            <a:off x="2590800" y="3162300"/>
            <a:ext cx="1625600" cy="149225"/>
          </a:xfrm>
          <a:custGeom>
            <a:avLst/>
            <a:gdLst>
              <a:gd name="T0" fmla="*/ 0 w 1024"/>
              <a:gd name="T1" fmla="*/ 94 h 94"/>
              <a:gd name="T2" fmla="*/ 512 w 1024"/>
              <a:gd name="T3" fmla="*/ 1 h 94"/>
              <a:gd name="T4" fmla="*/ 1024 w 1024"/>
              <a:gd name="T5" fmla="*/ 91 h 94"/>
              <a:gd name="T6" fmla="*/ 0 60000 65536"/>
              <a:gd name="T7" fmla="*/ 0 60000 65536"/>
              <a:gd name="T8" fmla="*/ 0 60000 65536"/>
              <a:gd name="T9" fmla="*/ 0 w 1024"/>
              <a:gd name="T10" fmla="*/ 0 h 94"/>
              <a:gd name="T11" fmla="*/ 1024 w 1024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8993" name="Freeform 33"/>
          <p:cNvSpPr>
            <a:spLocks/>
          </p:cNvSpPr>
          <p:nvPr/>
        </p:nvSpPr>
        <p:spPr bwMode="auto">
          <a:xfrm>
            <a:off x="4810125" y="3171825"/>
            <a:ext cx="1625600" cy="149225"/>
          </a:xfrm>
          <a:custGeom>
            <a:avLst/>
            <a:gdLst>
              <a:gd name="T0" fmla="*/ 0 w 1024"/>
              <a:gd name="T1" fmla="*/ 94 h 94"/>
              <a:gd name="T2" fmla="*/ 512 w 1024"/>
              <a:gd name="T3" fmla="*/ 1 h 94"/>
              <a:gd name="T4" fmla="*/ 1024 w 1024"/>
              <a:gd name="T5" fmla="*/ 91 h 94"/>
              <a:gd name="T6" fmla="*/ 0 60000 65536"/>
              <a:gd name="T7" fmla="*/ 0 60000 65536"/>
              <a:gd name="T8" fmla="*/ 0 60000 65536"/>
              <a:gd name="T9" fmla="*/ 0 w 1024"/>
              <a:gd name="T10" fmla="*/ 0 h 94"/>
              <a:gd name="T11" fmla="*/ 1024 w 1024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8994" name="Oval 34"/>
          <p:cNvSpPr>
            <a:spLocks noChangeArrowheads="1"/>
          </p:cNvSpPr>
          <p:nvPr/>
        </p:nvSpPr>
        <p:spPr bwMode="auto">
          <a:xfrm>
            <a:off x="6477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1981200" y="3095625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Oval 36"/>
          <p:cNvSpPr>
            <a:spLocks noChangeArrowheads="1"/>
          </p:cNvSpPr>
          <p:nvPr/>
        </p:nvSpPr>
        <p:spPr bwMode="auto">
          <a:xfrm>
            <a:off x="4191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Oval 37"/>
          <p:cNvSpPr>
            <a:spLocks noChangeArrowheads="1"/>
          </p:cNvSpPr>
          <p:nvPr/>
        </p:nvSpPr>
        <p:spPr bwMode="auto">
          <a:xfrm>
            <a:off x="4191000" y="30861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 autoUpdateAnimBg="0"/>
      <p:bldP spid="168986" grpId="0" autoUpdateAnimBg="0"/>
      <p:bldP spid="168987" grpId="0" autoUpdateAnimBg="0"/>
      <p:bldP spid="168988" grpId="0" autoUpdateAnimBg="0"/>
      <p:bldP spid="168990" grpId="0" animBg="1"/>
      <p:bldP spid="168991" grpId="0" animBg="1"/>
      <p:bldP spid="168992" grpId="0" animBg="1"/>
      <p:bldP spid="168993" grpId="0" animBg="1"/>
      <p:bldP spid="168994" grpId="0" animBg="1"/>
      <p:bldP spid="168995" grpId="0" animBg="1"/>
      <p:bldP spid="168996" grpId="0" animBg="1"/>
      <p:bldP spid="1689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D9EB-EC39-490F-954E-FB7785F0C762}" type="slidenum">
              <a:rPr lang="en-US"/>
              <a:pPr/>
              <a:t>22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vs. DFA 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NFAs and DFAs recognize the same set of languages (regular languages)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DFAs are easier to implement</a:t>
            </a:r>
          </a:p>
          <a:p>
            <a:pPr lvl="1"/>
            <a:r>
              <a:rPr lang="en-US" smtClean="0"/>
              <a:t>There are no choices to consider</a:t>
            </a:r>
          </a:p>
        </p:txBody>
      </p:sp>
    </p:spTree>
    <p:extLst>
      <p:ext uri="{BB962C8B-B14F-4D97-AF65-F5344CB8AC3E}">
        <p14:creationId xmlns:p14="http://schemas.microsoft.com/office/powerpoint/2010/main" val="41702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E6F9-7F32-4246-800C-80B672E0C669}" type="slidenum">
              <a:rPr lang="en-US"/>
              <a:pPr/>
              <a:t>23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NFA vs. DFA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r>
              <a:rPr lang="en-US" smtClean="0"/>
              <a:t>For a given language the NFA can be simpler than the DFA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43037" name="Freeform 5"/>
            <p:cNvSpPr>
              <a:spLocks noChangeAspect="1"/>
            </p:cNvSpPr>
            <p:nvPr/>
          </p:nvSpPr>
          <p:spPr bwMode="auto">
            <a:xfrm>
              <a:off x="1993" y="1854"/>
              <a:ext cx="513" cy="47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8" name="Text Box 6"/>
            <p:cNvSpPr txBox="1">
              <a:spLocks noChangeAspect="1" noChangeArrowheads="1"/>
            </p:cNvSpPr>
            <p:nvPr/>
          </p:nvSpPr>
          <p:spPr bwMode="auto">
            <a:xfrm>
              <a:off x="2198" y="16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grpSp>
          <p:nvGrpSpPr>
            <p:cNvPr id="43039" name="Group 7"/>
            <p:cNvGrpSpPr>
              <a:grpSpLocks noChangeAspect="1"/>
            </p:cNvGrpSpPr>
            <p:nvPr/>
          </p:nvGrpSpPr>
          <p:grpSpPr bwMode="auto"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43051" name="Oval 8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2" name="Oval 9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40" name="Group 10"/>
            <p:cNvGrpSpPr>
              <a:grpSpLocks noChangeAspect="1"/>
            </p:cNvGrpSpPr>
            <p:nvPr/>
          </p:nvGrpSpPr>
          <p:grpSpPr bwMode="auto"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43049" name="Oval 11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</p:grpSp>
        <p:grpSp>
          <p:nvGrpSpPr>
            <p:cNvPr id="43041" name="Group 13"/>
            <p:cNvGrpSpPr>
              <a:grpSpLocks noChangeAspect="1"/>
            </p:cNvGrpSpPr>
            <p:nvPr/>
          </p:nvGrpSpPr>
          <p:grpSpPr bwMode="auto"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43047" name="Freeform 14"/>
              <p:cNvSpPr>
                <a:spLocks noChangeAspect="1"/>
              </p:cNvSpPr>
              <p:nvPr/>
            </p:nvSpPr>
            <p:spPr bwMode="auto">
              <a:xfrm>
                <a:off x="1712" y="2200"/>
                <a:ext cx="568" cy="536"/>
              </a:xfrm>
              <a:custGeom>
                <a:avLst/>
                <a:gdLst>
                  <a:gd name="T0" fmla="*/ 400 w 568"/>
                  <a:gd name="T1" fmla="*/ 536 h 536"/>
                  <a:gd name="T2" fmla="*/ 544 w 568"/>
                  <a:gd name="T3" fmla="*/ 200 h 536"/>
                  <a:gd name="T4" fmla="*/ 256 w 568"/>
                  <a:gd name="T5" fmla="*/ 8 h 536"/>
                  <a:gd name="T6" fmla="*/ 16 w 568"/>
                  <a:gd name="T7" fmla="*/ 248 h 536"/>
                  <a:gd name="T8" fmla="*/ 160 w 568"/>
                  <a:gd name="T9" fmla="*/ 536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536"/>
                  <a:gd name="T17" fmla="*/ 568 w 568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48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141" y="2104"/>
                <a:ext cx="391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sp>
          <p:nvSpPr>
            <p:cNvPr id="43042" name="Oval 16"/>
            <p:cNvSpPr>
              <a:spLocks noChangeAspect="1" noChangeArrowheads="1"/>
            </p:cNvSpPr>
            <p:nvPr/>
          </p:nvSpPr>
          <p:spPr bwMode="auto">
            <a:xfrm>
              <a:off x="2498" y="1829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Freeform 17"/>
            <p:cNvSpPr>
              <a:spLocks noChangeAspect="1"/>
            </p:cNvSpPr>
            <p:nvPr/>
          </p:nvSpPr>
          <p:spPr bwMode="auto">
            <a:xfrm>
              <a:off x="2690" y="1854"/>
              <a:ext cx="513" cy="47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44" name="Text Box 18"/>
            <p:cNvSpPr txBox="1">
              <a:spLocks noChangeAspect="1" noChangeArrowheads="1"/>
            </p:cNvSpPr>
            <p:nvPr/>
          </p:nvSpPr>
          <p:spPr bwMode="auto">
            <a:xfrm>
              <a:off x="2869" y="16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43045" name="Freeform 19"/>
            <p:cNvSpPr>
              <a:spLocks noChangeAspect="1"/>
            </p:cNvSpPr>
            <p:nvPr/>
          </p:nvSpPr>
          <p:spPr bwMode="auto">
            <a:xfrm flipV="1">
              <a:off x="1752" y="2005"/>
              <a:ext cx="285" cy="268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46" name="Text Box 20"/>
            <p:cNvSpPr txBox="1">
              <a:spLocks noChangeAspect="1" noChangeArrowheads="1"/>
            </p:cNvSpPr>
            <p:nvPr/>
          </p:nvSpPr>
          <p:spPr bwMode="auto">
            <a:xfrm flipV="1">
              <a:off x="1976" y="209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  <p:grpSp>
        <p:nvGrpSpPr>
          <p:cNvPr id="43014" name="Group 21"/>
          <p:cNvGrpSpPr>
            <a:grpSpLocks/>
          </p:cNvGrpSpPr>
          <p:nvPr/>
        </p:nvGrpSpPr>
        <p:grpSpPr bwMode="auto"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43018" name="Freeform 22"/>
            <p:cNvSpPr>
              <a:spLocks noChangeAspect="1"/>
            </p:cNvSpPr>
            <p:nvPr/>
          </p:nvSpPr>
          <p:spPr bwMode="auto">
            <a:xfrm>
              <a:off x="1992" y="2791"/>
              <a:ext cx="513" cy="47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19" name="Text Box 23"/>
            <p:cNvSpPr txBox="1">
              <a:spLocks noChangeAspect="1" noChangeArrowheads="1"/>
            </p:cNvSpPr>
            <p:nvPr/>
          </p:nvSpPr>
          <p:spPr bwMode="auto">
            <a:xfrm>
              <a:off x="2215" y="25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grpSp>
          <p:nvGrpSpPr>
            <p:cNvPr id="43020" name="Group 24"/>
            <p:cNvGrpSpPr>
              <a:grpSpLocks noChangeAspect="1"/>
            </p:cNvGrpSpPr>
            <p:nvPr/>
          </p:nvGrpSpPr>
          <p:grpSpPr bwMode="auto"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43035" name="Oval 25"/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26"/>
              <p:cNvSpPr>
                <a:spLocks noChangeAspect="1" noChangeArrowheads="1"/>
              </p:cNvSpPr>
              <p:nvPr/>
            </p:nvSpPr>
            <p:spPr bwMode="auto"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021" name="Group 27"/>
            <p:cNvGrpSpPr>
              <a:grpSpLocks noChangeAspect="1"/>
            </p:cNvGrpSpPr>
            <p:nvPr/>
          </p:nvGrpSpPr>
          <p:grpSpPr bwMode="auto"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43033" name="Oval 28"/>
              <p:cNvSpPr>
                <a:spLocks noChangeAspect="1" noChangeArrowheads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4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326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</p:grpSp>
        <p:sp>
          <p:nvSpPr>
            <p:cNvPr id="43022" name="Freeform 30"/>
            <p:cNvSpPr>
              <a:spLocks noChangeAspect="1"/>
            </p:cNvSpPr>
            <p:nvPr/>
          </p:nvSpPr>
          <p:spPr bwMode="auto">
            <a:xfrm>
              <a:off x="1768" y="2521"/>
              <a:ext cx="284" cy="268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3" name="Text Box 31"/>
            <p:cNvSpPr txBox="1">
              <a:spLocks noChangeAspect="1" noChangeArrowheads="1"/>
            </p:cNvSpPr>
            <p:nvPr/>
          </p:nvSpPr>
          <p:spPr bwMode="auto">
            <a:xfrm>
              <a:off x="1976" y="2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43024" name="Oval 32"/>
            <p:cNvSpPr>
              <a:spLocks noChangeAspect="1" noChangeArrowheads="1"/>
            </p:cNvSpPr>
            <p:nvPr/>
          </p:nvSpPr>
          <p:spPr bwMode="auto">
            <a:xfrm>
              <a:off x="2497" y="2765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Freeform 33"/>
            <p:cNvSpPr>
              <a:spLocks noChangeAspect="1"/>
            </p:cNvSpPr>
            <p:nvPr/>
          </p:nvSpPr>
          <p:spPr bwMode="auto">
            <a:xfrm>
              <a:off x="2689" y="2791"/>
              <a:ext cx="513" cy="47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6" name="Text Box 34"/>
            <p:cNvSpPr txBox="1">
              <a:spLocks noChangeAspect="1" noChangeArrowheads="1"/>
            </p:cNvSpPr>
            <p:nvPr/>
          </p:nvSpPr>
          <p:spPr bwMode="auto">
            <a:xfrm>
              <a:off x="2876" y="25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43027" name="Freeform 35"/>
            <p:cNvSpPr>
              <a:spLocks noChangeAspect="1"/>
            </p:cNvSpPr>
            <p:nvPr/>
          </p:nvSpPr>
          <p:spPr bwMode="auto">
            <a:xfrm>
              <a:off x="1935" y="2926"/>
              <a:ext cx="868" cy="235"/>
            </a:xfrm>
            <a:custGeom>
              <a:avLst/>
              <a:gdLst>
                <a:gd name="T0" fmla="*/ 1472 w 1734"/>
                <a:gd name="T1" fmla="*/ 0 h 471"/>
                <a:gd name="T2" fmla="*/ 1408 w 1734"/>
                <a:gd name="T3" fmla="*/ 397 h 471"/>
                <a:gd name="T4" fmla="*/ 691 w 1734"/>
                <a:gd name="T5" fmla="*/ 442 h 471"/>
                <a:gd name="T6" fmla="*/ 269 w 1734"/>
                <a:gd name="T7" fmla="*/ 378 h 471"/>
                <a:gd name="T8" fmla="*/ 0 w 1734"/>
                <a:gd name="T9" fmla="*/ 51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4"/>
                <a:gd name="T16" fmla="*/ 0 h 471"/>
                <a:gd name="T17" fmla="*/ 1734 w 1734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28" name="Text Box 36"/>
            <p:cNvSpPr txBox="1">
              <a:spLocks noChangeAspect="1" noChangeArrowheads="1"/>
            </p:cNvSpPr>
            <p:nvPr/>
          </p:nvSpPr>
          <p:spPr bwMode="auto">
            <a:xfrm>
              <a:off x="2247" y="294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43029" name="Freeform 37"/>
            <p:cNvSpPr>
              <a:spLocks noChangeAspect="1"/>
            </p:cNvSpPr>
            <p:nvPr/>
          </p:nvSpPr>
          <p:spPr bwMode="auto">
            <a:xfrm>
              <a:off x="3181" y="2500"/>
              <a:ext cx="284" cy="268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0" name="Text Box 38"/>
            <p:cNvSpPr txBox="1">
              <a:spLocks noChangeAspect="1" noChangeArrowheads="1"/>
            </p:cNvSpPr>
            <p:nvPr/>
          </p:nvSpPr>
          <p:spPr bwMode="auto">
            <a:xfrm>
              <a:off x="3428" y="24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43031" name="Freeform 39"/>
            <p:cNvSpPr>
              <a:spLocks noChangeAspect="1"/>
            </p:cNvSpPr>
            <p:nvPr/>
          </p:nvSpPr>
          <p:spPr bwMode="auto">
            <a:xfrm>
              <a:off x="1877" y="2945"/>
              <a:ext cx="1653" cy="328"/>
            </a:xfrm>
            <a:custGeom>
              <a:avLst/>
              <a:gdLst>
                <a:gd name="T0" fmla="*/ 3040 w 3302"/>
                <a:gd name="T1" fmla="*/ 0 h 655"/>
                <a:gd name="T2" fmla="*/ 2988 w 3302"/>
                <a:gd name="T3" fmla="*/ 534 h 655"/>
                <a:gd name="T4" fmla="*/ 2240 w 3302"/>
                <a:gd name="T5" fmla="*/ 611 h 655"/>
                <a:gd name="T6" fmla="*/ 499 w 3302"/>
                <a:gd name="T7" fmla="*/ 560 h 655"/>
                <a:gd name="T8" fmla="*/ 0 w 3302"/>
                <a:gd name="T9" fmla="*/ 42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2"/>
                <a:gd name="T16" fmla="*/ 0 h 655"/>
                <a:gd name="T17" fmla="*/ 3302 w 3302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32" name="Text Box 40"/>
            <p:cNvSpPr txBox="1">
              <a:spLocks noChangeAspect="1" noChangeArrowheads="1"/>
            </p:cNvSpPr>
            <p:nvPr/>
          </p:nvSpPr>
          <p:spPr bwMode="auto">
            <a:xfrm>
              <a:off x="2804" y="3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43015" name="Text Box 41"/>
          <p:cNvSpPr txBox="1">
            <a:spLocks noChangeArrowheads="1"/>
          </p:cNvSpPr>
          <p:nvPr/>
        </p:nvSpPr>
        <p:spPr bwMode="auto">
          <a:xfrm>
            <a:off x="898525" y="2816225"/>
            <a:ext cx="83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3016" name="Text Box 42"/>
          <p:cNvSpPr txBox="1">
            <a:spLocks noChangeArrowheads="1"/>
          </p:cNvSpPr>
          <p:nvPr/>
        </p:nvSpPr>
        <p:spPr bwMode="auto">
          <a:xfrm>
            <a:off x="914400" y="4419600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3017" name="Rectangle 43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DFA can be exponentially larger than NFA</a:t>
            </a:r>
          </a:p>
        </p:txBody>
      </p:sp>
    </p:spTree>
    <p:extLst>
      <p:ext uri="{BB962C8B-B14F-4D97-AF65-F5344CB8AC3E}">
        <p14:creationId xmlns:p14="http://schemas.microsoft.com/office/powerpoint/2010/main" val="5696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05AB-4ACB-4CBD-B998-1D4A27668488}" type="slidenum">
              <a:rPr lang="en-US"/>
              <a:pPr/>
              <a:t>24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 to Finite Automata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Regular</a:t>
            </a:r>
          </a:p>
          <a:p>
            <a:pPr algn="ctr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Lexical</a:t>
            </a:r>
          </a:p>
          <a:p>
            <a:pPr algn="ctr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71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A12A-FD79-42DB-9C60-D2B0C3464D56}" type="slidenum">
              <a:rPr lang="en-US"/>
              <a:pPr/>
              <a:t>25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(1)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990600"/>
          </a:xfrm>
        </p:spPr>
        <p:txBody>
          <a:bodyPr/>
          <a:lstStyle/>
          <a:p>
            <a:r>
              <a:rPr lang="en-US" smtClean="0"/>
              <a:t>For each kind of rexp, define an NFA</a:t>
            </a:r>
          </a:p>
          <a:p>
            <a:pPr lvl="1"/>
            <a:r>
              <a:rPr lang="en-US" smtClean="0"/>
              <a:t>Notation: NFA for rexp A       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2209800" y="2743200"/>
            <a:ext cx="2819400" cy="762000"/>
            <a:chOff x="1392" y="1728"/>
            <a:chExt cx="1776" cy="480"/>
          </a:xfrm>
        </p:grpSpPr>
        <p:sp>
          <p:nvSpPr>
            <p:cNvPr id="45080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6"/>
            <p:cNvSpPr txBox="1">
              <a:spLocks noChangeArrowheads="1"/>
            </p:cNvSpPr>
            <p:nvPr/>
          </p:nvSpPr>
          <p:spPr bwMode="auto">
            <a:xfrm>
              <a:off x="2286" y="18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5082" name="Line 7"/>
            <p:cNvSpPr>
              <a:spLocks noChangeShapeType="1"/>
            </p:cNvSpPr>
            <p:nvPr/>
          </p:nvSpPr>
          <p:spPr bwMode="auto">
            <a:xfrm>
              <a:off x="1392" y="197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grpSp>
          <p:nvGrpSpPr>
            <p:cNvPr id="45083" name="Group 8"/>
            <p:cNvGrpSpPr>
              <a:grpSpLocks/>
            </p:cNvGrpSpPr>
            <p:nvPr/>
          </p:nvGrpSpPr>
          <p:grpSpPr bwMode="auto">
            <a:xfrm>
              <a:off x="2766" y="1842"/>
              <a:ext cx="264" cy="264"/>
              <a:chOff x="2610" y="2604"/>
              <a:chExt cx="264" cy="264"/>
            </a:xfrm>
          </p:grpSpPr>
          <p:sp>
            <p:nvSpPr>
              <p:cNvPr id="45084" name="Oval 9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5" name="Oval 10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062" name="Rectangle 11"/>
          <p:cNvSpPr>
            <a:spLocks noChangeArrowheads="1"/>
          </p:cNvSpPr>
          <p:nvPr/>
        </p:nvSpPr>
        <p:spPr bwMode="auto">
          <a:xfrm>
            <a:off x="381000" y="3505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</a:t>
            </a:r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grpSp>
        <p:nvGrpSpPr>
          <p:cNvPr id="45063" name="Group 12"/>
          <p:cNvGrpSpPr>
            <a:grpSpLocks/>
          </p:cNvGrpSpPr>
          <p:nvPr/>
        </p:nvGrpSpPr>
        <p:grpSpPr bwMode="auto">
          <a:xfrm>
            <a:off x="2524125" y="3810000"/>
            <a:ext cx="2352675" cy="679450"/>
            <a:chOff x="1590" y="2400"/>
            <a:chExt cx="1482" cy="428"/>
          </a:xfrm>
        </p:grpSpPr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90" y="26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grpSp>
          <p:nvGrpSpPr>
            <p:cNvPr id="45074" name="Group 14"/>
            <p:cNvGrpSpPr>
              <a:grpSpLocks/>
            </p:cNvGrpSpPr>
            <p:nvPr/>
          </p:nvGrpSpPr>
          <p:grpSpPr bwMode="auto">
            <a:xfrm>
              <a:off x="2808" y="2564"/>
              <a:ext cx="264" cy="264"/>
              <a:chOff x="2610" y="2604"/>
              <a:chExt cx="264" cy="264"/>
            </a:xfrm>
          </p:grpSpPr>
          <p:sp>
            <p:nvSpPr>
              <p:cNvPr id="45078" name="Oval 15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Oval 16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1818" y="254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18"/>
            <p:cNvSpPr>
              <a:spLocks noChangeShapeType="1"/>
            </p:cNvSpPr>
            <p:nvPr/>
          </p:nvSpPr>
          <p:spPr bwMode="auto">
            <a:xfrm>
              <a:off x="2106" y="269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5077" name="Text Box 19"/>
            <p:cNvSpPr txBox="1">
              <a:spLocks noChangeArrowheads="1"/>
            </p:cNvSpPr>
            <p:nvPr/>
          </p:nvSpPr>
          <p:spPr bwMode="auto">
            <a:xfrm>
              <a:off x="2336" y="2400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457200" y="46482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input a</a:t>
            </a:r>
            <a:endParaRPr lang="en-US" sz="2800">
              <a:latin typeface="Comic Sans MS" pitchFamily="-80" charset="0"/>
              <a:sym typeface="Symbol" pitchFamily="-80" charset="2"/>
            </a:endParaRPr>
          </a:p>
        </p:txBody>
      </p:sp>
      <p:grpSp>
        <p:nvGrpSpPr>
          <p:cNvPr id="45065" name="Group 21"/>
          <p:cNvGrpSpPr>
            <a:grpSpLocks/>
          </p:cNvGrpSpPr>
          <p:nvPr/>
        </p:nvGrpSpPr>
        <p:grpSpPr bwMode="auto">
          <a:xfrm>
            <a:off x="2524125" y="5029200"/>
            <a:ext cx="2352675" cy="635000"/>
            <a:chOff x="1590" y="3168"/>
            <a:chExt cx="1482" cy="400"/>
          </a:xfrm>
        </p:grpSpPr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1590" y="34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grpSp>
          <p:nvGrpSpPr>
            <p:cNvPr id="45067" name="Group 23"/>
            <p:cNvGrpSpPr>
              <a:grpSpLocks/>
            </p:cNvGrpSpPr>
            <p:nvPr/>
          </p:nvGrpSpPr>
          <p:grpSpPr bwMode="auto">
            <a:xfrm>
              <a:off x="2808" y="3304"/>
              <a:ext cx="264" cy="264"/>
              <a:chOff x="2610" y="2604"/>
              <a:chExt cx="264" cy="264"/>
            </a:xfrm>
          </p:grpSpPr>
          <p:sp>
            <p:nvSpPr>
              <p:cNvPr id="45071" name="Oval 24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2" name="Oval 25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8" name="Oval 26"/>
            <p:cNvSpPr>
              <a:spLocks noChangeArrowheads="1"/>
            </p:cNvSpPr>
            <p:nvPr/>
          </p:nvSpPr>
          <p:spPr bwMode="auto">
            <a:xfrm>
              <a:off x="1818" y="328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2106" y="343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5070" name="Text Box 28"/>
            <p:cNvSpPr txBox="1">
              <a:spLocks noChangeArrowheads="1"/>
            </p:cNvSpPr>
            <p:nvPr/>
          </p:nvSpPr>
          <p:spPr bwMode="auto">
            <a:xfrm>
              <a:off x="2358" y="316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3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51F4-367B-4852-A41C-11FF1519BCD1}" type="slidenum">
              <a:rPr lang="en-US"/>
              <a:pPr/>
              <a:t>26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/>
          <a:lstStyle/>
          <a:p>
            <a:r>
              <a:rPr lang="en-US" smtClean="0"/>
              <a:t>For AB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143000" y="2057400"/>
            <a:ext cx="6019800" cy="838200"/>
            <a:chOff x="720" y="1296"/>
            <a:chExt cx="3792" cy="528"/>
          </a:xfrm>
        </p:grpSpPr>
        <p:sp>
          <p:nvSpPr>
            <p:cNvPr id="46107" name="Oval 5"/>
            <p:cNvSpPr>
              <a:spLocks noChangeArrowheads="1"/>
            </p:cNvSpPr>
            <p:nvPr/>
          </p:nvSpPr>
          <p:spPr bwMode="auto">
            <a:xfrm>
              <a:off x="960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Text Box 6"/>
            <p:cNvSpPr txBox="1">
              <a:spLocks noChangeArrowheads="1"/>
            </p:cNvSpPr>
            <p:nvPr/>
          </p:nvSpPr>
          <p:spPr bwMode="auto">
            <a:xfrm>
              <a:off x="1518" y="139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6109" name="Line 7"/>
            <p:cNvSpPr>
              <a:spLocks noChangeShapeType="1"/>
            </p:cNvSpPr>
            <p:nvPr/>
          </p:nvSpPr>
          <p:spPr bwMode="auto">
            <a:xfrm>
              <a:off x="720" y="159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110" name="Oval 8"/>
            <p:cNvSpPr>
              <a:spLocks noChangeArrowheads="1"/>
            </p:cNvSpPr>
            <p:nvPr/>
          </p:nvSpPr>
          <p:spPr bwMode="auto">
            <a:xfrm>
              <a:off x="2094" y="145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9"/>
            <p:cNvSpPr>
              <a:spLocks noChangeArrowheads="1"/>
            </p:cNvSpPr>
            <p:nvPr/>
          </p:nvSpPr>
          <p:spPr bwMode="auto">
            <a:xfrm>
              <a:off x="2976" y="1344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0"/>
            <p:cNvSpPr txBox="1">
              <a:spLocks noChangeArrowheads="1"/>
            </p:cNvSpPr>
            <p:nvPr/>
          </p:nvSpPr>
          <p:spPr bwMode="auto">
            <a:xfrm>
              <a:off x="3552" y="14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6113" name="Line 11"/>
            <p:cNvSpPr>
              <a:spLocks noChangeShapeType="1"/>
            </p:cNvSpPr>
            <p:nvPr/>
          </p:nvSpPr>
          <p:spPr bwMode="auto">
            <a:xfrm flipV="1">
              <a:off x="2352" y="1584"/>
              <a:ext cx="6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grpSp>
          <p:nvGrpSpPr>
            <p:cNvPr id="46114" name="Group 12"/>
            <p:cNvGrpSpPr>
              <a:grpSpLocks/>
            </p:cNvGrpSpPr>
            <p:nvPr/>
          </p:nvGrpSpPr>
          <p:grpSpPr bwMode="auto">
            <a:xfrm>
              <a:off x="4110" y="1458"/>
              <a:ext cx="264" cy="264"/>
              <a:chOff x="2610" y="2604"/>
              <a:chExt cx="264" cy="264"/>
            </a:xfrm>
          </p:grpSpPr>
          <p:sp>
            <p:nvSpPr>
              <p:cNvPr id="46116" name="Oval 1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Oval 1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5" name="Text Box 15"/>
            <p:cNvSpPr txBox="1">
              <a:spLocks noChangeArrowheads="1"/>
            </p:cNvSpPr>
            <p:nvPr/>
          </p:nvSpPr>
          <p:spPr bwMode="auto">
            <a:xfrm>
              <a:off x="2570" y="1296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457200" y="327660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-80" charset="0"/>
              </a:rPr>
              <a:t>For A | B</a:t>
            </a:r>
          </a:p>
        </p:txBody>
      </p:sp>
      <p:grpSp>
        <p:nvGrpSpPr>
          <p:cNvPr id="46087" name="Group 17"/>
          <p:cNvGrpSpPr>
            <a:grpSpLocks/>
          </p:cNvGrpSpPr>
          <p:nvPr/>
        </p:nvGrpSpPr>
        <p:grpSpPr bwMode="auto">
          <a:xfrm>
            <a:off x="1447800" y="3810000"/>
            <a:ext cx="5219700" cy="1905000"/>
            <a:chOff x="912" y="2400"/>
            <a:chExt cx="3288" cy="1200"/>
          </a:xfrm>
        </p:grpSpPr>
        <p:sp>
          <p:nvSpPr>
            <p:cNvPr id="46088" name="Oval 18"/>
            <p:cNvSpPr>
              <a:spLocks noChangeArrowheads="1"/>
            </p:cNvSpPr>
            <p:nvPr/>
          </p:nvSpPr>
          <p:spPr bwMode="auto">
            <a:xfrm>
              <a:off x="1824" y="312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382" y="31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6090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288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091" name="Oval 21"/>
            <p:cNvSpPr>
              <a:spLocks noChangeArrowheads="1"/>
            </p:cNvSpPr>
            <p:nvPr/>
          </p:nvSpPr>
          <p:spPr bwMode="auto">
            <a:xfrm>
              <a:off x="2958" y="323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22"/>
            <p:cNvSpPr>
              <a:spLocks noChangeArrowheads="1"/>
            </p:cNvSpPr>
            <p:nvPr/>
          </p:nvSpPr>
          <p:spPr bwMode="auto">
            <a:xfrm>
              <a:off x="1824" y="240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2400" y="249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6094" name="Line 24"/>
            <p:cNvSpPr>
              <a:spLocks noChangeShapeType="1"/>
            </p:cNvSpPr>
            <p:nvPr/>
          </p:nvSpPr>
          <p:spPr bwMode="auto">
            <a:xfrm flipV="1">
              <a:off x="3216" y="3072"/>
              <a:ext cx="76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095" name="Oval 25"/>
            <p:cNvSpPr>
              <a:spLocks noChangeArrowheads="1"/>
            </p:cNvSpPr>
            <p:nvPr/>
          </p:nvSpPr>
          <p:spPr bwMode="auto">
            <a:xfrm>
              <a:off x="2958" y="251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26"/>
            <p:cNvSpPr txBox="1">
              <a:spLocks noChangeArrowheads="1"/>
            </p:cNvSpPr>
            <p:nvPr/>
          </p:nvSpPr>
          <p:spPr bwMode="auto">
            <a:xfrm>
              <a:off x="3504" y="2928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6097" name="Oval 27"/>
            <p:cNvSpPr>
              <a:spLocks noChangeArrowheads="1"/>
            </p:cNvSpPr>
            <p:nvPr/>
          </p:nvSpPr>
          <p:spPr bwMode="auto">
            <a:xfrm>
              <a:off x="1296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28"/>
            <p:cNvSpPr>
              <a:spLocks noChangeShapeType="1"/>
            </p:cNvSpPr>
            <p:nvPr/>
          </p:nvSpPr>
          <p:spPr bwMode="auto">
            <a:xfrm flipV="1">
              <a:off x="1536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099" name="Line 29"/>
            <p:cNvSpPr>
              <a:spLocks noChangeShapeType="1"/>
            </p:cNvSpPr>
            <p:nvPr/>
          </p:nvSpPr>
          <p:spPr bwMode="auto">
            <a:xfrm flipV="1">
              <a:off x="9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100" name="Text Box 30"/>
            <p:cNvSpPr txBox="1">
              <a:spLocks noChangeArrowheads="1"/>
            </p:cNvSpPr>
            <p:nvPr/>
          </p:nvSpPr>
          <p:spPr bwMode="auto">
            <a:xfrm>
              <a:off x="1536" y="2592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6101" name="Text Box 31"/>
            <p:cNvSpPr txBox="1">
              <a:spLocks noChangeArrowheads="1"/>
            </p:cNvSpPr>
            <p:nvPr/>
          </p:nvSpPr>
          <p:spPr bwMode="auto">
            <a:xfrm>
              <a:off x="1536" y="3120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grpSp>
          <p:nvGrpSpPr>
            <p:cNvPr id="46102" name="Group 32"/>
            <p:cNvGrpSpPr>
              <a:grpSpLocks/>
            </p:cNvGrpSpPr>
            <p:nvPr/>
          </p:nvGrpSpPr>
          <p:grpSpPr bwMode="auto">
            <a:xfrm>
              <a:off x="3936" y="2832"/>
              <a:ext cx="264" cy="264"/>
              <a:chOff x="2610" y="2604"/>
              <a:chExt cx="264" cy="264"/>
            </a:xfrm>
          </p:grpSpPr>
          <p:sp>
            <p:nvSpPr>
              <p:cNvPr id="46105" name="Oval 33"/>
              <p:cNvSpPr>
                <a:spLocks noChangeArrowheads="1"/>
              </p:cNvSpPr>
              <p:nvPr/>
            </p:nvSpPr>
            <p:spPr bwMode="auto">
              <a:xfrm>
                <a:off x="2646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Oval 34"/>
              <p:cNvSpPr>
                <a:spLocks noChangeArrowheads="1"/>
              </p:cNvSpPr>
              <p:nvPr/>
            </p:nvSpPr>
            <p:spPr bwMode="auto">
              <a:xfrm>
                <a:off x="2610" y="2604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3" name="Line 35"/>
            <p:cNvSpPr>
              <a:spLocks noChangeShapeType="1"/>
            </p:cNvSpPr>
            <p:nvPr/>
          </p:nvSpPr>
          <p:spPr bwMode="auto">
            <a:xfrm>
              <a:off x="3216" y="2688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6104" name="Text Box 36"/>
            <p:cNvSpPr txBox="1">
              <a:spLocks noChangeArrowheads="1"/>
            </p:cNvSpPr>
            <p:nvPr/>
          </p:nvSpPr>
          <p:spPr bwMode="auto">
            <a:xfrm>
              <a:off x="3552" y="2544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0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BEC5-C8D3-4C69-AA9A-3EDEF66C0D5D}" type="slidenum">
              <a:rPr lang="en-US"/>
              <a:pPr/>
              <a:t>27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Regular Expressions to NFA (3)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609600"/>
          </a:xfrm>
        </p:spPr>
        <p:txBody>
          <a:bodyPr/>
          <a:lstStyle/>
          <a:p>
            <a:r>
              <a:rPr lang="en-US" smtClean="0"/>
              <a:t>For A*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3238500" y="3033713"/>
            <a:ext cx="2438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4124325" y="3119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705100" y="3414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47112" name="Oval 7"/>
          <p:cNvSpPr>
            <a:spLocks noChangeArrowheads="1"/>
          </p:cNvSpPr>
          <p:nvPr/>
        </p:nvSpPr>
        <p:spPr bwMode="auto">
          <a:xfrm>
            <a:off x="5038725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2247900" y="318611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1638300" y="3414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781300" y="3262313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grpSp>
        <p:nvGrpSpPr>
          <p:cNvPr id="47116" name="Group 11"/>
          <p:cNvGrpSpPr>
            <a:grpSpLocks/>
          </p:cNvGrpSpPr>
          <p:nvPr/>
        </p:nvGrpSpPr>
        <p:grpSpPr bwMode="auto">
          <a:xfrm>
            <a:off x="6362700" y="3186113"/>
            <a:ext cx="419100" cy="419100"/>
            <a:chOff x="2610" y="2604"/>
            <a:chExt cx="264" cy="264"/>
          </a:xfrm>
        </p:grpSpPr>
        <p:sp>
          <p:nvSpPr>
            <p:cNvPr id="47121" name="Oval 12"/>
            <p:cNvSpPr>
              <a:spLocks noChangeArrowheads="1"/>
            </p:cNvSpPr>
            <p:nvPr/>
          </p:nvSpPr>
          <p:spPr bwMode="auto">
            <a:xfrm>
              <a:off x="2646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2610" y="260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7" name="Freeform 14"/>
          <p:cNvSpPr>
            <a:spLocks/>
          </p:cNvSpPr>
          <p:nvPr/>
        </p:nvSpPr>
        <p:spPr bwMode="auto">
          <a:xfrm>
            <a:off x="2570163" y="3573463"/>
            <a:ext cx="3944937" cy="831850"/>
          </a:xfrm>
          <a:custGeom>
            <a:avLst/>
            <a:gdLst>
              <a:gd name="T0" fmla="*/ 0 w 2485"/>
              <a:gd name="T1" fmla="*/ 16 h 524"/>
              <a:gd name="T2" fmla="*/ 373 w 2485"/>
              <a:gd name="T3" fmla="*/ 367 h 524"/>
              <a:gd name="T4" fmla="*/ 1333 w 2485"/>
              <a:gd name="T5" fmla="*/ 524 h 524"/>
              <a:gd name="T6" fmla="*/ 2101 w 2485"/>
              <a:gd name="T7" fmla="*/ 367 h 524"/>
              <a:gd name="T8" fmla="*/ 2485 w 2485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5"/>
              <a:gd name="T16" fmla="*/ 0 h 524"/>
              <a:gd name="T17" fmla="*/ 2485 w 2485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5" h="524">
                <a:moveTo>
                  <a:pt x="0" y="16"/>
                </a:moveTo>
                <a:cubicBezTo>
                  <a:pt x="63" y="74"/>
                  <a:pt x="151" y="282"/>
                  <a:pt x="373" y="367"/>
                </a:cubicBezTo>
                <a:cubicBezTo>
                  <a:pt x="595" y="452"/>
                  <a:pt x="1045" y="524"/>
                  <a:pt x="1333" y="524"/>
                </a:cubicBezTo>
                <a:cubicBezTo>
                  <a:pt x="1621" y="524"/>
                  <a:pt x="1909" y="454"/>
                  <a:pt x="2101" y="367"/>
                </a:cubicBezTo>
                <a:cubicBezTo>
                  <a:pt x="2293" y="280"/>
                  <a:pt x="2389" y="140"/>
                  <a:pt x="24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4422775" y="4252913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47119" name="Freeform 16"/>
          <p:cNvSpPr>
            <a:spLocks/>
          </p:cNvSpPr>
          <p:nvPr/>
        </p:nvSpPr>
        <p:spPr bwMode="auto">
          <a:xfrm>
            <a:off x="2552700" y="2474913"/>
            <a:ext cx="3263900" cy="863600"/>
          </a:xfrm>
          <a:custGeom>
            <a:avLst/>
            <a:gdLst>
              <a:gd name="T0" fmla="*/ 1824 w 2056"/>
              <a:gd name="T1" fmla="*/ 544 h 544"/>
              <a:gd name="T2" fmla="*/ 2016 w 2056"/>
              <a:gd name="T3" fmla="*/ 304 h 544"/>
              <a:gd name="T4" fmla="*/ 1584 w 2056"/>
              <a:gd name="T5" fmla="*/ 64 h 544"/>
              <a:gd name="T6" fmla="*/ 432 w 2056"/>
              <a:gd name="T7" fmla="*/ 64 h 544"/>
              <a:gd name="T8" fmla="*/ 0 w 2056"/>
              <a:gd name="T9" fmla="*/ 448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6"/>
              <a:gd name="T16" fmla="*/ 0 h 544"/>
              <a:gd name="T17" fmla="*/ 2056 w 205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6" h="544">
                <a:moveTo>
                  <a:pt x="1824" y="544"/>
                </a:moveTo>
                <a:cubicBezTo>
                  <a:pt x="1940" y="464"/>
                  <a:pt x="2056" y="384"/>
                  <a:pt x="2016" y="304"/>
                </a:cubicBezTo>
                <a:cubicBezTo>
                  <a:pt x="1976" y="224"/>
                  <a:pt x="1848" y="104"/>
                  <a:pt x="1584" y="64"/>
                </a:cubicBezTo>
                <a:cubicBezTo>
                  <a:pt x="1320" y="24"/>
                  <a:pt x="696" y="0"/>
                  <a:pt x="432" y="64"/>
                </a:cubicBezTo>
                <a:cubicBezTo>
                  <a:pt x="168" y="128"/>
                  <a:pt x="84" y="288"/>
                  <a:pt x="0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3924300" y="2133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38660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90B-F914-44BF-86D0-C86872BDAA55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RegExp -&gt; NFA conversion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the regular expression</a:t>
            </a:r>
          </a:p>
          <a:p>
            <a:pPr lvl="1" algn="ctr">
              <a:buFontTx/>
              <a:buNone/>
            </a:pPr>
            <a:r>
              <a:rPr lang="en-US" sz="2800" smtClean="0"/>
              <a:t>(1 | 0)*1</a:t>
            </a:r>
          </a:p>
          <a:p>
            <a:r>
              <a:rPr lang="en-US" smtClean="0"/>
              <a:t>The NFA is</a:t>
            </a:r>
            <a:endParaRPr lang="en-US" sz="3200" smtClean="0"/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6607175" y="4648200"/>
            <a:ext cx="631825" cy="519113"/>
            <a:chOff x="4162" y="2928"/>
            <a:chExt cx="398" cy="327"/>
          </a:xfrm>
        </p:grpSpPr>
        <p:sp>
          <p:nvSpPr>
            <p:cNvPr id="48183" name="Line 5"/>
            <p:cNvSpPr>
              <a:spLocks noChangeShapeType="1"/>
            </p:cNvSpPr>
            <p:nvPr/>
          </p:nvSpPr>
          <p:spPr bwMode="auto">
            <a:xfrm>
              <a:off x="417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8184" name="Text Box 6"/>
            <p:cNvSpPr txBox="1">
              <a:spLocks noChangeArrowheads="1"/>
            </p:cNvSpPr>
            <p:nvPr/>
          </p:nvSpPr>
          <p:spPr bwMode="auto">
            <a:xfrm>
              <a:off x="4162" y="2928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</p:grp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609600" y="4800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grpSp>
        <p:nvGrpSpPr>
          <p:cNvPr id="48135" name="Group 8"/>
          <p:cNvGrpSpPr>
            <a:grpSpLocks/>
          </p:cNvGrpSpPr>
          <p:nvPr/>
        </p:nvGrpSpPr>
        <p:grpSpPr bwMode="auto">
          <a:xfrm>
            <a:off x="3124200" y="3962400"/>
            <a:ext cx="1412875" cy="685800"/>
            <a:chOff x="1968" y="2496"/>
            <a:chExt cx="890" cy="432"/>
          </a:xfrm>
        </p:grpSpPr>
        <p:sp>
          <p:nvSpPr>
            <p:cNvPr id="48177" name="Line 9"/>
            <p:cNvSpPr>
              <a:spLocks noChangeShapeType="1"/>
            </p:cNvSpPr>
            <p:nvPr/>
          </p:nvSpPr>
          <p:spPr bwMode="auto">
            <a:xfrm>
              <a:off x="2256" y="27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8178" name="Oval 10"/>
            <p:cNvSpPr>
              <a:spLocks noChangeArrowheads="1"/>
            </p:cNvSpPr>
            <p:nvPr/>
          </p:nvSpPr>
          <p:spPr bwMode="auto">
            <a:xfrm>
              <a:off x="1968" y="264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11"/>
            <p:cNvSpPr txBox="1">
              <a:spLocks noChangeArrowheads="1"/>
            </p:cNvSpPr>
            <p:nvPr/>
          </p:nvSpPr>
          <p:spPr bwMode="auto">
            <a:xfrm>
              <a:off x="2304" y="2496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1</a:t>
              </a:r>
            </a:p>
          </p:txBody>
        </p:sp>
        <p:sp>
          <p:nvSpPr>
            <p:cNvPr id="48180" name="Oval 12"/>
            <p:cNvSpPr>
              <a:spLocks noChangeArrowheads="1"/>
            </p:cNvSpPr>
            <p:nvPr/>
          </p:nvSpPr>
          <p:spPr bwMode="auto">
            <a:xfrm>
              <a:off x="2592" y="265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13"/>
            <p:cNvSpPr txBox="1">
              <a:spLocks noChangeArrowheads="1"/>
            </p:cNvSpPr>
            <p:nvPr/>
          </p:nvSpPr>
          <p:spPr bwMode="auto">
            <a:xfrm>
              <a:off x="1987" y="261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8182" name="Text Box 14"/>
            <p:cNvSpPr txBox="1">
              <a:spLocks noChangeArrowheads="1"/>
            </p:cNvSpPr>
            <p:nvPr/>
          </p:nvSpPr>
          <p:spPr bwMode="auto">
            <a:xfrm>
              <a:off x="2625" y="26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3124200" y="4587875"/>
            <a:ext cx="1409700" cy="669925"/>
            <a:chOff x="1968" y="2890"/>
            <a:chExt cx="888" cy="422"/>
          </a:xfrm>
        </p:grpSpPr>
        <p:sp>
          <p:nvSpPr>
            <p:cNvPr id="48171" name="Line 16"/>
            <p:cNvSpPr>
              <a:spLocks noChangeShapeType="1"/>
            </p:cNvSpPr>
            <p:nvPr/>
          </p:nvSpPr>
          <p:spPr bwMode="auto">
            <a:xfrm>
              <a:off x="2256" y="31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1968" y="3043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3" name="Text Box 18"/>
            <p:cNvSpPr txBox="1">
              <a:spLocks noChangeArrowheads="1"/>
            </p:cNvSpPr>
            <p:nvPr/>
          </p:nvSpPr>
          <p:spPr bwMode="auto">
            <a:xfrm>
              <a:off x="2280" y="289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0</a:t>
              </a: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592" y="3048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Text Box 20"/>
            <p:cNvSpPr txBox="1">
              <a:spLocks noChangeArrowheads="1"/>
            </p:cNvSpPr>
            <p:nvPr/>
          </p:nvSpPr>
          <p:spPr bwMode="auto">
            <a:xfrm>
              <a:off x="1974" y="30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48176" name="Text Box 21"/>
            <p:cNvSpPr txBox="1">
              <a:spLocks noChangeArrowheads="1"/>
            </p:cNvSpPr>
            <p:nvPr/>
          </p:nvSpPr>
          <p:spPr bwMode="auto">
            <a:xfrm>
              <a:off x="2625" y="30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48137" name="Group 22"/>
          <p:cNvGrpSpPr>
            <a:grpSpLocks/>
          </p:cNvGrpSpPr>
          <p:nvPr/>
        </p:nvGrpSpPr>
        <p:grpSpPr bwMode="auto">
          <a:xfrm>
            <a:off x="2057400" y="4071938"/>
            <a:ext cx="3551238" cy="1247775"/>
            <a:chOff x="1296" y="2565"/>
            <a:chExt cx="2237" cy="786"/>
          </a:xfrm>
        </p:grpSpPr>
        <p:grpSp>
          <p:nvGrpSpPr>
            <p:cNvPr id="48157" name="Group 23"/>
            <p:cNvGrpSpPr>
              <a:grpSpLocks/>
            </p:cNvGrpSpPr>
            <p:nvPr/>
          </p:nvGrpSpPr>
          <p:grpSpPr bwMode="auto">
            <a:xfrm>
              <a:off x="1296" y="2592"/>
              <a:ext cx="672" cy="720"/>
              <a:chOff x="1296" y="2592"/>
              <a:chExt cx="672" cy="720"/>
            </a:xfrm>
          </p:grpSpPr>
          <p:sp>
            <p:nvSpPr>
              <p:cNvPr id="48165" name="Oval 24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25"/>
              <p:cNvSpPr>
                <a:spLocks noChangeShapeType="1"/>
              </p:cNvSpPr>
              <p:nvPr/>
            </p:nvSpPr>
            <p:spPr bwMode="auto">
              <a:xfrm flipV="1">
                <a:off x="1536" y="2832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  <p:sp>
            <p:nvSpPr>
              <p:cNvPr id="48167" name="Text Box 26"/>
              <p:cNvSpPr txBox="1">
                <a:spLocks noChangeArrowheads="1"/>
              </p:cNvSpPr>
              <p:nvPr/>
            </p:nvSpPr>
            <p:spPr bwMode="auto">
              <a:xfrm>
                <a:off x="1632" y="2592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8" name="Line 2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  <p:sp>
            <p:nvSpPr>
              <p:cNvPr id="48169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985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70" name="Text Box 29"/>
              <p:cNvSpPr txBox="1">
                <a:spLocks noChangeArrowheads="1"/>
              </p:cNvSpPr>
              <p:nvPr/>
            </p:nvSpPr>
            <p:spPr bwMode="auto">
              <a:xfrm>
                <a:off x="1309" y="2805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48158" name="Group 30"/>
            <p:cNvGrpSpPr>
              <a:grpSpLocks/>
            </p:cNvGrpSpPr>
            <p:nvPr/>
          </p:nvGrpSpPr>
          <p:grpSpPr bwMode="auto">
            <a:xfrm>
              <a:off x="2860" y="2565"/>
              <a:ext cx="673" cy="786"/>
              <a:chOff x="2860" y="2565"/>
              <a:chExt cx="673" cy="786"/>
            </a:xfrm>
          </p:grpSpPr>
          <p:sp>
            <p:nvSpPr>
              <p:cNvPr id="48159" name="Oval 31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V="1">
                <a:off x="2860" y="3081"/>
                <a:ext cx="432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  <p:sp>
            <p:nvSpPr>
              <p:cNvPr id="4816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GB"/>
              </a:p>
            </p:txBody>
          </p:sp>
          <p:sp>
            <p:nvSpPr>
              <p:cNvPr id="48163" name="Text Box 35"/>
              <p:cNvSpPr txBox="1">
                <a:spLocks noChangeArrowheads="1"/>
              </p:cNvSpPr>
              <p:nvPr/>
            </p:nvSpPr>
            <p:spPr bwMode="auto">
              <a:xfrm>
                <a:off x="2935" y="2565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Comic Sans MS" pitchFamily="-80" charset="0"/>
                    <a:sym typeface="Symbol" pitchFamily="-80" charset="2"/>
                  </a:rPr>
                  <a:t></a:t>
                </a: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278" y="286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G</a:t>
                </a:r>
              </a:p>
            </p:txBody>
          </p:sp>
        </p:grp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876300" y="3352800"/>
            <a:ext cx="5756275" cy="2514600"/>
            <a:chOff x="552" y="2112"/>
            <a:chExt cx="3626" cy="1584"/>
          </a:xfrm>
        </p:grpSpPr>
        <p:sp>
          <p:nvSpPr>
            <p:cNvPr id="48147" name="Oval 38"/>
            <p:cNvSpPr>
              <a:spLocks noChangeArrowheads="1"/>
            </p:cNvSpPr>
            <p:nvPr/>
          </p:nvSpPr>
          <p:spPr bwMode="auto">
            <a:xfrm>
              <a:off x="552" y="2832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Oval 39"/>
            <p:cNvSpPr>
              <a:spLocks noChangeArrowheads="1"/>
            </p:cNvSpPr>
            <p:nvPr/>
          </p:nvSpPr>
          <p:spPr bwMode="auto">
            <a:xfrm>
              <a:off x="3912" y="2880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2160" y="2112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0" name="Line 41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8151" name="Text Box 42"/>
            <p:cNvSpPr txBox="1">
              <a:spLocks noChangeArrowheads="1"/>
            </p:cNvSpPr>
            <p:nvPr/>
          </p:nvSpPr>
          <p:spPr bwMode="auto">
            <a:xfrm>
              <a:off x="898" y="2868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2" name="Freeform 43"/>
            <p:cNvSpPr>
              <a:spLocks/>
            </p:cNvSpPr>
            <p:nvPr/>
          </p:nvSpPr>
          <p:spPr bwMode="auto">
            <a:xfrm>
              <a:off x="765" y="3079"/>
              <a:ext cx="3267" cy="581"/>
            </a:xfrm>
            <a:custGeom>
              <a:avLst/>
              <a:gdLst>
                <a:gd name="T0" fmla="*/ 0 w 3267"/>
                <a:gd name="T1" fmla="*/ 0 h 581"/>
                <a:gd name="T2" fmla="*/ 411 w 3267"/>
                <a:gd name="T3" fmla="*/ 426 h 581"/>
                <a:gd name="T4" fmla="*/ 1203 w 3267"/>
                <a:gd name="T5" fmla="*/ 569 h 581"/>
                <a:gd name="T6" fmla="*/ 2685 w 3267"/>
                <a:gd name="T7" fmla="*/ 501 h 581"/>
                <a:gd name="T8" fmla="*/ 3267 w 3267"/>
                <a:gd name="T9" fmla="*/ 89 h 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7"/>
                <a:gd name="T16" fmla="*/ 0 h 581"/>
                <a:gd name="T17" fmla="*/ 3267 w 3267"/>
                <a:gd name="T18" fmla="*/ 581 h 5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3" name="Freeform 44"/>
            <p:cNvSpPr>
              <a:spLocks/>
            </p:cNvSpPr>
            <p:nvPr/>
          </p:nvSpPr>
          <p:spPr bwMode="auto">
            <a:xfrm>
              <a:off x="768" y="2378"/>
              <a:ext cx="2919" cy="521"/>
            </a:xfrm>
            <a:custGeom>
              <a:avLst/>
              <a:gdLst>
                <a:gd name="T0" fmla="*/ 2720 w 2919"/>
                <a:gd name="T1" fmla="*/ 521 h 521"/>
                <a:gd name="T2" fmla="*/ 2884 w 2919"/>
                <a:gd name="T3" fmla="*/ 342 h 521"/>
                <a:gd name="T4" fmla="*/ 2510 w 2919"/>
                <a:gd name="T5" fmla="*/ 65 h 521"/>
                <a:gd name="T6" fmla="*/ 550 w 2919"/>
                <a:gd name="T7" fmla="*/ 65 h 521"/>
                <a:gd name="T8" fmla="*/ 0 w 2919"/>
                <a:gd name="T9" fmla="*/ 454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9"/>
                <a:gd name="T16" fmla="*/ 0 h 521"/>
                <a:gd name="T17" fmla="*/ 2919 w 2919"/>
                <a:gd name="T18" fmla="*/ 521 h 5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4" name="Text Box 45"/>
            <p:cNvSpPr txBox="1">
              <a:spLocks noChangeArrowheads="1"/>
            </p:cNvSpPr>
            <p:nvPr/>
          </p:nvSpPr>
          <p:spPr bwMode="auto">
            <a:xfrm>
              <a:off x="2064" y="3369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</a:t>
              </a:r>
            </a:p>
          </p:txBody>
        </p:sp>
        <p:sp>
          <p:nvSpPr>
            <p:cNvPr id="48155" name="Text Box 46"/>
            <p:cNvSpPr txBox="1">
              <a:spLocks noChangeArrowheads="1"/>
            </p:cNvSpPr>
            <p:nvPr/>
          </p:nvSpPr>
          <p:spPr bwMode="auto">
            <a:xfrm>
              <a:off x="562" y="281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8156" name="Text Box 47"/>
            <p:cNvSpPr txBox="1">
              <a:spLocks noChangeArrowheads="1"/>
            </p:cNvSpPr>
            <p:nvPr/>
          </p:nvSpPr>
          <p:spPr bwMode="auto">
            <a:xfrm>
              <a:off x="3923" y="28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</p:grpSp>
      <p:grpSp>
        <p:nvGrpSpPr>
          <p:cNvPr id="48139" name="Group 48"/>
          <p:cNvGrpSpPr>
            <a:grpSpLocks/>
          </p:cNvGrpSpPr>
          <p:nvPr/>
        </p:nvGrpSpPr>
        <p:grpSpPr bwMode="auto">
          <a:xfrm>
            <a:off x="7200900" y="4343400"/>
            <a:ext cx="1409700" cy="685800"/>
            <a:chOff x="4536" y="2736"/>
            <a:chExt cx="888" cy="432"/>
          </a:xfrm>
        </p:grpSpPr>
        <p:sp>
          <p:nvSpPr>
            <p:cNvPr id="48140" name="Line 49"/>
            <p:cNvSpPr>
              <a:spLocks noChangeShapeType="1"/>
            </p:cNvSpPr>
            <p:nvPr/>
          </p:nvSpPr>
          <p:spPr bwMode="auto">
            <a:xfrm>
              <a:off x="4824" y="30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48141" name="Oval 50"/>
            <p:cNvSpPr>
              <a:spLocks noChangeArrowheads="1"/>
            </p:cNvSpPr>
            <p:nvPr/>
          </p:nvSpPr>
          <p:spPr bwMode="auto">
            <a:xfrm>
              <a:off x="4536" y="2889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Text Box 51"/>
            <p:cNvSpPr txBox="1">
              <a:spLocks noChangeArrowheads="1"/>
            </p:cNvSpPr>
            <p:nvPr/>
          </p:nvSpPr>
          <p:spPr bwMode="auto">
            <a:xfrm>
              <a:off x="4848" y="2736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Comic Sans MS" pitchFamily="-80" charset="0"/>
                  <a:sym typeface="Symbol" pitchFamily="-80" charset="2"/>
                </a:rPr>
                <a:t>1</a:t>
              </a:r>
            </a:p>
          </p:txBody>
        </p:sp>
        <p:sp>
          <p:nvSpPr>
            <p:cNvPr id="48143" name="Oval 52"/>
            <p:cNvSpPr>
              <a:spLocks noChangeArrowheads="1"/>
            </p:cNvSpPr>
            <p:nvPr/>
          </p:nvSpPr>
          <p:spPr bwMode="auto">
            <a:xfrm>
              <a:off x="5160" y="2894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53"/>
            <p:cNvSpPr>
              <a:spLocks noChangeArrowheads="1"/>
            </p:cNvSpPr>
            <p:nvPr/>
          </p:nvSpPr>
          <p:spPr bwMode="auto">
            <a:xfrm>
              <a:off x="5186" y="2915"/>
              <a:ext cx="216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Text Box 54"/>
            <p:cNvSpPr txBox="1">
              <a:spLocks noChangeArrowheads="1"/>
            </p:cNvSpPr>
            <p:nvPr/>
          </p:nvSpPr>
          <p:spPr bwMode="auto">
            <a:xfrm>
              <a:off x="4572" y="288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8146" name="Text Box 55"/>
            <p:cNvSpPr txBox="1">
              <a:spLocks noChangeArrowheads="1"/>
            </p:cNvSpPr>
            <p:nvPr/>
          </p:nvSpPr>
          <p:spPr bwMode="auto">
            <a:xfrm>
              <a:off x="5211" y="2880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0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5-AAEB-405D-80DE-A8BCA85A4179}" type="slidenum">
              <a:rPr lang="en-US"/>
              <a:pPr/>
              <a:t>29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Regular</a:t>
            </a:r>
          </a:p>
          <a:p>
            <a:pPr algn="ctr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Lexical</a:t>
            </a:r>
          </a:p>
          <a:p>
            <a:pPr algn="ctr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9161" name="AutoShape 8"/>
          <p:cNvCxnSpPr>
            <a:cxnSpLocks noChangeShapeType="1"/>
            <a:stCxn id="49159" idx="0"/>
            <a:endCxn id="49156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2" name="AutoShape 9"/>
          <p:cNvCxnSpPr>
            <a:cxnSpLocks noChangeShapeType="1"/>
            <a:stCxn id="49156" idx="0"/>
            <a:endCxn id="49157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3" name="AutoShape 10"/>
          <p:cNvCxnSpPr>
            <a:cxnSpLocks noChangeShapeType="1"/>
            <a:stCxn id="49157" idx="3"/>
            <a:endCxn id="49158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4" name="AutoShape 11"/>
          <p:cNvCxnSpPr>
            <a:cxnSpLocks noChangeShapeType="1"/>
            <a:stCxn id="49158" idx="2"/>
            <a:endCxn id="49160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5562600" y="16764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 flipH="1">
            <a:off x="7010400" y="41148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</a:t>
            </a:r>
          </a:p>
        </p:txBody>
      </p:sp>
      <p:sp>
        <p:nvSpPr>
          <p:cNvPr id="2253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relop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2609850"/>
            <a:ext cx="56769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113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255C-7D92-4445-B597-1B5676FA794D}" type="slidenum">
              <a:rPr lang="en-US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DFA. The Trick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Simulate the NFA</a:t>
            </a:r>
          </a:p>
          <a:p>
            <a:r>
              <a:rPr lang="en-US" smtClean="0"/>
              <a:t>Each state of resulting DFA </a:t>
            </a:r>
          </a:p>
          <a:p>
            <a:pPr lvl="1">
              <a:buFontTx/>
              <a:buNone/>
            </a:pPr>
            <a:r>
              <a:rPr lang="en-US" smtClean="0"/>
              <a:t>= a non-empty subset of states of the NFA</a:t>
            </a:r>
          </a:p>
          <a:p>
            <a:r>
              <a:rPr lang="en-US" smtClean="0"/>
              <a:t>Start state </a:t>
            </a:r>
          </a:p>
          <a:p>
            <a:pPr lvl="1">
              <a:buFontTx/>
              <a:buNone/>
            </a:pPr>
            <a:r>
              <a:rPr lang="en-US" smtClean="0"/>
              <a:t>= the set of NFA states reachable through </a:t>
            </a:r>
            <a:r>
              <a:rPr lang="en-US" smtClean="0">
                <a:sym typeface="Symbol" pitchFamily="-80" charset="2"/>
              </a:rPr>
              <a:t>-moves from NFA start state</a:t>
            </a:r>
            <a:endParaRPr lang="en-US" smtClean="0"/>
          </a:p>
          <a:p>
            <a:r>
              <a:rPr lang="en-US" smtClean="0"/>
              <a:t>Add a transition S </a:t>
            </a:r>
            <a:r>
              <a:rPr lang="en-US" smtClean="0">
                <a:sym typeface="Symbol" pitchFamily="-80" charset="2"/>
              </a:rPr>
              <a:t></a:t>
            </a:r>
            <a:r>
              <a:rPr lang="en-US" baseline="30000" smtClean="0">
                <a:sym typeface="Symbol" pitchFamily="-80" charset="2"/>
              </a:rPr>
              <a:t>a </a:t>
            </a:r>
            <a:r>
              <a:rPr lang="en-US" smtClean="0">
                <a:sym typeface="Symbol" pitchFamily="-80" charset="2"/>
              </a:rPr>
              <a:t>S’ to DFA iff</a:t>
            </a:r>
          </a:p>
          <a:p>
            <a:pPr lvl="1"/>
            <a:r>
              <a:rPr lang="en-US" smtClean="0">
                <a:sym typeface="Symbol" pitchFamily="-80" charset="2"/>
              </a:rPr>
              <a:t>S’ is the set of NFA states reachable from the states in S after seeing the input a</a:t>
            </a:r>
          </a:p>
          <a:p>
            <a:pPr lvl="2"/>
            <a:r>
              <a:rPr lang="en-US" smtClean="0">
                <a:sym typeface="Symbol" pitchFamily="-80" charset="2"/>
              </a:rPr>
              <a:t>considering -moves as well</a:t>
            </a:r>
          </a:p>
        </p:txBody>
      </p:sp>
    </p:spTree>
    <p:extLst>
      <p:ext uri="{BB962C8B-B14F-4D97-AF65-F5344CB8AC3E}">
        <p14:creationId xmlns:p14="http://schemas.microsoft.com/office/powerpoint/2010/main" val="3822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0648-809E-451C-8948-3AC7C0EE6697}" type="slidenum">
              <a:rPr lang="en-US"/>
              <a:pPr/>
              <a:t>31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NFA -&gt; DFA Example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3581400" y="2452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24200" y="2224088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657600" y="1981200"/>
            <a:ext cx="34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1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4114800" y="2232025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30781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3124200" y="2849563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619500" y="260667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0</a:t>
            </a: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4114800" y="28575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2057400" y="25146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5181600" y="25908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7658100" y="2833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15" name="Oval 14"/>
          <p:cNvSpPr>
            <a:spLocks noChangeArrowheads="1"/>
          </p:cNvSpPr>
          <p:nvPr/>
        </p:nvSpPr>
        <p:spPr bwMode="auto">
          <a:xfrm>
            <a:off x="7200900" y="2605088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7696200" y="2362200"/>
            <a:ext cx="34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1</a:t>
            </a:r>
          </a:p>
        </p:txBody>
      </p:sp>
      <p:sp>
        <p:nvSpPr>
          <p:cNvPr id="51217" name="Oval 16"/>
          <p:cNvSpPr>
            <a:spLocks noChangeArrowheads="1"/>
          </p:cNvSpPr>
          <p:nvPr/>
        </p:nvSpPr>
        <p:spPr bwMode="auto">
          <a:xfrm>
            <a:off x="8191500" y="2613025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876300" y="25146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8"/>
          <p:cNvSpPr>
            <a:spLocks noChangeArrowheads="1"/>
          </p:cNvSpPr>
          <p:nvPr/>
        </p:nvSpPr>
        <p:spPr bwMode="auto">
          <a:xfrm>
            <a:off x="6210300" y="2590800"/>
            <a:ext cx="41910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295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21" name="Text Box 20"/>
          <p:cNvSpPr txBox="1">
            <a:spLocks noChangeArrowheads="1"/>
          </p:cNvSpPr>
          <p:nvPr/>
        </p:nvSpPr>
        <p:spPr bwMode="auto">
          <a:xfrm>
            <a:off x="1425575" y="257175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6629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6607175" y="26670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4" name="Line 23"/>
          <p:cNvSpPr>
            <a:spLocks noChangeShapeType="1"/>
          </p:cNvSpPr>
          <p:nvPr/>
        </p:nvSpPr>
        <p:spPr bwMode="auto">
          <a:xfrm flipV="1">
            <a:off x="2438400" y="2514600"/>
            <a:ext cx="685800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2590800" y="2133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6" name="Line 25"/>
          <p:cNvSpPr>
            <a:spLocks noChangeShapeType="1"/>
          </p:cNvSpPr>
          <p:nvPr/>
        </p:nvSpPr>
        <p:spPr bwMode="auto">
          <a:xfrm flipV="1">
            <a:off x="4540250" y="2909888"/>
            <a:ext cx="685800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27" name="Text Box 26"/>
          <p:cNvSpPr txBox="1">
            <a:spLocks noChangeArrowheads="1"/>
          </p:cNvSpPr>
          <p:nvPr/>
        </p:nvSpPr>
        <p:spPr bwMode="auto">
          <a:xfrm>
            <a:off x="4648200" y="28194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28" name="Line 27"/>
          <p:cNvSpPr>
            <a:spLocks noChangeShapeType="1"/>
          </p:cNvSpPr>
          <p:nvPr/>
        </p:nvSpPr>
        <p:spPr bwMode="auto">
          <a:xfrm>
            <a:off x="2438400" y="2819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29" name="Line 28"/>
          <p:cNvSpPr>
            <a:spLocks noChangeShapeType="1"/>
          </p:cNvSpPr>
          <p:nvPr/>
        </p:nvSpPr>
        <p:spPr bwMode="auto">
          <a:xfrm>
            <a:off x="45720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4659313" y="2090738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2590800" y="2757488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2" name="Freeform 31"/>
          <p:cNvSpPr>
            <a:spLocks/>
          </p:cNvSpPr>
          <p:nvPr/>
        </p:nvSpPr>
        <p:spPr bwMode="auto">
          <a:xfrm>
            <a:off x="1214438" y="2906713"/>
            <a:ext cx="5186362" cy="922337"/>
          </a:xfrm>
          <a:custGeom>
            <a:avLst/>
            <a:gdLst>
              <a:gd name="T0" fmla="*/ 0 w 3267"/>
              <a:gd name="T1" fmla="*/ 0 h 581"/>
              <a:gd name="T2" fmla="*/ 411 w 3267"/>
              <a:gd name="T3" fmla="*/ 426 h 581"/>
              <a:gd name="T4" fmla="*/ 1203 w 3267"/>
              <a:gd name="T5" fmla="*/ 569 h 581"/>
              <a:gd name="T6" fmla="*/ 2685 w 3267"/>
              <a:gd name="T7" fmla="*/ 501 h 581"/>
              <a:gd name="T8" fmla="*/ 3267 w 3267"/>
              <a:gd name="T9" fmla="*/ 89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7"/>
              <a:gd name="T16" fmla="*/ 0 h 581"/>
              <a:gd name="T17" fmla="*/ 3267 w 3267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33" name="Freeform 32"/>
          <p:cNvSpPr>
            <a:spLocks/>
          </p:cNvSpPr>
          <p:nvPr/>
        </p:nvSpPr>
        <p:spPr bwMode="auto">
          <a:xfrm>
            <a:off x="1219200" y="1793875"/>
            <a:ext cx="4633913" cy="827088"/>
          </a:xfrm>
          <a:custGeom>
            <a:avLst/>
            <a:gdLst>
              <a:gd name="T0" fmla="*/ 2720 w 2919"/>
              <a:gd name="T1" fmla="*/ 521 h 521"/>
              <a:gd name="T2" fmla="*/ 2884 w 2919"/>
              <a:gd name="T3" fmla="*/ 342 h 521"/>
              <a:gd name="T4" fmla="*/ 2510 w 2919"/>
              <a:gd name="T5" fmla="*/ 65 h 521"/>
              <a:gd name="T6" fmla="*/ 550 w 2919"/>
              <a:gd name="T7" fmla="*/ 65 h 521"/>
              <a:gd name="T8" fmla="*/ 0 w 2919"/>
              <a:gd name="T9" fmla="*/ 454 h 5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9"/>
              <a:gd name="T16" fmla="*/ 0 h 521"/>
              <a:gd name="T17" fmla="*/ 2919 w 2919"/>
              <a:gd name="T18" fmla="*/ 521 h 5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9" h="521">
                <a:moveTo>
                  <a:pt x="2720" y="521"/>
                </a:moveTo>
                <a:cubicBezTo>
                  <a:pt x="2747" y="491"/>
                  <a:pt x="2919" y="418"/>
                  <a:pt x="2884" y="342"/>
                </a:cubicBezTo>
                <a:cubicBezTo>
                  <a:pt x="2849" y="266"/>
                  <a:pt x="2899" y="111"/>
                  <a:pt x="2510" y="65"/>
                </a:cubicBezTo>
                <a:cubicBezTo>
                  <a:pt x="2121" y="19"/>
                  <a:pt x="968" y="0"/>
                  <a:pt x="550" y="65"/>
                </a:cubicBezTo>
                <a:cubicBezTo>
                  <a:pt x="132" y="130"/>
                  <a:pt x="115" y="373"/>
                  <a:pt x="0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34" name="Line 33"/>
          <p:cNvSpPr>
            <a:spLocks noChangeShapeType="1"/>
          </p:cNvSpPr>
          <p:nvPr/>
        </p:nvSpPr>
        <p:spPr bwMode="auto">
          <a:xfrm flipV="1">
            <a:off x="609600" y="2819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35" name="Oval 34"/>
          <p:cNvSpPr>
            <a:spLocks noChangeArrowheads="1"/>
          </p:cNvSpPr>
          <p:nvPr/>
        </p:nvSpPr>
        <p:spPr bwMode="auto">
          <a:xfrm>
            <a:off x="8232775" y="2646363"/>
            <a:ext cx="34290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Text Box 35"/>
          <p:cNvSpPr txBox="1">
            <a:spLocks noChangeArrowheads="1"/>
          </p:cNvSpPr>
          <p:nvPr/>
        </p:nvSpPr>
        <p:spPr bwMode="auto">
          <a:xfrm>
            <a:off x="3276600" y="3367088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3429000" y="1371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  <a:sym typeface="Symbol" pitchFamily="-80" charset="2"/>
              </a:rPr>
              <a:t>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892175" y="24923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078038" y="24717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154363" y="21764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3133725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4167188" y="22098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4167188" y="2819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5203825" y="25590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6227763" y="25685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51246" name="Text Box 45"/>
          <p:cNvSpPr txBox="1">
            <a:spLocks noChangeArrowheads="1"/>
          </p:cNvSpPr>
          <p:nvPr/>
        </p:nvSpPr>
        <p:spPr bwMode="auto">
          <a:xfrm>
            <a:off x="7258050" y="2590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1247" name="Text Box 46"/>
          <p:cNvSpPr txBox="1">
            <a:spLocks noChangeArrowheads="1"/>
          </p:cNvSpPr>
          <p:nvPr/>
        </p:nvSpPr>
        <p:spPr bwMode="auto">
          <a:xfrm>
            <a:off x="8272463" y="25908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51248" name="Oval 47"/>
          <p:cNvSpPr>
            <a:spLocks noChangeArrowheads="1"/>
          </p:cNvSpPr>
          <p:nvPr/>
        </p:nvSpPr>
        <p:spPr bwMode="auto">
          <a:xfrm>
            <a:off x="990600" y="49530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8"/>
          <p:cNvSpPr txBox="1">
            <a:spLocks noChangeArrowheads="1"/>
          </p:cNvSpPr>
          <p:nvPr/>
        </p:nvSpPr>
        <p:spPr bwMode="auto">
          <a:xfrm>
            <a:off x="1127125" y="499427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ABCDHI</a:t>
            </a:r>
          </a:p>
        </p:txBody>
      </p:sp>
      <p:sp>
        <p:nvSpPr>
          <p:cNvPr id="51250" name="Oval 49"/>
          <p:cNvSpPr>
            <a:spLocks noChangeArrowheads="1"/>
          </p:cNvSpPr>
          <p:nvPr/>
        </p:nvSpPr>
        <p:spPr bwMode="auto">
          <a:xfrm>
            <a:off x="3429000" y="4343400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Text Box 50"/>
          <p:cNvSpPr txBox="1">
            <a:spLocks noChangeArrowheads="1"/>
          </p:cNvSpPr>
          <p:nvPr/>
        </p:nvSpPr>
        <p:spPr bwMode="auto">
          <a:xfrm>
            <a:off x="3717925" y="4384675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FGABCDHI</a:t>
            </a:r>
          </a:p>
        </p:txBody>
      </p:sp>
      <p:sp>
        <p:nvSpPr>
          <p:cNvPr id="51252" name="Oval 51"/>
          <p:cNvSpPr>
            <a:spLocks noChangeArrowheads="1"/>
          </p:cNvSpPr>
          <p:nvPr/>
        </p:nvSpPr>
        <p:spPr bwMode="auto">
          <a:xfrm>
            <a:off x="3429000" y="5410200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Text Box 52"/>
          <p:cNvSpPr txBox="1">
            <a:spLocks noChangeArrowheads="1"/>
          </p:cNvSpPr>
          <p:nvPr/>
        </p:nvSpPr>
        <p:spPr bwMode="auto">
          <a:xfrm>
            <a:off x="3681413" y="5451475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EJGABCDHI</a:t>
            </a:r>
          </a:p>
        </p:txBody>
      </p:sp>
      <p:sp>
        <p:nvSpPr>
          <p:cNvPr id="51254" name="Oval 53"/>
          <p:cNvSpPr>
            <a:spLocks noChangeArrowheads="1"/>
          </p:cNvSpPr>
          <p:nvPr/>
        </p:nvSpPr>
        <p:spPr bwMode="auto">
          <a:xfrm>
            <a:off x="3359150" y="5378450"/>
            <a:ext cx="2362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Line 54"/>
          <p:cNvSpPr>
            <a:spLocks noChangeShapeType="1"/>
          </p:cNvSpPr>
          <p:nvPr/>
        </p:nvSpPr>
        <p:spPr bwMode="auto">
          <a:xfrm flipV="1">
            <a:off x="6858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56" name="Line 55"/>
          <p:cNvSpPr>
            <a:spLocks noChangeShapeType="1"/>
          </p:cNvSpPr>
          <p:nvPr/>
        </p:nvSpPr>
        <p:spPr bwMode="auto">
          <a:xfrm flipV="1">
            <a:off x="2514600" y="4648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57" name="Line 56"/>
          <p:cNvSpPr>
            <a:spLocks noChangeShapeType="1"/>
          </p:cNvSpPr>
          <p:nvPr/>
        </p:nvSpPr>
        <p:spPr bwMode="auto">
          <a:xfrm>
            <a:off x="2514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1258" name="Text Box 57"/>
          <p:cNvSpPr txBox="1">
            <a:spLocks noChangeArrowheads="1"/>
          </p:cNvSpPr>
          <p:nvPr/>
        </p:nvSpPr>
        <p:spPr bwMode="auto">
          <a:xfrm>
            <a:off x="2743200" y="445135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59" name="Text Box 58"/>
          <p:cNvSpPr txBox="1">
            <a:spLocks noChangeArrowheads="1"/>
          </p:cNvSpPr>
          <p:nvPr/>
        </p:nvSpPr>
        <p:spPr bwMode="auto">
          <a:xfrm>
            <a:off x="2743200" y="5410200"/>
            <a:ext cx="344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1260" name="Freeform 59"/>
          <p:cNvSpPr>
            <a:spLocks/>
          </p:cNvSpPr>
          <p:nvPr/>
        </p:nvSpPr>
        <p:spPr bwMode="auto">
          <a:xfrm>
            <a:off x="5638800" y="4191000"/>
            <a:ext cx="927100" cy="800100"/>
          </a:xfrm>
          <a:custGeom>
            <a:avLst/>
            <a:gdLst>
              <a:gd name="T0" fmla="*/ 0 w 584"/>
              <a:gd name="T1" fmla="*/ 192 h 504"/>
              <a:gd name="T2" fmla="*/ 288 w 584"/>
              <a:gd name="T3" fmla="*/ 0 h 504"/>
              <a:gd name="T4" fmla="*/ 576 w 584"/>
              <a:gd name="T5" fmla="*/ 192 h 504"/>
              <a:gd name="T6" fmla="*/ 336 w 584"/>
              <a:gd name="T7" fmla="*/ 480 h 504"/>
              <a:gd name="T8" fmla="*/ 0 w 584"/>
              <a:gd name="T9" fmla="*/ 33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61" name="Text Box 60"/>
          <p:cNvSpPr txBox="1">
            <a:spLocks noChangeArrowheads="1"/>
          </p:cNvSpPr>
          <p:nvPr/>
        </p:nvSpPr>
        <p:spPr bwMode="auto">
          <a:xfrm>
            <a:off x="6380163" y="3976688"/>
            <a:ext cx="401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62" name="Freeform 61"/>
          <p:cNvSpPr>
            <a:spLocks/>
          </p:cNvSpPr>
          <p:nvPr/>
        </p:nvSpPr>
        <p:spPr bwMode="auto">
          <a:xfrm>
            <a:off x="5715000" y="5334000"/>
            <a:ext cx="927100" cy="800100"/>
          </a:xfrm>
          <a:custGeom>
            <a:avLst/>
            <a:gdLst>
              <a:gd name="T0" fmla="*/ 0 w 584"/>
              <a:gd name="T1" fmla="*/ 192 h 504"/>
              <a:gd name="T2" fmla="*/ 288 w 584"/>
              <a:gd name="T3" fmla="*/ 0 h 504"/>
              <a:gd name="T4" fmla="*/ 576 w 584"/>
              <a:gd name="T5" fmla="*/ 192 h 504"/>
              <a:gd name="T6" fmla="*/ 336 w 584"/>
              <a:gd name="T7" fmla="*/ 480 h 504"/>
              <a:gd name="T8" fmla="*/ 0 w 584"/>
              <a:gd name="T9" fmla="*/ 33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63" name="Text Box 62"/>
          <p:cNvSpPr txBox="1">
            <a:spLocks noChangeArrowheads="1"/>
          </p:cNvSpPr>
          <p:nvPr/>
        </p:nvSpPr>
        <p:spPr bwMode="auto">
          <a:xfrm>
            <a:off x="6513513" y="5119688"/>
            <a:ext cx="344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1264" name="Freeform 63"/>
          <p:cNvSpPr>
            <a:spLocks/>
          </p:cNvSpPr>
          <p:nvPr/>
        </p:nvSpPr>
        <p:spPr bwMode="auto">
          <a:xfrm>
            <a:off x="3492500" y="4800600"/>
            <a:ext cx="241300" cy="685800"/>
          </a:xfrm>
          <a:custGeom>
            <a:avLst/>
            <a:gdLst>
              <a:gd name="T0" fmla="*/ 152 w 152"/>
              <a:gd name="T1" fmla="*/ 432 h 432"/>
              <a:gd name="T2" fmla="*/ 8 w 152"/>
              <a:gd name="T3" fmla="*/ 240 h 432"/>
              <a:gd name="T4" fmla="*/ 104 w 152"/>
              <a:gd name="T5" fmla="*/ 0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65" name="Text Box 64"/>
          <p:cNvSpPr txBox="1">
            <a:spLocks noChangeArrowheads="1"/>
          </p:cNvSpPr>
          <p:nvPr/>
        </p:nvSpPr>
        <p:spPr bwMode="auto">
          <a:xfrm>
            <a:off x="3124200" y="48768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1266" name="Freeform 65"/>
          <p:cNvSpPr>
            <a:spLocks/>
          </p:cNvSpPr>
          <p:nvPr/>
        </p:nvSpPr>
        <p:spPr bwMode="auto">
          <a:xfrm>
            <a:off x="5105400" y="4845050"/>
            <a:ext cx="157163" cy="565150"/>
          </a:xfrm>
          <a:custGeom>
            <a:avLst/>
            <a:gdLst>
              <a:gd name="T0" fmla="*/ 16 w 99"/>
              <a:gd name="T1" fmla="*/ 0 h 356"/>
              <a:gd name="T2" fmla="*/ 96 w 99"/>
              <a:gd name="T3" fmla="*/ 164 h 356"/>
              <a:gd name="T4" fmla="*/ 0 w 99"/>
              <a:gd name="T5" fmla="*/ 356 h 356"/>
              <a:gd name="T6" fmla="*/ 0 60000 65536"/>
              <a:gd name="T7" fmla="*/ 0 60000 65536"/>
              <a:gd name="T8" fmla="*/ 0 60000 65536"/>
              <a:gd name="T9" fmla="*/ 0 w 99"/>
              <a:gd name="T10" fmla="*/ 0 h 356"/>
              <a:gd name="T11" fmla="*/ 99 w 9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267" name="Text Box 66"/>
          <p:cNvSpPr txBox="1">
            <a:spLocks noChangeArrowheads="1"/>
          </p:cNvSpPr>
          <p:nvPr/>
        </p:nvSpPr>
        <p:spPr bwMode="auto">
          <a:xfrm>
            <a:off x="5233988" y="4843463"/>
            <a:ext cx="344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60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0BFB-81AA-4BE8-883E-23FF36EC1DE3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 to DFA. Remark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NFA may be in many states at any time</a:t>
            </a:r>
          </a:p>
          <a:p>
            <a:pPr lvl="1"/>
            <a:endParaRPr lang="en-US" smtClean="0"/>
          </a:p>
          <a:p>
            <a:r>
              <a:rPr lang="en-US" smtClean="0"/>
              <a:t>How many different states ?</a:t>
            </a:r>
          </a:p>
          <a:p>
            <a:pPr lvl="1"/>
            <a:endParaRPr lang="en-US" smtClean="0"/>
          </a:p>
          <a:p>
            <a:r>
              <a:rPr lang="en-US" smtClean="0"/>
              <a:t>If there are N states, the NFA must be in some subset of those N states</a:t>
            </a:r>
          </a:p>
          <a:p>
            <a:pPr lvl="1"/>
            <a:endParaRPr lang="en-US" smtClean="0"/>
          </a:p>
          <a:p>
            <a:r>
              <a:rPr lang="en-US" smtClean="0"/>
              <a:t>How many non-empty subsets are there?</a:t>
            </a:r>
          </a:p>
          <a:p>
            <a:pPr lvl="1"/>
            <a:r>
              <a:rPr lang="en-US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- 1 = finitely many, but exponentially many</a:t>
            </a:r>
          </a:p>
        </p:txBody>
      </p:sp>
    </p:spTree>
    <p:extLst>
      <p:ext uri="{BB962C8B-B14F-4D97-AF65-F5344CB8AC3E}">
        <p14:creationId xmlns:p14="http://schemas.microsoft.com/office/powerpoint/2010/main" val="17393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B5C1-3FF2-4171-B3BC-5F8F82768DD9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DFA can be implemented by a 2D table T</a:t>
            </a:r>
          </a:p>
          <a:p>
            <a:pPr lvl="1"/>
            <a:r>
              <a:rPr lang="en-US" smtClean="0"/>
              <a:t>One dimension is “states”</a:t>
            </a:r>
          </a:p>
          <a:p>
            <a:pPr lvl="1"/>
            <a:r>
              <a:rPr lang="en-US" smtClean="0"/>
              <a:t>Other dimension is “input symbols”</a:t>
            </a:r>
          </a:p>
          <a:p>
            <a:pPr lvl="1"/>
            <a:r>
              <a:rPr lang="en-US" smtClean="0"/>
              <a:t>For every transition S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-80" charset="2"/>
              </a:rPr>
              <a:t></a:t>
            </a:r>
            <a:r>
              <a:rPr lang="en-US" baseline="30000" smtClean="0">
                <a:sym typeface="Symbol" pitchFamily="-80" charset="2"/>
              </a:rPr>
              <a:t>a </a:t>
            </a:r>
            <a:r>
              <a:rPr lang="en-US" smtClean="0">
                <a:sym typeface="Symbol" pitchFamily="-80" charset="2"/>
              </a:rPr>
              <a:t>S</a:t>
            </a:r>
            <a:r>
              <a:rPr lang="en-US" baseline="-25000" smtClean="0">
                <a:sym typeface="Symbol" pitchFamily="-80" charset="2"/>
              </a:rPr>
              <a:t>k</a:t>
            </a:r>
            <a:r>
              <a:rPr lang="en-US" smtClean="0">
                <a:sym typeface="Symbol" pitchFamily="-80" charset="2"/>
              </a:rPr>
              <a:t> define T[i,a] = k</a:t>
            </a:r>
          </a:p>
          <a:p>
            <a:r>
              <a:rPr lang="en-US" smtClean="0">
                <a:sym typeface="Symbol" pitchFamily="-80" charset="2"/>
              </a:rPr>
              <a:t>DFA “execution”</a:t>
            </a:r>
          </a:p>
          <a:p>
            <a:pPr lvl="1"/>
            <a:r>
              <a:rPr lang="en-US" smtClean="0">
                <a:sym typeface="Symbol" pitchFamily="-80" charset="2"/>
              </a:rPr>
              <a:t>If in state </a:t>
            </a:r>
            <a:r>
              <a:rPr lang="en-US" smtClean="0"/>
              <a:t>S</a:t>
            </a:r>
            <a:r>
              <a:rPr lang="en-US" baseline="-25000" smtClean="0"/>
              <a:t>i</a:t>
            </a:r>
            <a:r>
              <a:rPr lang="en-US" smtClean="0"/>
              <a:t> and input a, read T[i,a] = k and skip to state S</a:t>
            </a:r>
            <a:r>
              <a:rPr lang="en-US" baseline="-25000" smtClean="0"/>
              <a:t>k</a:t>
            </a:r>
          </a:p>
          <a:p>
            <a:pPr lvl="1"/>
            <a:r>
              <a:rPr lang="en-US" smtClean="0"/>
              <a:t>Very efficient</a:t>
            </a:r>
          </a:p>
        </p:txBody>
      </p:sp>
    </p:spTree>
    <p:extLst>
      <p:ext uri="{BB962C8B-B14F-4D97-AF65-F5344CB8AC3E}">
        <p14:creationId xmlns:p14="http://schemas.microsoft.com/office/powerpoint/2010/main" val="1126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5D3-AF0B-462A-B1C9-6489A96D2B58}" type="slidenum">
              <a:rPr lang="en-US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Table Implementation of a DFA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19200" y="2424113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905000" y="24653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3657600" y="1814513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583113" y="18557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3657600" y="2881313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4548188" y="29225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3587750" y="2849563"/>
            <a:ext cx="2362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 flipV="1">
            <a:off x="914400" y="2728913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2743200" y="2119313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>
            <a:off x="2743200" y="2805113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2971800" y="19224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2971800" y="2881313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4288" name="Freeform 15"/>
          <p:cNvSpPr>
            <a:spLocks/>
          </p:cNvSpPr>
          <p:nvPr/>
        </p:nvSpPr>
        <p:spPr bwMode="auto">
          <a:xfrm>
            <a:off x="5867400" y="1662113"/>
            <a:ext cx="927100" cy="800100"/>
          </a:xfrm>
          <a:custGeom>
            <a:avLst/>
            <a:gdLst>
              <a:gd name="T0" fmla="*/ 0 w 584"/>
              <a:gd name="T1" fmla="*/ 192 h 504"/>
              <a:gd name="T2" fmla="*/ 288 w 584"/>
              <a:gd name="T3" fmla="*/ 0 h 504"/>
              <a:gd name="T4" fmla="*/ 576 w 584"/>
              <a:gd name="T5" fmla="*/ 192 h 504"/>
              <a:gd name="T6" fmla="*/ 336 w 584"/>
              <a:gd name="T7" fmla="*/ 480 h 504"/>
              <a:gd name="T8" fmla="*/ 0 w 584"/>
              <a:gd name="T9" fmla="*/ 33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6608763" y="144780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90" name="Freeform 17"/>
          <p:cNvSpPr>
            <a:spLocks/>
          </p:cNvSpPr>
          <p:nvPr/>
        </p:nvSpPr>
        <p:spPr bwMode="auto">
          <a:xfrm>
            <a:off x="5943600" y="2805113"/>
            <a:ext cx="927100" cy="800100"/>
          </a:xfrm>
          <a:custGeom>
            <a:avLst/>
            <a:gdLst>
              <a:gd name="T0" fmla="*/ 0 w 584"/>
              <a:gd name="T1" fmla="*/ 192 h 504"/>
              <a:gd name="T2" fmla="*/ 288 w 584"/>
              <a:gd name="T3" fmla="*/ 0 h 504"/>
              <a:gd name="T4" fmla="*/ 576 w 584"/>
              <a:gd name="T5" fmla="*/ 192 h 504"/>
              <a:gd name="T6" fmla="*/ 336 w 584"/>
              <a:gd name="T7" fmla="*/ 480 h 504"/>
              <a:gd name="T8" fmla="*/ 0 w 584"/>
              <a:gd name="T9" fmla="*/ 33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"/>
              <a:gd name="T16" fmla="*/ 0 h 504"/>
              <a:gd name="T17" fmla="*/ 584 w 58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6742113" y="2590800"/>
            <a:ext cx="34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  <p:sp>
        <p:nvSpPr>
          <p:cNvPr id="54292" name="Freeform 19"/>
          <p:cNvSpPr>
            <a:spLocks/>
          </p:cNvSpPr>
          <p:nvPr/>
        </p:nvSpPr>
        <p:spPr bwMode="auto">
          <a:xfrm>
            <a:off x="3721100" y="2271713"/>
            <a:ext cx="241300" cy="685800"/>
          </a:xfrm>
          <a:custGeom>
            <a:avLst/>
            <a:gdLst>
              <a:gd name="T0" fmla="*/ 152 w 152"/>
              <a:gd name="T1" fmla="*/ 432 h 432"/>
              <a:gd name="T2" fmla="*/ 8 w 152"/>
              <a:gd name="T3" fmla="*/ 240 h 432"/>
              <a:gd name="T4" fmla="*/ 104 w 152"/>
              <a:gd name="T5" fmla="*/ 0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3352800" y="234791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0</a:t>
            </a:r>
          </a:p>
        </p:txBody>
      </p:sp>
      <p:sp>
        <p:nvSpPr>
          <p:cNvPr id="54294" name="Freeform 21"/>
          <p:cNvSpPr>
            <a:spLocks/>
          </p:cNvSpPr>
          <p:nvPr/>
        </p:nvSpPr>
        <p:spPr bwMode="auto">
          <a:xfrm>
            <a:off x="5334000" y="2316163"/>
            <a:ext cx="157163" cy="565150"/>
          </a:xfrm>
          <a:custGeom>
            <a:avLst/>
            <a:gdLst>
              <a:gd name="T0" fmla="*/ 16 w 99"/>
              <a:gd name="T1" fmla="*/ 0 h 356"/>
              <a:gd name="T2" fmla="*/ 96 w 99"/>
              <a:gd name="T3" fmla="*/ 164 h 356"/>
              <a:gd name="T4" fmla="*/ 0 w 99"/>
              <a:gd name="T5" fmla="*/ 356 h 356"/>
              <a:gd name="T6" fmla="*/ 0 60000 65536"/>
              <a:gd name="T7" fmla="*/ 0 60000 65536"/>
              <a:gd name="T8" fmla="*/ 0 60000 65536"/>
              <a:gd name="T9" fmla="*/ 0 w 99"/>
              <a:gd name="T10" fmla="*/ 0 h 356"/>
              <a:gd name="T11" fmla="*/ 99 w 9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295" name="Text Box 22"/>
          <p:cNvSpPr txBox="1">
            <a:spLocks noChangeArrowheads="1"/>
          </p:cNvSpPr>
          <p:nvPr/>
        </p:nvSpPr>
        <p:spPr bwMode="auto">
          <a:xfrm>
            <a:off x="5462588" y="2314575"/>
            <a:ext cx="34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-80" charset="0"/>
              </a:rPr>
              <a:t>1</a:t>
            </a:r>
          </a:p>
        </p:txBody>
      </p:sp>
      <p:graphicFrame>
        <p:nvGraphicFramePr>
          <p:cNvPr id="184343" name="Group 23"/>
          <p:cNvGraphicFramePr>
            <a:graphicFrameLocks noGrp="1"/>
          </p:cNvGraphicFramePr>
          <p:nvPr/>
        </p:nvGraphicFramePr>
        <p:xfrm>
          <a:off x="3200400" y="4121150"/>
          <a:ext cx="2971800" cy="1828800"/>
        </p:xfrm>
        <a:graphic>
          <a:graphicData uri="http://schemas.openxmlformats.org/drawingml/2006/table">
            <a:tbl>
              <a:tblPr/>
              <a:tblGrid>
                <a:gridCol w="904875"/>
                <a:gridCol w="903288"/>
                <a:gridCol w="116363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-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-80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ADF-BC4D-4747-9A9F-97EB72B44234}" type="slidenum">
              <a:rPr lang="en-US"/>
              <a:pPr/>
              <a:t>35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(Cont.)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NFA -&gt; DFA conversion is at the heart of tools such as flex or jflex</a:t>
            </a:r>
          </a:p>
          <a:p>
            <a:pPr lvl="1"/>
            <a:endParaRPr lang="en-US" smtClean="0"/>
          </a:p>
          <a:p>
            <a:r>
              <a:rPr lang="en-US" smtClean="0"/>
              <a:t>But, DFAs can be huge</a:t>
            </a:r>
          </a:p>
          <a:p>
            <a:pPr lvl="1"/>
            <a:endParaRPr lang="en-US" smtClean="0"/>
          </a:p>
          <a:p>
            <a:r>
              <a:rPr lang="en-US" smtClean="0"/>
              <a:t>In practice, flex-like tools trade off speed for space in the choice of NFA and DFA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833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355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reserved words and identifiers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976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457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unsigned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962275"/>
            <a:ext cx="74866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868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5603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whitespace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7513" y="2895600"/>
            <a:ext cx="3228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771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of a transition-diagram-based lexical analyzer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TOKEN getRelop()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TOKEN retToken = new (RELOP)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while (1) {	/* repeat character processing until 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	return or failure occurs	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switch(state)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0: c= nextchar();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if (c == ‘&lt;‘) state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if (c == ‘=‘) state = 5;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if (c == ‘&gt;’) state = 6;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else fail();	/* lexeme is not a relop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 break;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1: 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case 8: retract();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retToken.attribute = 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		 return(retToken);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40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223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Analyzer Generator - Lex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2362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Compiler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25146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533400" y="2416175"/>
            <a:ext cx="2271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 Source program</a:t>
            </a:r>
          </a:p>
          <a:p>
            <a:r>
              <a:rPr lang="en-US" sz="2000"/>
              <a:t>lex.l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7024688" y="2590800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0" y="3581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C</a:t>
            </a:r>
          </a:p>
          <a:p>
            <a:pPr algn="ctr"/>
            <a:r>
              <a:rPr lang="en-US">
                <a:solidFill>
                  <a:srgbClr val="FFFFFF"/>
                </a:solidFill>
                <a:cs typeface="Arial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5146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1066800" y="3810000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50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7024688" y="3810000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a.out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4724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a.out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5146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3" name="TextBox 12"/>
          <p:cNvSpPr txBox="1">
            <a:spLocks noChangeArrowheads="1"/>
          </p:cNvSpPr>
          <p:nvPr/>
        </p:nvSpPr>
        <p:spPr bwMode="auto">
          <a:xfrm>
            <a:off x="990600" y="4953000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150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12"/>
          <p:cNvSpPr txBox="1">
            <a:spLocks noChangeArrowheads="1"/>
          </p:cNvSpPr>
          <p:nvPr/>
        </p:nvSpPr>
        <p:spPr bwMode="auto">
          <a:xfrm>
            <a:off x="7024688" y="4854575"/>
            <a:ext cx="1281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Sequence of tokens</a:t>
            </a:r>
          </a:p>
        </p:txBody>
      </p:sp>
    </p:spTree>
    <p:extLst>
      <p:ext uri="{BB962C8B-B14F-4D97-AF65-F5344CB8AC3E}">
        <p14:creationId xmlns:p14="http://schemas.microsoft.com/office/powerpoint/2010/main" val="69371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Lex programs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685800" y="2667000"/>
            <a:ext cx="24971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declarations</a:t>
            </a:r>
          </a:p>
          <a:p>
            <a:r>
              <a:rPr lang="en-US"/>
              <a:t>%%</a:t>
            </a:r>
          </a:p>
          <a:p>
            <a:r>
              <a:rPr lang="en-US"/>
              <a:t>translation rules</a:t>
            </a:r>
          </a:p>
          <a:p>
            <a:r>
              <a:rPr lang="en-US"/>
              <a:t>%%</a:t>
            </a:r>
          </a:p>
          <a:p>
            <a:r>
              <a:rPr lang="en-US"/>
              <a:t>auxiliary functions</a:t>
            </a:r>
          </a:p>
        </p:txBody>
      </p:sp>
      <p:cxnSp>
        <p:nvCxnSpPr>
          <p:cNvPr id="7" name="Straight Arrow Connector 6"/>
          <p:cNvCxnSpPr>
            <a:stCxn id="28676" idx="3"/>
          </p:cNvCxnSpPr>
          <p:nvPr/>
        </p:nvCxnSpPr>
        <p:spPr>
          <a:xfrm>
            <a:off x="3182938" y="3636963"/>
            <a:ext cx="1922462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5410200" y="3429000"/>
            <a:ext cx="2493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Pattern    {Action}</a:t>
            </a:r>
          </a:p>
        </p:txBody>
      </p:sp>
    </p:spTree>
    <p:extLst>
      <p:ext uri="{BB962C8B-B14F-4D97-AF65-F5344CB8AC3E}">
        <p14:creationId xmlns:p14="http://schemas.microsoft.com/office/powerpoint/2010/main" val="17771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4" ma:contentTypeDescription="Create a new document." ma:contentTypeScope="" ma:versionID="9600ddd11134492a42125b792a7fe078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ef3fa11c34c368ec6efb3f8d4c94db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D0D0A-53D0-4FBF-B8EA-6EFB93182BF9}"/>
</file>

<file path=customXml/itemProps2.xml><?xml version="1.0" encoding="utf-8"?>
<ds:datastoreItem xmlns:ds="http://schemas.openxmlformats.org/officeDocument/2006/customXml" ds:itemID="{EAF7724F-C08A-40BA-9678-6EE8A2CF208F}"/>
</file>

<file path=customXml/itemProps3.xml><?xml version="1.0" encoding="utf-8"?>
<ds:datastoreItem xmlns:ds="http://schemas.openxmlformats.org/officeDocument/2006/customXml" ds:itemID="{64DDA02D-718E-4CF9-8477-4740D7F4E57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On-screen Show (4:3)</PresentationFormat>
  <Paragraphs>418</Paragraphs>
  <Slides>35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Recognition of tokens</vt:lpstr>
      <vt:lpstr>Recognition of tokens (cont.)</vt:lpstr>
      <vt:lpstr>Transition diagrams</vt:lpstr>
      <vt:lpstr>Transition diagrams (cont.)</vt:lpstr>
      <vt:lpstr>Transition diagrams (cont.)</vt:lpstr>
      <vt:lpstr>Transition diagrams (cont.)</vt:lpstr>
      <vt:lpstr>Architecture of a transition-diagram-based lexical analyzer</vt:lpstr>
      <vt:lpstr>Lexical Analyzer Generator - Lex</vt:lpstr>
      <vt:lpstr>Structure of Lex programs</vt:lpstr>
      <vt:lpstr>Example</vt:lpstr>
      <vt:lpstr>Finite Automata</vt:lpstr>
      <vt:lpstr>Finite Automata</vt:lpstr>
      <vt:lpstr>Finite Automata State Graphs</vt:lpstr>
      <vt:lpstr>A Simple Example</vt:lpstr>
      <vt:lpstr>Another Simple Example</vt:lpstr>
      <vt:lpstr>And Another Example</vt:lpstr>
      <vt:lpstr>And Another Example</vt:lpstr>
      <vt:lpstr>Epsilon Moves</vt:lpstr>
      <vt:lpstr>Deterministic and Nondeterministic Automata</vt:lpstr>
      <vt:lpstr>Execution of Finite Automata</vt:lpstr>
      <vt:lpstr>Acceptance of NFAs</vt:lpstr>
      <vt:lpstr>NFA vs. DFA (1)</vt:lpstr>
      <vt:lpstr>NFA vs. DFA (2)</vt:lpstr>
      <vt:lpstr>Regular Expressions to Finite Automata</vt:lpstr>
      <vt:lpstr>Regular Expressions to NFA (1)</vt:lpstr>
      <vt:lpstr>Regular Expressions to NFA (2)</vt:lpstr>
      <vt:lpstr>Regular Expressions to NFA (3)</vt:lpstr>
      <vt:lpstr>Example of RegExp -&gt; NFA conversion</vt:lpstr>
      <vt:lpstr>Next</vt:lpstr>
      <vt:lpstr>NFA to DFA. The Trick</vt:lpstr>
      <vt:lpstr>NFA -&gt; DFA Example</vt:lpstr>
      <vt:lpstr>NFA to DFA. Remark</vt:lpstr>
      <vt:lpstr>Implementation</vt:lpstr>
      <vt:lpstr>Table Implementation of a DFA</vt:lpstr>
      <vt:lpstr>Implementation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tokens</dc:title>
  <dc:creator>ashis</dc:creator>
  <cp:lastModifiedBy>ashis</cp:lastModifiedBy>
  <cp:revision>1</cp:revision>
  <dcterms:created xsi:type="dcterms:W3CDTF">2006-08-16T00:00:00Z</dcterms:created>
  <dcterms:modified xsi:type="dcterms:W3CDTF">2020-08-29T05:02:24Z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