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312" r:id="rId8"/>
    <p:sldId id="314" r:id="rId9"/>
    <p:sldId id="315" r:id="rId10"/>
    <p:sldId id="267" r:id="rId11"/>
    <p:sldId id="262" r:id="rId12"/>
    <p:sldId id="263" r:id="rId13"/>
    <p:sldId id="316" r:id="rId14"/>
    <p:sldId id="283" r:id="rId15"/>
    <p:sldId id="318" r:id="rId16"/>
    <p:sldId id="320" r:id="rId17"/>
    <p:sldId id="321" r:id="rId18"/>
    <p:sldId id="322" r:id="rId19"/>
    <p:sldId id="323" r:id="rId20"/>
    <p:sldId id="325" r:id="rId21"/>
    <p:sldId id="326" r:id="rId22"/>
    <p:sldId id="327" r:id="rId23"/>
    <p:sldId id="324" r:id="rId24"/>
    <p:sldId id="264" r:id="rId25"/>
    <p:sldId id="268" r:id="rId26"/>
    <p:sldId id="269" r:id="rId27"/>
    <p:sldId id="265" r:id="rId28"/>
    <p:sldId id="271" r:id="rId29"/>
    <p:sldId id="272" r:id="rId30"/>
    <p:sldId id="273" r:id="rId31"/>
    <p:sldId id="274" r:id="rId32"/>
    <p:sldId id="275" r:id="rId33"/>
    <p:sldId id="276" r:id="rId34"/>
    <p:sldId id="277" r:id="rId35"/>
    <p:sldId id="278"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282" r:id="rId65"/>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19" autoAdjust="0"/>
  </p:normalViewPr>
  <p:slideViewPr>
    <p:cSldViewPr>
      <p:cViewPr varScale="1">
        <p:scale>
          <a:sx n="67" d="100"/>
          <a:sy n="67" d="100"/>
        </p:scale>
        <p:origin x="-135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55C699A-80C5-4EC7-B1A0-B1B5F17CC879}" type="datetimeFigureOut">
              <a:rPr lang="en-US"/>
              <a:pPr/>
              <a:t>8/27/2020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3C85842-5A5B-47C1-A019-A7F086CB31B7}" type="slidenum">
              <a:rPr lang="en-US"/>
              <a:pPr/>
              <a:t>‹#›</a:t>
            </a:fld>
            <a:endParaRPr lang="en-US"/>
          </a:p>
        </p:txBody>
      </p:sp>
    </p:spTree>
    <p:extLst>
      <p:ext uri="{BB962C8B-B14F-4D97-AF65-F5344CB8AC3E}">
        <p14:creationId xmlns:p14="http://schemas.microsoft.com/office/powerpoint/2010/main" val="15195265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a:lstStyle/>
          <a:p>
            <a:fld id="{2721B965-2357-405E-87B0-94F25DC756F9}" type="slidenum">
              <a:rPr lang="en-US"/>
              <a:pPr/>
              <a:t>39</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a:lstStyle/>
          <a:p>
            <a:fld id="{A495DF5D-AF51-44D1-A621-71FBB31FE91E}" type="slidenum">
              <a:rPr lang="en-US"/>
              <a:pPr/>
              <a:t>48</a:t>
            </a:fld>
            <a:endParaRPr 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a:lstStyle/>
          <a:p>
            <a:fld id="{3D57F389-0C05-4888-9780-65CD9D6E63AF}" type="slidenum">
              <a:rPr lang="en-US"/>
              <a:pPr/>
              <a:t>49</a:t>
            </a:fld>
            <a:endParaRPr lang="en-US"/>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a:lstStyle/>
          <a:p>
            <a:fld id="{1E5FE8F5-CAC7-49D1-B6BE-35541D693398}" type="slidenum">
              <a:rPr lang="en-US"/>
              <a:pPr/>
              <a:t>50</a:t>
            </a:fld>
            <a:endParaRPr 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a:lstStyle/>
          <a:p>
            <a:fld id="{8FA55B35-8986-4AFC-B0E7-3332AC6DB7F9}" type="slidenum">
              <a:rPr lang="en-US"/>
              <a:pPr/>
              <a:t>51</a:t>
            </a:fld>
            <a:endParaRPr 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a:lstStyle/>
          <a:p>
            <a:fld id="{CDA5843E-39A6-4C23-A373-A8643F2CE77D}" type="slidenum">
              <a:rPr lang="en-US"/>
              <a:pPr/>
              <a:t>52</a:t>
            </a:fld>
            <a:endParaRPr lang="en-US"/>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a:lstStyle/>
          <a:p>
            <a:fld id="{8D95FBF2-D702-4F90-8E4E-E543493A9FA4}" type="slidenum">
              <a:rPr lang="en-US"/>
              <a:pPr/>
              <a:t>53</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a:lstStyle/>
          <a:p>
            <a:fld id="{A74BE892-27F2-4F84-A392-3D25B0436A95}" type="slidenum">
              <a:rPr lang="en-US"/>
              <a:pPr/>
              <a:t>54</a:t>
            </a:fld>
            <a:endParaRPr 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ln>
            <a:miter lim="800000"/>
            <a:headEnd/>
            <a:tailEnd/>
          </a:ln>
        </p:spPr>
        <p:txBody>
          <a:bodyPr/>
          <a:lstStyle/>
          <a:p>
            <a:fld id="{27511BBB-F6FA-4AC2-B9AF-09B8106E2983}" type="slidenum">
              <a:rPr lang="en-US"/>
              <a:pPr/>
              <a:t>55</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a:lstStyle/>
          <a:p>
            <a:fld id="{8D17665D-5A3D-4CB4-B637-6B5D2CD49864}" type="slidenum">
              <a:rPr lang="en-US"/>
              <a:pPr/>
              <a:t>56</a:t>
            </a:fld>
            <a:endParaRPr 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a:lstStyle/>
          <a:p>
            <a:fld id="{97C9244E-189F-4764-B426-F1F3AA25F9B4}" type="slidenum">
              <a:rPr lang="en-US"/>
              <a:pPr/>
              <a:t>57</a:t>
            </a:fld>
            <a:endParaRPr lang="en-US"/>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a:lstStyle/>
          <a:p>
            <a:fld id="{4CE4008B-444F-4F8F-8766-D5DE989BFE89}" type="slidenum">
              <a:rPr lang="en-US"/>
              <a:pPr/>
              <a:t>40</a:t>
            </a:fld>
            <a:endParaRPr 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F202E1D8-1000-441D-B214-E60023FDCC4C}" type="slidenum">
              <a:rPr lang="en-US"/>
              <a:pPr/>
              <a:t>58</a:t>
            </a:fld>
            <a:endParaRPr lang="en-US"/>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a:lstStyle/>
          <a:p>
            <a:fld id="{662992BF-6ABF-46F9-B9C6-E5DEA860F1F8}" type="slidenum">
              <a:rPr lang="en-US"/>
              <a:pPr/>
              <a:t>59</a:t>
            </a:fld>
            <a:endParaRPr lang="en-US"/>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ln>
            <a:miter lim="800000"/>
            <a:headEnd/>
            <a:tailEnd/>
          </a:ln>
        </p:spPr>
        <p:txBody>
          <a:bodyPr/>
          <a:lstStyle/>
          <a:p>
            <a:fld id="{D7C72793-96A2-4C4F-B8CB-D6794983168D}" type="slidenum">
              <a:rPr lang="en-US"/>
              <a:pPr/>
              <a:t>60</a:t>
            </a:fld>
            <a:endParaRPr lang="en-US"/>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a:lstStyle/>
          <a:p>
            <a:fld id="{FB8BCE5A-F65B-41C3-86C0-3C4598FCE917}" type="slidenum">
              <a:rPr lang="en-US"/>
              <a:pPr/>
              <a:t>61</a:t>
            </a:fld>
            <a:endParaRPr lang="en-US"/>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headEnd/>
            <a:tailEnd/>
          </a:ln>
        </p:spPr>
        <p:txBody>
          <a:bodyPr/>
          <a:lstStyle/>
          <a:p>
            <a:fld id="{057CA610-6579-44EC-9BAD-351A9FA77054}" type="slidenum">
              <a:rPr lang="en-US"/>
              <a:pPr/>
              <a:t>62</a:t>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ln>
            <a:miter lim="800000"/>
            <a:headEnd/>
            <a:tailEnd/>
          </a:ln>
        </p:spPr>
        <p:txBody>
          <a:bodyPr/>
          <a:lstStyle/>
          <a:p>
            <a:fld id="{4351DABE-8958-465C-82BC-2A4213D249B8}" type="slidenum">
              <a:rPr lang="en-US"/>
              <a:pPr/>
              <a:t>63</a:t>
            </a:fld>
            <a:endParaRPr 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a:lstStyle/>
          <a:p>
            <a:fld id="{7A5FB19E-0AE3-429C-8ACF-DC18136E1134}" type="slidenum">
              <a:rPr lang="en-US"/>
              <a:pPr/>
              <a:t>41</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a:lstStyle/>
          <a:p>
            <a:fld id="{7A9E38F5-7F56-44F6-BEA5-1D3AFFDDADC4}" type="slidenum">
              <a:rPr lang="en-US"/>
              <a:pPr/>
              <a:t>42</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a:lstStyle/>
          <a:p>
            <a:fld id="{19864AA3-5D16-4681-8C1D-AA7285232E36}" type="slidenum">
              <a:rPr lang="en-US"/>
              <a:pPr/>
              <a:t>43</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a:lstStyle/>
          <a:p>
            <a:fld id="{0AE9081A-FC41-43D1-BA20-F4BD3DF8CA55}" type="slidenum">
              <a:rPr lang="en-US"/>
              <a:pPr/>
              <a:t>44</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a:lstStyle/>
          <a:p>
            <a:fld id="{BB04FFAB-C784-4331-9AA1-8DFCDC52532C}" type="slidenum">
              <a:rPr lang="en-US"/>
              <a:pPr/>
              <a:t>45</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a:lstStyle/>
          <a:p>
            <a:fld id="{B29056CD-BE03-44D5-A168-0D8EBE9A6084}" type="slidenum">
              <a:rPr lang="en-US"/>
              <a:pPr/>
              <a:t>46</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a:lstStyle/>
          <a:p>
            <a:fld id="{45CEC3D2-4FA5-43C3-876A-12EEC0ACADD1}" type="slidenum">
              <a:rPr lang="en-US"/>
              <a:pPr/>
              <a:t>47</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836FFF7F-6E44-4537-B95B-1F99ACC8EB22}"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372AEDC7-192D-4A0F-92FF-16ADAD3F2EF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121F255C-64DD-4E8C-845B-20DB7EE923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EE527A3C-B543-401D-BD94-8C6D5FD2602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95F82A8D-0F80-401A-AE10-CB470EA03485}"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6C5D09B5-41A1-41DA-8550-622DC8D202F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endParaRPr lang="en-US"/>
          </a:p>
        </p:txBody>
      </p:sp>
      <p:sp>
        <p:nvSpPr>
          <p:cNvPr id="8" name="Footer Placeholder 21"/>
          <p:cNvSpPr>
            <a:spLocks noGrp="1"/>
          </p:cNvSpPr>
          <p:nvPr>
            <p:ph type="ftr" sz="quarter" idx="11"/>
          </p:nvPr>
        </p:nvSpPr>
        <p:spPr/>
        <p:txBody>
          <a:bodyPr/>
          <a:lstStyle>
            <a:lvl1pPr>
              <a:defRPr/>
            </a:lvl1pPr>
          </a:lstStyle>
          <a:p>
            <a:endParaRPr lang="en-US"/>
          </a:p>
        </p:txBody>
      </p:sp>
      <p:sp>
        <p:nvSpPr>
          <p:cNvPr id="9" name="Slide Number Placeholder 17"/>
          <p:cNvSpPr>
            <a:spLocks noGrp="1"/>
          </p:cNvSpPr>
          <p:nvPr>
            <p:ph type="sldNum" sz="quarter" idx="12"/>
          </p:nvPr>
        </p:nvSpPr>
        <p:spPr/>
        <p:txBody>
          <a:bodyPr/>
          <a:lstStyle>
            <a:lvl1pPr>
              <a:defRPr/>
            </a:lvl1pPr>
          </a:lstStyle>
          <a:p>
            <a:fld id="{8A464712-B846-44C5-ACBA-52DC6695B6B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endParaRPr lang="en-US"/>
          </a:p>
        </p:txBody>
      </p:sp>
      <p:sp>
        <p:nvSpPr>
          <p:cNvPr id="4" name="Footer Placeholder 21"/>
          <p:cNvSpPr>
            <a:spLocks noGrp="1"/>
          </p:cNvSpPr>
          <p:nvPr>
            <p:ph type="ftr" sz="quarter" idx="11"/>
          </p:nvPr>
        </p:nvSpPr>
        <p:spPr/>
        <p:txBody>
          <a:bodyPr/>
          <a:lstStyle>
            <a:lvl1pPr>
              <a:defRPr/>
            </a:lvl1pPr>
          </a:lstStyle>
          <a:p>
            <a:endParaRPr lang="en-US"/>
          </a:p>
        </p:txBody>
      </p:sp>
      <p:sp>
        <p:nvSpPr>
          <p:cNvPr id="5" name="Slide Number Placeholder 17"/>
          <p:cNvSpPr>
            <a:spLocks noGrp="1"/>
          </p:cNvSpPr>
          <p:nvPr>
            <p:ph type="sldNum" sz="quarter" idx="12"/>
          </p:nvPr>
        </p:nvSpPr>
        <p:spPr/>
        <p:txBody>
          <a:bodyPr/>
          <a:lstStyle>
            <a:lvl1pPr>
              <a:defRPr/>
            </a:lvl1pPr>
          </a:lstStyle>
          <a:p>
            <a:fld id="{15DCAE6E-4225-436A-B47B-213C3B3E9E0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endParaRPr lang="en-US"/>
          </a:p>
        </p:txBody>
      </p:sp>
      <p:sp>
        <p:nvSpPr>
          <p:cNvPr id="4" name="Slide Number Placeholder 17"/>
          <p:cNvSpPr>
            <a:spLocks noGrp="1"/>
          </p:cNvSpPr>
          <p:nvPr>
            <p:ph type="sldNum" sz="quarter" idx="12"/>
          </p:nvPr>
        </p:nvSpPr>
        <p:spPr/>
        <p:txBody>
          <a:bodyPr/>
          <a:lstStyle>
            <a:lvl1pPr>
              <a:defRPr/>
            </a:lvl1pPr>
          </a:lstStyle>
          <a:p>
            <a:fld id="{D4CA470D-304F-4F67-8A11-98FD6CB3A11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1A7F854C-F28B-4676-8F8D-F1A4846CEAE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9C17D413-DA55-4C8A-9CB4-B6D512333FE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292BEF57-541F-4509-90BB-335126929DEB}" type="slidenum">
              <a:rPr lang="en-US"/>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725" r:id="rId1"/>
    <p:sldLayoutId id="2147483717" r:id="rId2"/>
    <p:sldLayoutId id="2147483726" r:id="rId3"/>
    <p:sldLayoutId id="2147483718" r:id="rId4"/>
    <p:sldLayoutId id="2147483719" r:id="rId5"/>
    <p:sldLayoutId id="2147483720" r:id="rId6"/>
    <p:sldLayoutId id="2147483721" r:id="rId7"/>
    <p:sldLayoutId id="2147483722" r:id="rId8"/>
    <p:sldLayoutId id="2147483727" r:id="rId9"/>
    <p:sldLayoutId id="2147483723" r:id="rId10"/>
    <p:sldLayoutId id="214748372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en-US" dirty="0" smtClean="0"/>
              <a:t>Compiler Design</a:t>
            </a:r>
            <a:br>
              <a:rPr lang="en-US" dirty="0" smtClean="0"/>
            </a:br>
            <a:endParaRPr lang="en-US" dirty="0" smtClean="0"/>
          </a:p>
        </p:txBody>
      </p:sp>
      <p:sp>
        <p:nvSpPr>
          <p:cNvPr id="5123" name="Rectangle 3"/>
          <p:cNvSpPr>
            <a:spLocks noGrp="1" noChangeArrowheads="1"/>
          </p:cNvSpPr>
          <p:nvPr>
            <p:ph type="subTitle" idx="1"/>
          </p:nvPr>
        </p:nvSpPr>
        <p:spPr>
          <a:xfrm>
            <a:off x="533400" y="3228975"/>
            <a:ext cx="7854950" cy="1752600"/>
          </a:xfrm>
        </p:spPr>
        <p:txBody>
          <a:bodyPr/>
          <a:lstStyle/>
          <a:p>
            <a:pPr marR="0" eaLnBrk="1" hangingPunct="1"/>
            <a:r>
              <a:rPr lang="en-US" sz="3600" dirty="0" smtClean="0">
                <a:latin typeface="Times New Roman" pitchFamily="18" charset="0"/>
                <a:cs typeface="Times New Roman" pitchFamily="18" charset="0"/>
              </a:rPr>
              <a:t>Lexical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Attributes for tokens</a:t>
            </a:r>
          </a:p>
        </p:txBody>
      </p:sp>
      <p:sp>
        <p:nvSpPr>
          <p:cNvPr id="11267" name="Rectangle 3"/>
          <p:cNvSpPr>
            <a:spLocks noGrp="1" noChangeArrowheads="1"/>
          </p:cNvSpPr>
          <p:nvPr>
            <p:ph idx="1"/>
          </p:nvPr>
        </p:nvSpPr>
        <p:spPr/>
        <p:txBody>
          <a:bodyPr/>
          <a:lstStyle/>
          <a:p>
            <a:pPr indent="-246063" eaLnBrk="1" hangingPunct="1">
              <a:lnSpc>
                <a:spcPct val="80000"/>
              </a:lnSpc>
            </a:pPr>
            <a:r>
              <a:rPr lang="en-US" dirty="0" smtClean="0"/>
              <a:t>E = M * C ** </a:t>
            </a:r>
            <a:r>
              <a:rPr lang="en-US" sz="3600" dirty="0" smtClean="0"/>
              <a:t>2</a:t>
            </a:r>
          </a:p>
          <a:p>
            <a:pPr lvl="1" eaLnBrk="1" hangingPunct="1">
              <a:lnSpc>
                <a:spcPct val="80000"/>
              </a:lnSpc>
            </a:pPr>
            <a:r>
              <a:rPr lang="en-US" dirty="0" smtClean="0"/>
              <a:t>&lt;id, pointer to symbol table entry for E&gt;</a:t>
            </a:r>
          </a:p>
          <a:p>
            <a:pPr lvl="1" eaLnBrk="1" hangingPunct="1">
              <a:lnSpc>
                <a:spcPct val="80000"/>
              </a:lnSpc>
            </a:pPr>
            <a:r>
              <a:rPr lang="en-US" dirty="0" smtClean="0"/>
              <a:t>&lt;assign-op&gt;</a:t>
            </a:r>
          </a:p>
          <a:p>
            <a:pPr lvl="1" eaLnBrk="1" hangingPunct="1">
              <a:lnSpc>
                <a:spcPct val="80000"/>
              </a:lnSpc>
            </a:pPr>
            <a:r>
              <a:rPr lang="en-US" dirty="0" smtClean="0"/>
              <a:t>&lt;id, pointer to symbol table entry for M&gt;</a:t>
            </a:r>
          </a:p>
          <a:p>
            <a:pPr lvl="1" eaLnBrk="1" hangingPunct="1">
              <a:lnSpc>
                <a:spcPct val="80000"/>
              </a:lnSpc>
            </a:pPr>
            <a:r>
              <a:rPr lang="en-US" dirty="0" smtClean="0"/>
              <a:t>&lt;</a:t>
            </a:r>
            <a:r>
              <a:rPr lang="en-US" dirty="0" err="1" smtClean="0"/>
              <a:t>mult</a:t>
            </a:r>
            <a:r>
              <a:rPr lang="en-US" dirty="0" smtClean="0"/>
              <a:t>-op&gt;</a:t>
            </a:r>
          </a:p>
          <a:p>
            <a:pPr lvl="1" eaLnBrk="1" hangingPunct="1">
              <a:lnSpc>
                <a:spcPct val="80000"/>
              </a:lnSpc>
            </a:pPr>
            <a:r>
              <a:rPr lang="en-US" dirty="0" smtClean="0"/>
              <a:t>&lt;id, pointer to symbol table entry for C&gt;</a:t>
            </a:r>
          </a:p>
          <a:p>
            <a:pPr lvl="1" eaLnBrk="1" hangingPunct="1">
              <a:lnSpc>
                <a:spcPct val="80000"/>
              </a:lnSpc>
            </a:pPr>
            <a:r>
              <a:rPr lang="en-US" dirty="0" smtClean="0"/>
              <a:t>&lt;exp-op&gt;</a:t>
            </a:r>
          </a:p>
          <a:p>
            <a:pPr lvl="1" eaLnBrk="1" hangingPunct="1">
              <a:lnSpc>
                <a:spcPct val="80000"/>
              </a:lnSpc>
            </a:pPr>
            <a:r>
              <a:rPr lang="en-US" dirty="0" smtClean="0"/>
              <a:t>&lt;number, integer value 2&gt;</a:t>
            </a:r>
          </a:p>
          <a:p>
            <a:pPr lvl="1" eaLnBrk="1" hangingPunct="1">
              <a:lnSpc>
                <a:spcPct val="80000"/>
              </a:lnSpc>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Lexical errors</a:t>
            </a:r>
          </a:p>
        </p:txBody>
      </p:sp>
      <p:sp>
        <p:nvSpPr>
          <p:cNvPr id="12291" name="Rectangle 3"/>
          <p:cNvSpPr>
            <a:spLocks noGrp="1" noChangeArrowheads="1"/>
          </p:cNvSpPr>
          <p:nvPr>
            <p:ph idx="1"/>
          </p:nvPr>
        </p:nvSpPr>
        <p:spPr/>
        <p:txBody>
          <a:bodyPr/>
          <a:lstStyle/>
          <a:p>
            <a:pPr eaLnBrk="1" hangingPunct="1"/>
            <a:r>
              <a:rPr lang="en-US" dirty="0" smtClean="0"/>
              <a:t>Some errors are out of power of lexical analyzer to recognize:</a:t>
            </a:r>
          </a:p>
          <a:p>
            <a:pPr lvl="1" eaLnBrk="1" hangingPunct="1"/>
            <a:r>
              <a:rPr lang="en-US" dirty="0" err="1" smtClean="0"/>
              <a:t>fi</a:t>
            </a:r>
            <a:r>
              <a:rPr lang="en-US" dirty="0" smtClean="0"/>
              <a:t> (a == f(x)) … Lexical analyzer will not be able to tell whether </a:t>
            </a:r>
            <a:r>
              <a:rPr lang="en-US" b="1" dirty="0" err="1" smtClean="0"/>
              <a:t>fi</a:t>
            </a:r>
            <a:r>
              <a:rPr lang="en-US" dirty="0" smtClean="0"/>
              <a:t> is a misspelled keyword or undefined function identifier.</a:t>
            </a:r>
          </a:p>
          <a:p>
            <a:pPr eaLnBrk="1" hangingPunct="1"/>
            <a:r>
              <a:rPr lang="en-US" dirty="0" smtClean="0"/>
              <a:t>However it may be able to recognize errors like:</a:t>
            </a:r>
          </a:p>
          <a:p>
            <a:pPr lvl="1" eaLnBrk="1" hangingPunct="1"/>
            <a:r>
              <a:rPr lang="en-US" dirty="0" smtClean="0"/>
              <a:t>d = 2r</a:t>
            </a:r>
          </a:p>
          <a:p>
            <a:pPr eaLnBrk="1" hangingPunct="1"/>
            <a:r>
              <a:rPr lang="en-US" dirty="0" smtClean="0"/>
              <a:t>Such errors are recognized when no pattern for tokens matches a character sequence</a:t>
            </a:r>
          </a:p>
          <a:p>
            <a:pPr eaLnBrk="1" hangingPunct="1"/>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04850"/>
            <a:ext cx="8229600" cy="742950"/>
          </a:xfrm>
        </p:spPr>
        <p:txBody>
          <a:bodyPr/>
          <a:lstStyle/>
          <a:p>
            <a:pPr eaLnBrk="1" hangingPunct="1"/>
            <a:r>
              <a:rPr lang="en-US" dirty="0" smtClean="0"/>
              <a:t>Error recovery</a:t>
            </a:r>
          </a:p>
        </p:txBody>
      </p:sp>
      <p:sp>
        <p:nvSpPr>
          <p:cNvPr id="13315" name="Content Placeholder 10"/>
          <p:cNvSpPr>
            <a:spLocks noGrp="1"/>
          </p:cNvSpPr>
          <p:nvPr>
            <p:ph idx="1"/>
          </p:nvPr>
        </p:nvSpPr>
        <p:spPr>
          <a:xfrm>
            <a:off x="457200" y="1524001"/>
            <a:ext cx="8229600" cy="4800600"/>
          </a:xfrm>
        </p:spPr>
        <p:txBody>
          <a:bodyPr/>
          <a:lstStyle/>
          <a:p>
            <a:pPr eaLnBrk="1" hangingPunct="1"/>
            <a:r>
              <a:rPr lang="en-US" dirty="0" smtClean="0"/>
              <a:t>Panic mode: successive characters are ignored until we reach to a well formed token. </a:t>
            </a:r>
          </a:p>
          <a:p>
            <a:pPr eaLnBrk="1" hangingPunct="1"/>
            <a:r>
              <a:rPr lang="en-US" dirty="0" smtClean="0"/>
              <a:t>Ex: @@</a:t>
            </a:r>
            <a:r>
              <a:rPr lang="en-US" dirty="0" err="1" smtClean="0"/>
              <a:t>fi</a:t>
            </a:r>
            <a:r>
              <a:rPr lang="en-US" dirty="0" smtClean="0"/>
              <a:t> ---</a:t>
            </a:r>
            <a:r>
              <a:rPr lang="en-US" dirty="0" smtClean="0">
                <a:sym typeface="Wingdings" pitchFamily="2" charset="2"/>
              </a:rPr>
              <a:t> </a:t>
            </a:r>
            <a:r>
              <a:rPr lang="en-US" dirty="0" err="1" smtClean="0">
                <a:sym typeface="Wingdings" pitchFamily="2" charset="2"/>
              </a:rPr>
              <a:t>fi</a:t>
            </a:r>
            <a:r>
              <a:rPr lang="en-US" dirty="0" smtClean="0">
                <a:sym typeface="Wingdings" pitchFamily="2" charset="2"/>
              </a:rPr>
              <a:t> </a:t>
            </a:r>
          </a:p>
          <a:p>
            <a:pPr eaLnBrk="1" hangingPunct="1">
              <a:buFont typeface="Wingdings" pitchFamily="2" charset="2"/>
              <a:buChar char="Ø"/>
            </a:pPr>
            <a:r>
              <a:rPr lang="en-US" dirty="0" smtClean="0">
                <a:sym typeface="Wingdings" pitchFamily="2" charset="2"/>
              </a:rPr>
              <a:t>Adequate in an inactive computing environment.</a:t>
            </a:r>
          </a:p>
          <a:p>
            <a:pPr eaLnBrk="1" hangingPunct="1">
              <a:buNone/>
            </a:pPr>
            <a:endParaRPr lang="en-US" dirty="0" smtClean="0"/>
          </a:p>
          <a:p>
            <a:pPr eaLnBrk="1" hangingPunct="1"/>
            <a:r>
              <a:rPr lang="en-US" dirty="0" smtClean="0"/>
              <a:t>Delete one character from the remaining input</a:t>
            </a:r>
          </a:p>
          <a:p>
            <a:pPr eaLnBrk="1" hangingPunct="1">
              <a:buNone/>
            </a:pPr>
            <a:r>
              <a:rPr lang="en-US" dirty="0" smtClean="0"/>
              <a:t>Ex: ab123cd---</a:t>
            </a:r>
            <a:r>
              <a:rPr lang="en-US" dirty="0" smtClean="0">
                <a:sym typeface="Wingdings" pitchFamily="2" charset="2"/>
              </a:rPr>
              <a:t></a:t>
            </a:r>
            <a:r>
              <a:rPr lang="en-US" dirty="0" err="1" smtClean="0">
                <a:sym typeface="Wingdings" pitchFamily="2" charset="2"/>
              </a:rPr>
              <a:t>abcd</a:t>
            </a:r>
            <a:endParaRPr lang="en-US" dirty="0" smtClean="0">
              <a:sym typeface="Wingdings" pitchFamily="2" charset="2"/>
            </a:endParaRPr>
          </a:p>
          <a:p>
            <a:pPr eaLnBrk="1" hangingPunct="1">
              <a:buNone/>
            </a:pPr>
            <a:endParaRPr lang="en-US" dirty="0" smtClean="0">
              <a:sym typeface="Wingdings" pitchFamily="2" charset="2"/>
            </a:endParaRPr>
          </a:p>
          <a:p>
            <a:pPr eaLnBrk="1" hangingPunct="1"/>
            <a:r>
              <a:rPr lang="en-US" dirty="0" smtClean="0"/>
              <a:t>Insert a missing character into the remaining input.</a:t>
            </a:r>
          </a:p>
          <a:p>
            <a:pPr eaLnBrk="1" hangingPunct="1">
              <a:buNone/>
            </a:pPr>
            <a:r>
              <a:rPr lang="en-US" dirty="0" smtClean="0"/>
              <a:t>Ex: </a:t>
            </a:r>
            <a:r>
              <a:rPr lang="en-US" dirty="0" err="1" smtClean="0"/>
              <a:t>whle</a:t>
            </a:r>
            <a:r>
              <a:rPr lang="en-US" dirty="0" smtClean="0"/>
              <a:t>(a&gt;b) --</a:t>
            </a:r>
            <a:r>
              <a:rPr lang="en-US" dirty="0" smtClean="0">
                <a:sym typeface="Wingdings" pitchFamily="2" charset="2"/>
              </a:rPr>
              <a:t> while(a&gt;b)</a:t>
            </a:r>
            <a:endParaRPr lang="en-US" dirty="0" smtClean="0"/>
          </a:p>
          <a:p>
            <a:pPr eaLnBrk="1" hangingPunct="1">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recovery</a:t>
            </a:r>
            <a:endParaRPr lang="en-GB" dirty="0"/>
          </a:p>
        </p:txBody>
      </p:sp>
      <p:sp>
        <p:nvSpPr>
          <p:cNvPr id="3" name="Content Placeholder 2"/>
          <p:cNvSpPr>
            <a:spLocks noGrp="1"/>
          </p:cNvSpPr>
          <p:nvPr>
            <p:ph idx="1"/>
          </p:nvPr>
        </p:nvSpPr>
        <p:spPr>
          <a:xfrm>
            <a:off x="457200" y="1935163"/>
            <a:ext cx="8229600" cy="4618037"/>
          </a:xfrm>
        </p:spPr>
        <p:txBody>
          <a:bodyPr/>
          <a:lstStyle/>
          <a:p>
            <a:pPr eaLnBrk="1" hangingPunct="1"/>
            <a:r>
              <a:rPr lang="en-US" dirty="0" smtClean="0"/>
              <a:t>Replace an erroneous character by another character.</a:t>
            </a:r>
          </a:p>
          <a:p>
            <a:pPr eaLnBrk="1" hangingPunct="1">
              <a:buNone/>
            </a:pPr>
            <a:r>
              <a:rPr lang="en-US" dirty="0" smtClean="0"/>
              <a:t>Ex: </a:t>
            </a:r>
            <a:r>
              <a:rPr lang="en-US" dirty="0" err="1" smtClean="0"/>
              <a:t>whilf</a:t>
            </a:r>
            <a:r>
              <a:rPr lang="en-US" dirty="0" smtClean="0"/>
              <a:t>(a&gt;b)---</a:t>
            </a:r>
            <a:r>
              <a:rPr lang="en-US" dirty="0" smtClean="0">
                <a:sym typeface="Wingdings" pitchFamily="2" charset="2"/>
              </a:rPr>
              <a:t> while(a&gt;b)</a:t>
            </a:r>
          </a:p>
          <a:p>
            <a:pPr eaLnBrk="1" hangingPunct="1">
              <a:buNone/>
            </a:pPr>
            <a:endParaRPr lang="en-US" dirty="0" smtClean="0"/>
          </a:p>
          <a:p>
            <a:pPr eaLnBrk="1" hangingPunct="1"/>
            <a:r>
              <a:rPr lang="en-US" dirty="0" smtClean="0"/>
              <a:t>Transpose two adjacent characters</a:t>
            </a:r>
          </a:p>
          <a:p>
            <a:pPr>
              <a:buNone/>
            </a:pPr>
            <a:r>
              <a:rPr lang="en-US" dirty="0" smtClean="0"/>
              <a:t>Ex: </a:t>
            </a:r>
            <a:r>
              <a:rPr lang="en-US" dirty="0" err="1" smtClean="0"/>
              <a:t>fi</a:t>
            </a:r>
            <a:r>
              <a:rPr lang="en-US" dirty="0" smtClean="0"/>
              <a:t>(a&gt;b) --</a:t>
            </a:r>
            <a:r>
              <a:rPr lang="en-US" dirty="0" smtClean="0">
                <a:sym typeface="Wingdings" pitchFamily="2" charset="2"/>
              </a:rPr>
              <a:t>if(a&gt;b)</a:t>
            </a:r>
          </a:p>
          <a:p>
            <a:pPr>
              <a:buNone/>
            </a:pPr>
            <a:endParaRPr lang="en-US" dirty="0" smtClean="0">
              <a:sym typeface="Wingdings" pitchFamily="2" charset="2"/>
            </a:endParaRPr>
          </a:p>
          <a:p>
            <a:pPr algn="just">
              <a:buFont typeface="Wingdings" pitchFamily="2" charset="2"/>
              <a:buChar char="q"/>
            </a:pPr>
            <a:r>
              <a:rPr lang="en-US" dirty="0" smtClean="0">
                <a:sym typeface="Wingdings" pitchFamily="2" charset="2"/>
              </a:rPr>
              <a:t>The idea of these error correction techniques is to check whether a prefix of the remaining input can be transformed into a valid lexeme by just applying a single error transformation mechanism.</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Input buffering</a:t>
            </a:r>
          </a:p>
        </p:txBody>
      </p:sp>
      <p:sp>
        <p:nvSpPr>
          <p:cNvPr id="14339" name="Content Placeholder 2"/>
          <p:cNvSpPr>
            <a:spLocks noGrp="1"/>
          </p:cNvSpPr>
          <p:nvPr>
            <p:ph idx="1"/>
          </p:nvPr>
        </p:nvSpPr>
        <p:spPr/>
        <p:txBody>
          <a:bodyPr/>
          <a:lstStyle/>
          <a:p>
            <a:pPr eaLnBrk="1" hangingPunct="1"/>
            <a:r>
              <a:rPr lang="en-US" dirty="0" smtClean="0"/>
              <a:t>Sometimes lexical analyzer needs to look ahead some symbols to decide about the token to return.</a:t>
            </a:r>
          </a:p>
          <a:p>
            <a:pPr eaLnBrk="1" hangingPunct="1">
              <a:buNone/>
            </a:pPr>
            <a:r>
              <a:rPr lang="en-US" dirty="0" smtClean="0"/>
              <a:t>Ex: In C language, we need to look after -, = or &lt; to decide what token to return.</a:t>
            </a:r>
          </a:p>
          <a:p>
            <a:pPr eaLnBrk="1" hangingPunct="1">
              <a:buFont typeface="Wingdings" pitchFamily="2" charset="2"/>
              <a:buChar char="§"/>
            </a:pPr>
            <a:r>
              <a:rPr lang="en-US" dirty="0" smtClean="0"/>
              <a:t> We need to introduce a two buffer scheme to handle large look-</a:t>
            </a:r>
            <a:r>
              <a:rPr lang="en-US" dirty="0" err="1" smtClean="0"/>
              <a:t>aheads</a:t>
            </a:r>
            <a:r>
              <a:rPr lang="en-US" dirty="0" smtClean="0"/>
              <a:t> safely.</a:t>
            </a:r>
          </a:p>
        </p:txBody>
      </p:sp>
      <p:cxnSp>
        <p:nvCxnSpPr>
          <p:cNvPr id="6" name="Straight Connector 5"/>
          <p:cNvCxnSpPr>
            <a:endCxn id="4" idx="2"/>
          </p:cNvCxnSpPr>
          <p:nvPr/>
        </p:nvCxnSpPr>
        <p:spPr>
          <a:xfrm rot="16200000" flipH="1">
            <a:off x="4495801" y="5715000"/>
            <a:ext cx="3048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14342" name="TextBox 6"/>
          <p:cNvSpPr txBox="1">
            <a:spLocks noChangeArrowheads="1"/>
          </p:cNvSpPr>
          <p:nvPr/>
        </p:nvSpPr>
        <p:spPr bwMode="auto">
          <a:xfrm>
            <a:off x="3200400" y="5486400"/>
            <a:ext cx="184731" cy="369332"/>
          </a:xfrm>
          <a:prstGeom prst="rect">
            <a:avLst/>
          </a:prstGeom>
          <a:noFill/>
          <a:ln w="9525">
            <a:noFill/>
            <a:miter lim="800000"/>
            <a:headEnd/>
            <a:tailEnd/>
          </a:ln>
        </p:spPr>
        <p:txBody>
          <a:bodyPr wrap="none">
            <a:spAutoFit/>
          </a:bodyPr>
          <a:lstStyle/>
          <a:p>
            <a:endParaRPr lang="en-US" sz="1800" dirty="0"/>
          </a:p>
        </p:txBody>
      </p:sp>
      <p:cxnSp>
        <p:nvCxnSpPr>
          <p:cNvPr id="9" name="Straight Connector 8"/>
          <p:cNvCxnSpPr/>
          <p:nvPr/>
        </p:nvCxnSpPr>
        <p:spPr>
          <a:xfrm rot="5400000">
            <a:off x="3124994" y="571579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352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5059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733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939382"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266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8236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0411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2808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5094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8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896394" y="50284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439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210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9819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7533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524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296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067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096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3238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552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6781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0096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72382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74683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7695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7925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449387" y="5410201"/>
            <a:ext cx="6704015" cy="457201"/>
          </a:xfrm>
          <a:prstGeom prst="line">
            <a:avLst/>
          </a:prstGeom>
          <a:ln>
            <a:no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070" y="721218"/>
            <a:ext cx="8577330" cy="6555641"/>
          </a:xfrm>
          <a:prstGeom prst="rect">
            <a:avLst/>
          </a:prstGeom>
          <a:noFill/>
        </p:spPr>
        <p:txBody>
          <a:bodyPr wrap="square" rtlCol="0">
            <a:spAutoFit/>
          </a:bodyPr>
          <a:lstStyle/>
          <a:p>
            <a:r>
              <a:rPr lang="en-US" sz="2000" dirty="0" smtClean="0">
                <a:latin typeface="Book Antiqua" panose="02040602050305030304" pitchFamily="18" charset="0"/>
              </a:rPr>
              <a:t>Input Buffering in Lexical Analyzer</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E = M*C**2</a:t>
            </a:r>
          </a:p>
          <a:p>
            <a:pPr algn="just"/>
            <a:endParaRPr lang="en-US" sz="2000" dirty="0">
              <a:latin typeface="Book Antiqua" panose="02040602050305030304" pitchFamily="18" charset="0"/>
            </a:endParaRPr>
          </a:p>
          <a:p>
            <a:pPr algn="just"/>
            <a:endParaRPr lang="en-US" sz="2000" dirty="0" smtClean="0">
              <a:latin typeface="Book Antiqua" panose="02040602050305030304" pitchFamily="18" charset="0"/>
            </a:endParaRPr>
          </a:p>
          <a:p>
            <a:pPr algn="just"/>
            <a:r>
              <a:rPr lang="en-US" sz="2000" dirty="0" smtClean="0">
                <a:latin typeface="Book Antiqua" panose="02040602050305030304" pitchFamily="18" charset="0"/>
              </a:rPr>
              <a:t>Forward Pointer</a:t>
            </a:r>
            <a:endParaRPr lang="en-US" sz="2000" dirty="0">
              <a:latin typeface="Book Antiqua" panose="02040602050305030304" pitchFamily="18" charset="0"/>
            </a:endParaRPr>
          </a:p>
          <a:p>
            <a:pPr algn="just"/>
            <a:endParaRPr lang="en-US" sz="2000" dirty="0" smtClean="0">
              <a:latin typeface="Book Antiqua" panose="02040602050305030304" pitchFamily="18" charset="0"/>
            </a:endParaRPr>
          </a:p>
          <a:p>
            <a:pPr algn="just"/>
            <a:endParaRPr lang="en-US" sz="2000" dirty="0" smtClean="0">
              <a:latin typeface="Book Antiqua" panose="02040602050305030304" pitchFamily="18" charset="0"/>
            </a:endParaRPr>
          </a:p>
          <a:p>
            <a:endParaRPr lang="en-US" sz="2000" dirty="0">
              <a:latin typeface="Book Antiqua" panose="02040602050305030304" pitchFamily="18" charset="0"/>
            </a:endParaRPr>
          </a:p>
          <a:p>
            <a:r>
              <a:rPr lang="en-US" sz="2000" dirty="0" smtClean="0">
                <a:latin typeface="Book Antiqua" panose="02040602050305030304" pitchFamily="18" charset="0"/>
              </a:rPr>
              <a:t>		N Char				N Char		</a:t>
            </a:r>
          </a:p>
          <a:p>
            <a:r>
              <a:rPr lang="en-US" sz="2000" dirty="0">
                <a:latin typeface="Book Antiqua" panose="02040602050305030304" pitchFamily="18" charset="0"/>
              </a:rPr>
              <a:t> </a:t>
            </a:r>
            <a:r>
              <a:rPr lang="en-US" sz="2000" dirty="0" smtClean="0">
                <a:latin typeface="Book Antiqua" panose="02040602050305030304" pitchFamily="18" charset="0"/>
              </a:rPr>
              <a:t>                                                   Here, N = 1024 or 4096 characters</a:t>
            </a:r>
            <a:endParaRPr lang="en-US" sz="2000" dirty="0">
              <a:latin typeface="Book Antiqua" panose="02040602050305030304" pitchFamily="18" charset="0"/>
            </a:endParaRPr>
          </a:p>
          <a:p>
            <a:r>
              <a:rPr lang="en-US" sz="2000" dirty="0" smtClean="0">
                <a:latin typeface="Book Antiqua" panose="02040602050305030304" pitchFamily="18" charset="0"/>
              </a:rPr>
              <a:t>Lexeme Beginning Pointer</a:t>
            </a:r>
          </a:p>
          <a:p>
            <a:endParaRPr lang="en-US" sz="2000" dirty="0">
              <a:latin typeface="Book Antiqua" panose="02040602050305030304" pitchFamily="18" charset="0"/>
            </a:endParaRPr>
          </a:p>
          <a:p>
            <a:pPr algn="just"/>
            <a:r>
              <a:rPr lang="en-US" sz="2000" dirty="0">
                <a:latin typeface="Book Antiqua" panose="02040602050305030304" pitchFamily="18" charset="0"/>
              </a:rPr>
              <a:t>We read N input characters into each half of the buffer with one system</a:t>
            </a:r>
          </a:p>
          <a:p>
            <a:pPr algn="just"/>
            <a:r>
              <a:rPr lang="en-US" sz="2000" dirty="0">
                <a:latin typeface="Book Antiqua" panose="02040602050305030304" pitchFamily="18" charset="0"/>
              </a:rPr>
              <a:t>read command, rather than invoking a read command for each input </a:t>
            </a:r>
            <a:r>
              <a:rPr lang="en-US" sz="2000" dirty="0" smtClean="0">
                <a:latin typeface="Book Antiqua" panose="02040602050305030304" pitchFamily="18" charset="0"/>
              </a:rPr>
              <a:t>character. If </a:t>
            </a:r>
            <a:r>
              <a:rPr lang="en-US" sz="2000" dirty="0">
                <a:latin typeface="Book Antiqua" panose="02040602050305030304" pitchFamily="18" charset="0"/>
              </a:rPr>
              <a:t>fewer than N characters remain in the input, then a special </a:t>
            </a:r>
            <a:r>
              <a:rPr lang="en-US" sz="2000" dirty="0" smtClean="0">
                <a:latin typeface="Book Antiqua" panose="02040602050305030304" pitchFamily="18" charset="0"/>
              </a:rPr>
              <a:t>character ‘</a:t>
            </a:r>
            <a:r>
              <a:rPr lang="en-US" sz="2000" dirty="0" err="1" smtClean="0">
                <a:latin typeface="Book Antiqua" panose="02040602050305030304" pitchFamily="18" charset="0"/>
              </a:rPr>
              <a:t>eof</a:t>
            </a:r>
            <a:r>
              <a:rPr lang="en-US" sz="2000" dirty="0" smtClean="0">
                <a:latin typeface="Book Antiqua" panose="02040602050305030304" pitchFamily="18" charset="0"/>
              </a:rPr>
              <a:t>’ </a:t>
            </a:r>
            <a:r>
              <a:rPr lang="en-US" sz="2000" dirty="0">
                <a:latin typeface="Book Antiqua" panose="02040602050305030304" pitchFamily="18" charset="0"/>
              </a:rPr>
              <a:t>is read into the buffer after the input </a:t>
            </a:r>
            <a:r>
              <a:rPr lang="en-US" sz="2000" dirty="0" smtClean="0">
                <a:latin typeface="Book Antiqua" panose="02040602050305030304" pitchFamily="18" charset="0"/>
              </a:rPr>
              <a:t>characters, </a:t>
            </a:r>
            <a:r>
              <a:rPr lang="en-US" sz="2000" dirty="0" err="1" smtClean="0">
                <a:latin typeface="Book Antiqua" panose="02040602050305030304" pitchFamily="18" charset="0"/>
              </a:rPr>
              <a:t>ie</a:t>
            </a:r>
            <a:r>
              <a:rPr lang="en-US" sz="2000" dirty="0" smtClean="0">
                <a:latin typeface="Book Antiqua" panose="02040602050305030304" pitchFamily="18" charset="0"/>
              </a:rPr>
              <a:t>. ‘</a:t>
            </a:r>
            <a:r>
              <a:rPr lang="en-US" sz="2000" dirty="0" err="1" smtClean="0">
                <a:latin typeface="Book Antiqua" panose="02040602050305030304" pitchFamily="18" charset="0"/>
              </a:rPr>
              <a:t>eof</a:t>
            </a:r>
            <a:r>
              <a:rPr lang="en-US" sz="2000" dirty="0" smtClean="0">
                <a:latin typeface="Book Antiqua" panose="02040602050305030304" pitchFamily="18" charset="0"/>
              </a:rPr>
              <a:t>’ marks the end of source file and is different from any input character.</a:t>
            </a:r>
            <a:endParaRPr lang="en-US" sz="2000" dirty="0">
              <a:latin typeface="Book Antiqua" panose="02040602050305030304" pitchFamily="18" charset="0"/>
            </a:endParaRPr>
          </a:p>
          <a:p>
            <a:endParaRPr lang="en-US" sz="2000" dirty="0">
              <a:solidFill>
                <a:srgbClr val="FFFF00"/>
              </a:solidFill>
              <a:latin typeface="Book Antiqua" panose="02040602050305030304" pitchFamily="18" charset="0"/>
            </a:endParaRPr>
          </a:p>
          <a:p>
            <a:endParaRPr lang="en-US" sz="2000" dirty="0" smtClean="0">
              <a:latin typeface="Book Antiqua" panose="02040602050305030304" pitchFamily="18" charset="0"/>
            </a:endParaRPr>
          </a:p>
          <a:p>
            <a:endParaRPr lang="en-US" sz="2000" dirty="0">
              <a:latin typeface="Book Antiqua" panose="0204060205030503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69024736"/>
              </p:ext>
            </p:extLst>
          </p:nvPr>
        </p:nvGraphicFramePr>
        <p:xfrm>
          <a:off x="1524000" y="2971800"/>
          <a:ext cx="6096000" cy="533400"/>
        </p:xfrm>
        <a:graphic>
          <a:graphicData uri="http://schemas.openxmlformats.org/drawingml/2006/table">
            <a:tbl>
              <a:tblPr firstRow="1" bandRow="1">
                <a:tableStyleId>{93296810-A885-4BE3-A3E7-6D5BEEA58F35}</a:tableStyleId>
              </a:tblPr>
              <a:tblGrid>
                <a:gridCol w="3048000"/>
                <a:gridCol w="3048000"/>
              </a:tblGrid>
              <a:tr h="533400">
                <a:tc>
                  <a:txBody>
                    <a:bodyPr/>
                    <a:lstStyle/>
                    <a:p>
                      <a:r>
                        <a:rPr lang="en-US" dirty="0" smtClean="0"/>
                        <a:t>E = M*</a:t>
                      </a:r>
                      <a:endParaRPr lang="en-IN" dirty="0"/>
                    </a:p>
                  </a:txBody>
                  <a:tcPr marL="68580" marR="68580"/>
                </a:tc>
                <a:tc>
                  <a:txBody>
                    <a:bodyPr/>
                    <a:lstStyle/>
                    <a:p>
                      <a:r>
                        <a:rPr lang="en-US" dirty="0" smtClean="0"/>
                        <a:t>C**</a:t>
                      </a:r>
                      <a:r>
                        <a:rPr lang="en-US" sz="2400" dirty="0" smtClean="0"/>
                        <a:t>2</a:t>
                      </a:r>
                      <a:r>
                        <a:rPr lang="en-US" dirty="0" smtClean="0"/>
                        <a:t> </a:t>
                      </a:r>
                      <a:r>
                        <a:rPr lang="en-US" dirty="0" err="1" smtClean="0"/>
                        <a:t>eof</a:t>
                      </a:r>
                      <a:endParaRPr lang="en-IN" dirty="0"/>
                    </a:p>
                  </a:txBody>
                  <a:tcPr marL="68580" marR="68580"/>
                </a:tc>
              </a:tr>
            </a:tbl>
          </a:graphicData>
        </a:graphic>
      </p:graphicFrame>
      <p:cxnSp>
        <p:nvCxnSpPr>
          <p:cNvPr id="9" name="Straight Arrow Connector 8"/>
          <p:cNvCxnSpPr/>
          <p:nvPr/>
        </p:nvCxnSpPr>
        <p:spPr>
          <a:xfrm>
            <a:off x="1524000" y="2743200"/>
            <a:ext cx="0" cy="25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524000" y="3505200"/>
            <a:ext cx="0" cy="45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67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533400"/>
            <a:ext cx="5729288" cy="16969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577" y="2253802"/>
            <a:ext cx="5736431" cy="26229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512" y="5029201"/>
            <a:ext cx="5729288" cy="1600199"/>
          </a:xfrm>
          <a:prstGeom prst="rect">
            <a:avLst/>
          </a:prstGeom>
        </p:spPr>
      </p:pic>
    </p:spTree>
    <p:extLst>
      <p:ext uri="{BB962C8B-B14F-4D97-AF65-F5344CB8AC3E}">
        <p14:creationId xmlns:p14="http://schemas.microsoft.com/office/powerpoint/2010/main" val="327919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640" y="850007"/>
            <a:ext cx="7167093" cy="5632311"/>
          </a:xfrm>
          <a:prstGeom prst="rect">
            <a:avLst/>
          </a:prstGeom>
          <a:noFill/>
        </p:spPr>
        <p:txBody>
          <a:bodyPr wrap="square" rtlCol="0">
            <a:spAutoFit/>
          </a:bodyPr>
          <a:lstStyle/>
          <a:p>
            <a:pPr algn="just"/>
            <a:r>
              <a:rPr lang="en-US" sz="2400" b="1" u="sng" dirty="0" smtClean="0">
                <a:latin typeface="Book Antiqua" panose="02040602050305030304" pitchFamily="18" charset="0"/>
              </a:rPr>
              <a:t>Working Principle</a:t>
            </a:r>
          </a:p>
          <a:p>
            <a:pPr algn="just"/>
            <a:endParaRPr lang="en-US" sz="2400" dirty="0">
              <a:latin typeface="Book Antiqua" panose="02040602050305030304" pitchFamily="18" charset="0"/>
            </a:endParaRPr>
          </a:p>
          <a:p>
            <a:pPr algn="just"/>
            <a:r>
              <a:rPr lang="en-US" sz="2400" dirty="0" smtClean="0">
                <a:latin typeface="Book Antiqua" panose="02040602050305030304" pitchFamily="18" charset="0"/>
              </a:rPr>
              <a:t>if </a:t>
            </a:r>
            <a:r>
              <a:rPr lang="en-US" dirty="0" err="1" smtClean="0">
                <a:latin typeface="Book Antiqua" panose="02040602050305030304" pitchFamily="18" charset="0"/>
              </a:rPr>
              <a:t>fp</a:t>
            </a:r>
            <a:r>
              <a:rPr lang="en-US" sz="2400" dirty="0" smtClean="0">
                <a:latin typeface="Book Antiqua" panose="02040602050305030304" pitchFamily="18" charset="0"/>
              </a:rPr>
              <a:t> points to the end of 1</a:t>
            </a:r>
            <a:r>
              <a:rPr lang="en-US" sz="2400" baseline="30000" dirty="0" smtClean="0">
                <a:latin typeface="Book Antiqua" panose="02040602050305030304" pitchFamily="18" charset="0"/>
              </a:rPr>
              <a:t>st</a:t>
            </a:r>
            <a:r>
              <a:rPr lang="en-US" sz="2400" dirty="0" smtClean="0">
                <a:latin typeface="Book Antiqua" panose="02040602050305030304" pitchFamily="18" charset="0"/>
              </a:rPr>
              <a:t> half of a buffer</a:t>
            </a:r>
          </a:p>
          <a:p>
            <a:pPr algn="just"/>
            <a:r>
              <a:rPr lang="en-US" sz="2400" dirty="0">
                <a:latin typeface="Book Antiqua" panose="02040602050305030304" pitchFamily="18" charset="0"/>
              </a:rPr>
              <a:t>	</a:t>
            </a:r>
            <a:r>
              <a:rPr lang="en-US" sz="2400" dirty="0" smtClean="0">
                <a:latin typeface="Book Antiqua" panose="02040602050305030304" pitchFamily="18" charset="0"/>
              </a:rPr>
              <a:t>Begin</a:t>
            </a:r>
          </a:p>
          <a:p>
            <a:pPr algn="just"/>
            <a:r>
              <a:rPr lang="en-US" sz="2400" dirty="0">
                <a:latin typeface="Book Antiqua" panose="02040602050305030304" pitchFamily="18" charset="0"/>
              </a:rPr>
              <a:t>	</a:t>
            </a:r>
            <a:r>
              <a:rPr lang="en-US" sz="2400" dirty="0" smtClean="0">
                <a:latin typeface="Book Antiqua" panose="02040602050305030304" pitchFamily="18" charset="0"/>
              </a:rPr>
              <a:t>	Reload the Second half</a:t>
            </a:r>
          </a:p>
          <a:p>
            <a:pPr algn="just"/>
            <a:r>
              <a:rPr lang="en-US" sz="2400" dirty="0">
                <a:latin typeface="Book Antiqua" panose="02040602050305030304" pitchFamily="18" charset="0"/>
              </a:rPr>
              <a:t>	</a:t>
            </a:r>
            <a:r>
              <a:rPr lang="en-US" sz="2400" dirty="0" smtClean="0">
                <a:latin typeface="Book Antiqua" panose="02040602050305030304" pitchFamily="18" charset="0"/>
              </a:rPr>
              <a:t>	</a:t>
            </a:r>
            <a:r>
              <a:rPr lang="en-US" dirty="0" err="1" smtClean="0">
                <a:latin typeface="Book Antiqua" panose="02040602050305030304" pitchFamily="18" charset="0"/>
              </a:rPr>
              <a:t>fp</a:t>
            </a:r>
            <a:r>
              <a:rPr lang="en-US" sz="2400" dirty="0" smtClean="0">
                <a:latin typeface="Book Antiqua" panose="02040602050305030304" pitchFamily="18" charset="0"/>
              </a:rPr>
              <a:t> = </a:t>
            </a:r>
            <a:r>
              <a:rPr lang="en-US" dirty="0" smtClean="0">
                <a:latin typeface="Book Antiqua" panose="02040602050305030304" pitchFamily="18" charset="0"/>
              </a:rPr>
              <a:t>fp</a:t>
            </a:r>
            <a:r>
              <a:rPr lang="en-US" sz="2400" dirty="0" smtClean="0">
                <a:latin typeface="Book Antiqua" panose="02040602050305030304" pitchFamily="18" charset="0"/>
              </a:rPr>
              <a:t>+1;</a:t>
            </a:r>
          </a:p>
          <a:p>
            <a:pPr algn="just"/>
            <a:r>
              <a:rPr lang="en-US" sz="2400" dirty="0" smtClean="0">
                <a:latin typeface="Book Antiqua" panose="02040602050305030304" pitchFamily="18" charset="0"/>
              </a:rPr>
              <a:t>	End</a:t>
            </a:r>
          </a:p>
          <a:p>
            <a:pPr algn="just"/>
            <a:r>
              <a:rPr lang="en-US" sz="2400" dirty="0" smtClean="0">
                <a:latin typeface="Book Antiqua" panose="02040602050305030304" pitchFamily="18" charset="0"/>
              </a:rPr>
              <a:t>else if </a:t>
            </a:r>
            <a:r>
              <a:rPr lang="en-US" dirty="0" err="1" smtClean="0">
                <a:latin typeface="Book Antiqua" panose="02040602050305030304" pitchFamily="18" charset="0"/>
              </a:rPr>
              <a:t>fp</a:t>
            </a:r>
            <a:r>
              <a:rPr lang="en-US" sz="2400" dirty="0" smtClean="0">
                <a:latin typeface="Book Antiqua" panose="02040602050305030304" pitchFamily="18" charset="0"/>
              </a:rPr>
              <a:t> points to the end of 2</a:t>
            </a:r>
            <a:r>
              <a:rPr lang="en-US" sz="2400" baseline="30000" dirty="0" smtClean="0">
                <a:latin typeface="Book Antiqua" panose="02040602050305030304" pitchFamily="18" charset="0"/>
              </a:rPr>
              <a:t>nd</a:t>
            </a:r>
            <a:r>
              <a:rPr lang="en-US" sz="2400" dirty="0" smtClean="0">
                <a:latin typeface="Book Antiqua" panose="02040602050305030304" pitchFamily="18" charset="0"/>
              </a:rPr>
              <a:t> half of a buffer</a:t>
            </a:r>
          </a:p>
          <a:p>
            <a:pPr algn="just"/>
            <a:r>
              <a:rPr lang="en-US" sz="2400" dirty="0">
                <a:latin typeface="Book Antiqua" panose="02040602050305030304" pitchFamily="18" charset="0"/>
              </a:rPr>
              <a:t>	</a:t>
            </a:r>
            <a:r>
              <a:rPr lang="en-US" sz="2400" dirty="0" smtClean="0">
                <a:latin typeface="Book Antiqua" panose="02040602050305030304" pitchFamily="18" charset="0"/>
              </a:rPr>
              <a:t>Begin</a:t>
            </a:r>
          </a:p>
          <a:p>
            <a:pPr algn="just"/>
            <a:r>
              <a:rPr lang="en-US" sz="2400" dirty="0">
                <a:latin typeface="Book Antiqua" panose="02040602050305030304" pitchFamily="18" charset="0"/>
              </a:rPr>
              <a:t>	</a:t>
            </a:r>
            <a:r>
              <a:rPr lang="en-US" sz="2400" dirty="0" smtClean="0">
                <a:latin typeface="Book Antiqua" panose="02040602050305030304" pitchFamily="18" charset="0"/>
              </a:rPr>
              <a:t>	Reload the first half;</a:t>
            </a:r>
          </a:p>
          <a:p>
            <a:pPr algn="just"/>
            <a:r>
              <a:rPr lang="en-US" sz="2400" dirty="0">
                <a:latin typeface="Book Antiqua" panose="02040602050305030304" pitchFamily="18" charset="0"/>
              </a:rPr>
              <a:t>	</a:t>
            </a:r>
            <a:r>
              <a:rPr lang="en-US" sz="2400" dirty="0" smtClean="0">
                <a:latin typeface="Book Antiqua" panose="02040602050305030304" pitchFamily="18" charset="0"/>
              </a:rPr>
              <a:t>	move </a:t>
            </a:r>
            <a:r>
              <a:rPr lang="en-US" sz="2400" dirty="0" err="1" smtClean="0">
                <a:latin typeface="Book Antiqua" panose="02040602050305030304" pitchFamily="18" charset="0"/>
              </a:rPr>
              <a:t>fp</a:t>
            </a:r>
            <a:r>
              <a:rPr lang="en-US" sz="2400" dirty="0" smtClean="0">
                <a:latin typeface="Book Antiqua" panose="02040602050305030304" pitchFamily="18" charset="0"/>
              </a:rPr>
              <a:t> to the beginning of the first half;</a:t>
            </a:r>
          </a:p>
          <a:p>
            <a:pPr algn="just"/>
            <a:r>
              <a:rPr lang="en-US" sz="2400" dirty="0">
                <a:latin typeface="Book Antiqua" panose="02040602050305030304" pitchFamily="18" charset="0"/>
              </a:rPr>
              <a:t>	</a:t>
            </a:r>
            <a:r>
              <a:rPr lang="en-US" sz="2400" dirty="0" smtClean="0">
                <a:latin typeface="Book Antiqua" panose="02040602050305030304" pitchFamily="18" charset="0"/>
              </a:rPr>
              <a:t>End</a:t>
            </a:r>
          </a:p>
          <a:p>
            <a:pPr algn="just"/>
            <a:r>
              <a:rPr lang="en-US" sz="2400" dirty="0" smtClean="0">
                <a:latin typeface="Book Antiqua" panose="02040602050305030304" pitchFamily="18" charset="0"/>
              </a:rPr>
              <a:t>else	</a:t>
            </a:r>
            <a:r>
              <a:rPr lang="en-US" dirty="0" err="1" smtClean="0">
                <a:latin typeface="Book Antiqua" panose="02040602050305030304" pitchFamily="18" charset="0"/>
              </a:rPr>
              <a:t>fp</a:t>
            </a:r>
            <a:r>
              <a:rPr lang="en-US" sz="2400" dirty="0" smtClean="0">
                <a:latin typeface="Book Antiqua" panose="02040602050305030304" pitchFamily="18" charset="0"/>
              </a:rPr>
              <a:t> = </a:t>
            </a:r>
            <a:r>
              <a:rPr lang="en-US" dirty="0" smtClean="0">
                <a:latin typeface="Book Antiqua" panose="02040602050305030304" pitchFamily="18" charset="0"/>
              </a:rPr>
              <a:t>fp</a:t>
            </a:r>
            <a:r>
              <a:rPr lang="en-US" sz="2400" dirty="0" smtClean="0">
                <a:latin typeface="Book Antiqua" panose="02040602050305030304" pitchFamily="18" charset="0"/>
              </a:rPr>
              <a:t>+1;</a:t>
            </a:r>
          </a:p>
          <a:p>
            <a:pPr algn="just"/>
            <a:endParaRPr lang="en-IN" sz="2400" dirty="0">
              <a:latin typeface="Book Antiqua" panose="02040602050305030304" pitchFamily="18" charset="0"/>
            </a:endParaRPr>
          </a:p>
        </p:txBody>
      </p:sp>
      <p:sp>
        <p:nvSpPr>
          <p:cNvPr id="3" name="TextBox 2"/>
          <p:cNvSpPr txBox="1"/>
          <p:nvPr/>
        </p:nvSpPr>
        <p:spPr>
          <a:xfrm>
            <a:off x="990600" y="0"/>
            <a:ext cx="7239000" cy="707886"/>
          </a:xfrm>
          <a:prstGeom prst="rect">
            <a:avLst/>
          </a:prstGeom>
          <a:noFill/>
        </p:spPr>
        <p:txBody>
          <a:bodyPr wrap="square" rtlCol="0">
            <a:spAutoFit/>
          </a:bodyPr>
          <a:lstStyle/>
          <a:p>
            <a:r>
              <a:rPr lang="en-US" sz="4000" dirty="0" smtClean="0">
                <a:latin typeface="Book Antiqua" panose="02040602050305030304" pitchFamily="18" charset="0"/>
              </a:rPr>
              <a:t>Lexical Analysis (Contd.)</a:t>
            </a:r>
            <a:endParaRPr lang="en-IN" sz="4000" dirty="0">
              <a:latin typeface="Book Antiqua" panose="02040602050305030304" pitchFamily="18" charset="0"/>
            </a:endParaRPr>
          </a:p>
        </p:txBody>
      </p:sp>
    </p:spTree>
    <p:extLst>
      <p:ext uri="{BB962C8B-B14F-4D97-AF65-F5344CB8AC3E}">
        <p14:creationId xmlns:p14="http://schemas.microsoft.com/office/powerpoint/2010/main" val="285139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7924800" cy="4360168"/>
          </a:xfrm>
          <a:prstGeom prst="rect">
            <a:avLst/>
          </a:prstGeom>
        </p:spPr>
        <p:txBody>
          <a:bodyPr wrap="square">
            <a:spAutoFit/>
          </a:bodyPr>
          <a:lstStyle/>
          <a:p>
            <a:pPr algn="just"/>
            <a:r>
              <a:rPr lang="en-US" sz="3200" baseline="30000" dirty="0">
                <a:latin typeface="Book Antiqua" panose="02040602050305030304" pitchFamily="18" charset="0"/>
              </a:rPr>
              <a:t>Two pointers to the input buffer are maintained. The string of </a:t>
            </a:r>
            <a:r>
              <a:rPr lang="en-US" sz="3200" baseline="30000" dirty="0" smtClean="0">
                <a:latin typeface="Book Antiqua" panose="02040602050305030304" pitchFamily="18" charset="0"/>
              </a:rPr>
              <a:t>characters</a:t>
            </a:r>
            <a:r>
              <a:rPr lang="en-US" sz="3200" dirty="0" smtClean="0">
                <a:latin typeface="Book Antiqua" panose="02040602050305030304" pitchFamily="18" charset="0"/>
              </a:rPr>
              <a:t> </a:t>
            </a:r>
            <a:r>
              <a:rPr lang="en-US" sz="3200" baseline="30000" dirty="0" smtClean="0">
                <a:latin typeface="Book Antiqua" panose="02040602050305030304" pitchFamily="18" charset="0"/>
              </a:rPr>
              <a:t>between </a:t>
            </a:r>
            <a:r>
              <a:rPr lang="en-US" sz="3200" baseline="30000" dirty="0">
                <a:latin typeface="Book Antiqua" panose="02040602050305030304" pitchFamily="18" charset="0"/>
              </a:rPr>
              <a:t>the two </a:t>
            </a:r>
            <a:r>
              <a:rPr lang="en-US" sz="3200" baseline="30000" dirty="0" smtClean="0">
                <a:latin typeface="Book Antiqua" panose="02040602050305030304" pitchFamily="18" charset="0"/>
              </a:rPr>
              <a:t>pointers </a:t>
            </a:r>
            <a:r>
              <a:rPr lang="en-US" sz="3200" baseline="30000" dirty="0">
                <a:latin typeface="Book Antiqua" panose="02040602050305030304" pitchFamily="18" charset="0"/>
              </a:rPr>
              <a:t>is the current lexeme. Initially, both pointers </a:t>
            </a:r>
            <a:r>
              <a:rPr lang="en-US" sz="3200" baseline="30000" dirty="0" smtClean="0">
                <a:latin typeface="Book Antiqua" panose="02040602050305030304" pitchFamily="18" charset="0"/>
              </a:rPr>
              <a:t>point to </a:t>
            </a:r>
            <a:r>
              <a:rPr lang="en-US" sz="3200" baseline="30000" dirty="0">
                <a:latin typeface="Book Antiqua" panose="02040602050305030304" pitchFamily="18" charset="0"/>
              </a:rPr>
              <a:t>the first character of the next </a:t>
            </a:r>
            <a:r>
              <a:rPr lang="en-US" sz="3200" baseline="30000" dirty="0" smtClean="0">
                <a:latin typeface="Book Antiqua" panose="02040602050305030304" pitchFamily="18" charset="0"/>
              </a:rPr>
              <a:t>lexeme </a:t>
            </a:r>
            <a:r>
              <a:rPr lang="en-US" sz="3200" baseline="30000" dirty="0">
                <a:latin typeface="Book Antiqua" panose="02040602050305030304" pitchFamily="18" charset="0"/>
              </a:rPr>
              <a:t>to be found. One, </a:t>
            </a:r>
            <a:r>
              <a:rPr lang="en-US" sz="3200" baseline="30000" dirty="0" smtClean="0">
                <a:latin typeface="Book Antiqua" panose="02040602050305030304" pitchFamily="18" charset="0"/>
              </a:rPr>
              <a:t>called the forward</a:t>
            </a:r>
            <a:r>
              <a:rPr lang="en-US" sz="3200" dirty="0" smtClean="0">
                <a:latin typeface="Book Antiqua" panose="02040602050305030304" pitchFamily="18" charset="0"/>
              </a:rPr>
              <a:t> </a:t>
            </a:r>
            <a:r>
              <a:rPr lang="en-US" sz="3200" baseline="30000" dirty="0" smtClean="0">
                <a:latin typeface="Book Antiqua" panose="02040602050305030304" pitchFamily="18" charset="0"/>
              </a:rPr>
              <a:t>pointer</a:t>
            </a:r>
            <a:r>
              <a:rPr lang="en-US" sz="3200" baseline="30000" dirty="0">
                <a:latin typeface="Book Antiqua" panose="02040602050305030304" pitchFamily="18" charset="0"/>
              </a:rPr>
              <a:t>, scans ahead until a match for a pattern is found. Once the next </a:t>
            </a:r>
            <a:r>
              <a:rPr lang="en-US" sz="3200" baseline="30000" dirty="0" smtClean="0">
                <a:latin typeface="Book Antiqua" panose="02040602050305030304" pitchFamily="18" charset="0"/>
              </a:rPr>
              <a:t>lexeme</a:t>
            </a:r>
            <a:endParaRPr lang="en-US" sz="3200" baseline="30000" dirty="0">
              <a:latin typeface="Book Antiqua" panose="02040602050305030304" pitchFamily="18" charset="0"/>
            </a:endParaRPr>
          </a:p>
          <a:p>
            <a:pPr algn="just"/>
            <a:r>
              <a:rPr lang="en-US" sz="3200" baseline="30000" dirty="0">
                <a:latin typeface="Book Antiqua" panose="02040602050305030304" pitchFamily="18" charset="0"/>
              </a:rPr>
              <a:t>is determined, the forward pointer is set to the character at its right end.</a:t>
            </a:r>
          </a:p>
          <a:p>
            <a:pPr algn="just"/>
            <a:r>
              <a:rPr lang="en-US" sz="3200" baseline="30000" dirty="0">
                <a:latin typeface="Book Antiqua" panose="02040602050305030304" pitchFamily="18" charset="0"/>
              </a:rPr>
              <a:t>After the </a:t>
            </a:r>
            <a:r>
              <a:rPr lang="en-US" sz="3200" baseline="30000" dirty="0" smtClean="0">
                <a:latin typeface="Book Antiqua" panose="02040602050305030304" pitchFamily="18" charset="0"/>
              </a:rPr>
              <a:t>lexeme </a:t>
            </a:r>
            <a:r>
              <a:rPr lang="en-US" sz="3200" baseline="30000" dirty="0">
                <a:latin typeface="Book Antiqua" panose="02040602050305030304" pitchFamily="18" charset="0"/>
              </a:rPr>
              <a:t>is processed, both pointers are set to the character </a:t>
            </a:r>
            <a:r>
              <a:rPr lang="en-US" sz="3200" baseline="30000" dirty="0" smtClean="0">
                <a:latin typeface="Book Antiqua" panose="02040602050305030304" pitchFamily="18" charset="0"/>
              </a:rPr>
              <a:t>immediately</a:t>
            </a:r>
            <a:r>
              <a:rPr lang="en-US" sz="3200" dirty="0" smtClean="0">
                <a:latin typeface="Book Antiqua" panose="02040602050305030304" pitchFamily="18" charset="0"/>
              </a:rPr>
              <a:t> </a:t>
            </a:r>
            <a:r>
              <a:rPr lang="en-US" sz="3200" baseline="30000" dirty="0">
                <a:latin typeface="Book Antiqua" panose="02040602050305030304" pitchFamily="18" charset="0"/>
              </a:rPr>
              <a:t>pa</a:t>
            </a:r>
            <a:r>
              <a:rPr lang="en-US" sz="3200" baseline="30000" dirty="0" smtClean="0">
                <a:latin typeface="Book Antiqua" panose="02040602050305030304" pitchFamily="18" charset="0"/>
              </a:rPr>
              <a:t>st </a:t>
            </a:r>
            <a:r>
              <a:rPr lang="en-US" sz="3200" baseline="30000" dirty="0">
                <a:latin typeface="Book Antiqua" panose="02040602050305030304" pitchFamily="18" charset="0"/>
              </a:rPr>
              <a:t>the </a:t>
            </a:r>
            <a:r>
              <a:rPr lang="en-US" sz="3200" baseline="30000" dirty="0" smtClean="0">
                <a:latin typeface="Book Antiqua" panose="02040602050305030304" pitchFamily="18" charset="0"/>
              </a:rPr>
              <a:t>lexeme</a:t>
            </a:r>
            <a:r>
              <a:rPr lang="en-US" sz="3200" baseline="30000" dirty="0">
                <a:latin typeface="Book Antiqua" panose="02040602050305030304" pitchFamily="18" charset="0"/>
              </a:rPr>
              <a:t>. With this scheme, comments and white space can </a:t>
            </a:r>
            <a:r>
              <a:rPr lang="en-US" sz="3200" baseline="30000" dirty="0" smtClean="0">
                <a:latin typeface="Book Antiqua" panose="02040602050305030304" pitchFamily="18" charset="0"/>
              </a:rPr>
              <a:t>be</a:t>
            </a:r>
            <a:r>
              <a:rPr lang="en-US" sz="3200" dirty="0" smtClean="0">
                <a:latin typeface="Book Antiqua" panose="02040602050305030304" pitchFamily="18" charset="0"/>
              </a:rPr>
              <a:t> </a:t>
            </a:r>
            <a:r>
              <a:rPr lang="en-US" sz="3200" baseline="30000" dirty="0" smtClean="0">
                <a:latin typeface="Book Antiqua" panose="02040602050305030304" pitchFamily="18" charset="0"/>
              </a:rPr>
              <a:t>treated </a:t>
            </a:r>
            <a:r>
              <a:rPr lang="en-US" sz="3200" baseline="30000" dirty="0">
                <a:latin typeface="Book Antiqua" panose="02040602050305030304" pitchFamily="18" charset="0"/>
              </a:rPr>
              <a:t>as patterns that yield no token.</a:t>
            </a:r>
            <a:endParaRPr lang="en-GB" sz="3200" baseline="30000" dirty="0">
              <a:latin typeface="Book Antiqua" panose="020406020503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077200" cy="5673348"/>
          </a:xfrm>
          <a:prstGeom prst="rect">
            <a:avLst/>
          </a:prstGeom>
        </p:spPr>
        <p:txBody>
          <a:bodyPr wrap="square">
            <a:spAutoFit/>
          </a:bodyPr>
          <a:lstStyle/>
          <a:p>
            <a:pPr algn="just"/>
            <a:endParaRPr lang="en-US" sz="3200" baseline="30000" dirty="0" smtClean="0">
              <a:latin typeface="Book Antiqua" panose="02040602050305030304" pitchFamily="18" charset="0"/>
            </a:endParaRPr>
          </a:p>
          <a:p>
            <a:pPr algn="just"/>
            <a:r>
              <a:rPr lang="en-US" sz="3200" baseline="30000" dirty="0" smtClean="0">
                <a:latin typeface="Book Antiqua" panose="02040602050305030304" pitchFamily="18" charset="0"/>
              </a:rPr>
              <a:t>If </a:t>
            </a:r>
            <a:r>
              <a:rPr lang="en-US" sz="3200" baseline="30000" dirty="0">
                <a:latin typeface="Book Antiqua" panose="02040602050305030304" pitchFamily="18" charset="0"/>
              </a:rPr>
              <a:t>the forward pointer is about to move past the halfway mark, the </a:t>
            </a:r>
            <a:r>
              <a:rPr lang="en-US" sz="3200" baseline="30000" dirty="0" smtClean="0">
                <a:latin typeface="Book Antiqua" panose="02040602050305030304" pitchFamily="18" charset="0"/>
              </a:rPr>
              <a:t>right</a:t>
            </a:r>
            <a:r>
              <a:rPr lang="en-US" sz="3200" dirty="0" smtClean="0">
                <a:latin typeface="Book Antiqua" panose="02040602050305030304" pitchFamily="18" charset="0"/>
              </a:rPr>
              <a:t> </a:t>
            </a:r>
            <a:r>
              <a:rPr lang="en-US" sz="3200" baseline="30000" dirty="0" smtClean="0">
                <a:latin typeface="Book Antiqua" panose="02040602050305030304" pitchFamily="18" charset="0"/>
              </a:rPr>
              <a:t>half </a:t>
            </a:r>
            <a:r>
              <a:rPr lang="en-US" sz="3200" baseline="30000" dirty="0">
                <a:latin typeface="Book Antiqua" panose="02040602050305030304" pitchFamily="18" charset="0"/>
              </a:rPr>
              <a:t>is filled with </a:t>
            </a:r>
            <a:r>
              <a:rPr lang="en-US" sz="3200" baseline="30000" dirty="0" smtClean="0">
                <a:latin typeface="Book Antiqua" panose="02040602050305030304" pitchFamily="18" charset="0"/>
              </a:rPr>
              <a:t>‘N’ </a:t>
            </a:r>
            <a:r>
              <a:rPr lang="en-US" sz="3200" baseline="30000" dirty="0">
                <a:latin typeface="Book Antiqua" panose="02040602050305030304" pitchFamily="18" charset="0"/>
              </a:rPr>
              <a:t>new input characters. If the forward pointer is about </a:t>
            </a:r>
            <a:r>
              <a:rPr lang="en-US" sz="3200" baseline="30000" dirty="0" smtClean="0">
                <a:latin typeface="Book Antiqua" panose="02040602050305030304" pitchFamily="18" charset="0"/>
              </a:rPr>
              <a:t>to</a:t>
            </a:r>
            <a:r>
              <a:rPr lang="en-US" sz="3200" dirty="0" smtClean="0">
                <a:latin typeface="Book Antiqua" panose="02040602050305030304" pitchFamily="18" charset="0"/>
              </a:rPr>
              <a:t> </a:t>
            </a:r>
            <a:r>
              <a:rPr lang="en-US" sz="3200" baseline="30000" dirty="0" smtClean="0">
                <a:latin typeface="Book Antiqua" panose="02040602050305030304" pitchFamily="18" charset="0"/>
              </a:rPr>
              <a:t>move </a:t>
            </a:r>
            <a:r>
              <a:rPr lang="en-US" sz="3200" baseline="30000" dirty="0">
                <a:latin typeface="Book Antiqua" panose="02040602050305030304" pitchFamily="18" charset="0"/>
              </a:rPr>
              <a:t>past the right end of the buffer, the left half is filled with </a:t>
            </a:r>
            <a:r>
              <a:rPr lang="en-US" sz="3200" baseline="30000" dirty="0" smtClean="0">
                <a:latin typeface="Book Antiqua" panose="02040602050305030304" pitchFamily="18" charset="0"/>
              </a:rPr>
              <a:t>N </a:t>
            </a:r>
            <a:r>
              <a:rPr lang="en-US" sz="3200" baseline="30000" dirty="0">
                <a:latin typeface="Book Antiqua" panose="02040602050305030304" pitchFamily="18" charset="0"/>
              </a:rPr>
              <a:t>new </a:t>
            </a:r>
            <a:r>
              <a:rPr lang="en-US" sz="3200" baseline="30000" dirty="0" smtClean="0">
                <a:latin typeface="Book Antiqua" panose="02040602050305030304" pitchFamily="18" charset="0"/>
              </a:rPr>
              <a:t>characters</a:t>
            </a:r>
            <a:r>
              <a:rPr lang="en-US" sz="3200" dirty="0" smtClean="0">
                <a:latin typeface="Book Antiqua" panose="02040602050305030304" pitchFamily="18" charset="0"/>
              </a:rPr>
              <a:t> </a:t>
            </a:r>
            <a:r>
              <a:rPr lang="en-US" sz="3200" baseline="30000" dirty="0" smtClean="0">
                <a:latin typeface="Book Antiqua" panose="02040602050305030304" pitchFamily="18" charset="0"/>
              </a:rPr>
              <a:t>and </a:t>
            </a:r>
            <a:r>
              <a:rPr lang="en-US" sz="3200" baseline="30000" dirty="0">
                <a:latin typeface="Book Antiqua" panose="02040602050305030304" pitchFamily="18" charset="0"/>
              </a:rPr>
              <a:t>the forward pointer wraps around to the beginning of the buffer.</a:t>
            </a:r>
          </a:p>
          <a:p>
            <a:pPr algn="just"/>
            <a:r>
              <a:rPr lang="en-US" sz="3200" baseline="30000" dirty="0">
                <a:latin typeface="Book Antiqua" panose="02040602050305030304" pitchFamily="18" charset="0"/>
              </a:rPr>
              <a:t>This buffering scheme works quite well most of the time, but with it </a:t>
            </a:r>
            <a:r>
              <a:rPr lang="en-US" sz="3200" baseline="30000" dirty="0" smtClean="0">
                <a:latin typeface="Book Antiqua" panose="02040602050305030304" pitchFamily="18" charset="0"/>
              </a:rPr>
              <a:t>the amount </a:t>
            </a:r>
            <a:r>
              <a:rPr lang="en-US" sz="3200" baseline="30000" dirty="0">
                <a:latin typeface="Book Antiqua" panose="02040602050305030304" pitchFamily="18" charset="0"/>
              </a:rPr>
              <a:t>of </a:t>
            </a:r>
            <a:r>
              <a:rPr lang="en-US" sz="3200" baseline="30000" dirty="0" smtClean="0">
                <a:latin typeface="Book Antiqua" panose="02040602050305030304" pitchFamily="18" charset="0"/>
              </a:rPr>
              <a:t>look-ahead </a:t>
            </a:r>
            <a:r>
              <a:rPr lang="en-US" sz="3200" baseline="30000" dirty="0">
                <a:latin typeface="Book Antiqua" panose="02040602050305030304" pitchFamily="18" charset="0"/>
              </a:rPr>
              <a:t>is limited, and this limited </a:t>
            </a:r>
            <a:r>
              <a:rPr lang="en-US" sz="3200" baseline="30000" dirty="0" smtClean="0">
                <a:latin typeface="Book Antiqua" panose="02040602050305030304" pitchFamily="18" charset="0"/>
              </a:rPr>
              <a:t>look-ahead </a:t>
            </a:r>
            <a:r>
              <a:rPr lang="en-US" sz="3200" baseline="30000" dirty="0">
                <a:latin typeface="Book Antiqua" panose="02040602050305030304" pitchFamily="18" charset="0"/>
              </a:rPr>
              <a:t>may make </a:t>
            </a:r>
            <a:r>
              <a:rPr lang="en-US" sz="3200" baseline="30000" dirty="0" smtClean="0">
                <a:latin typeface="Book Antiqua" panose="02040602050305030304" pitchFamily="18" charset="0"/>
              </a:rPr>
              <a:t>it impossible </a:t>
            </a:r>
            <a:r>
              <a:rPr lang="en-US" sz="3200" baseline="30000" dirty="0">
                <a:latin typeface="Book Antiqua" panose="02040602050305030304" pitchFamily="18" charset="0"/>
              </a:rPr>
              <a:t>lo recognize tokens in situations where the distance that the </a:t>
            </a:r>
            <a:r>
              <a:rPr lang="en-US" sz="3200" baseline="30000" dirty="0" smtClean="0">
                <a:latin typeface="Book Antiqua" panose="02040602050305030304" pitchFamily="18" charset="0"/>
              </a:rPr>
              <a:t>forward pointer </a:t>
            </a:r>
            <a:r>
              <a:rPr lang="en-US" sz="3200" baseline="30000" dirty="0">
                <a:latin typeface="Book Antiqua" panose="02040602050305030304" pitchFamily="18" charset="0"/>
              </a:rPr>
              <a:t>must </a:t>
            </a:r>
            <a:r>
              <a:rPr lang="en-US" sz="3200" baseline="30000" dirty="0" smtClean="0">
                <a:latin typeface="Book Antiqua" panose="02040602050305030304" pitchFamily="18" charset="0"/>
              </a:rPr>
              <a:t>travel </a:t>
            </a:r>
            <a:r>
              <a:rPr lang="en-US" sz="3200" baseline="30000" dirty="0">
                <a:latin typeface="Book Antiqua" panose="02040602050305030304" pitchFamily="18" charset="0"/>
              </a:rPr>
              <a:t>is more than the length of the buffer</a:t>
            </a:r>
            <a:r>
              <a:rPr lang="en-US" sz="3200" baseline="30000" dirty="0" smtClean="0">
                <a:latin typeface="Book Antiqua" panose="02040602050305030304" pitchFamily="18" charset="0"/>
              </a:rPr>
              <a:t>.</a:t>
            </a:r>
            <a:endParaRPr lang="en-US" sz="3200" baseline="30000" dirty="0">
              <a:latin typeface="Book Antiqua" panose="02040602050305030304" pitchFamily="18" charset="0"/>
            </a:endParaRPr>
          </a:p>
          <a:p>
            <a:pPr algn="just"/>
            <a:r>
              <a:rPr lang="en-US" sz="3200" baseline="30000" dirty="0" smtClean="0">
                <a:latin typeface="Book Antiqua" panose="02040602050305030304" pitchFamily="18" charset="0"/>
              </a:rPr>
              <a:t>Ex:</a:t>
            </a:r>
            <a:r>
              <a:rPr lang="en-US" sz="3200" dirty="0" smtClean="0">
                <a:latin typeface="Book Antiqua" panose="02040602050305030304" pitchFamily="18" charset="0"/>
              </a:rPr>
              <a:t> </a:t>
            </a:r>
            <a:r>
              <a:rPr lang="en-US" sz="3200" baseline="30000" dirty="0">
                <a:latin typeface="Book Antiqua" panose="02040602050305030304" pitchFamily="18" charset="0"/>
              </a:rPr>
              <a:t> DECLARE (</a:t>
            </a:r>
            <a:r>
              <a:rPr lang="en-US" sz="3200" baseline="30000" dirty="0" err="1">
                <a:latin typeface="Book Antiqua" panose="02040602050305030304" pitchFamily="18" charset="0"/>
              </a:rPr>
              <a:t>ARGl</a:t>
            </a:r>
            <a:r>
              <a:rPr lang="en-US" sz="3200" baseline="30000" dirty="0">
                <a:latin typeface="Book Antiqua" panose="02040602050305030304" pitchFamily="18" charset="0"/>
              </a:rPr>
              <a:t>, ARG2, . . . , </a:t>
            </a:r>
            <a:r>
              <a:rPr lang="en-US" sz="3200" baseline="30000" dirty="0" err="1">
                <a:latin typeface="Book Antiqua" panose="02040602050305030304" pitchFamily="18" charset="0"/>
              </a:rPr>
              <a:t>ARGn</a:t>
            </a:r>
            <a:r>
              <a:rPr lang="en-US" sz="3200" baseline="30000" dirty="0">
                <a:latin typeface="Book Antiqua" panose="02040602050305030304" pitchFamily="18" charset="0"/>
              </a:rPr>
              <a:t>) in </a:t>
            </a:r>
            <a:r>
              <a:rPr lang="en-US" sz="3200" baseline="30000" dirty="0" smtClean="0">
                <a:latin typeface="Book Antiqua" panose="02040602050305030304" pitchFamily="18" charset="0"/>
              </a:rPr>
              <a:t>a program;</a:t>
            </a:r>
            <a:endParaRPr lang="en-US" sz="3200" baseline="30000" dirty="0">
              <a:latin typeface="Book Antiqua" panose="02040602050305030304" pitchFamily="18" charset="0"/>
            </a:endParaRPr>
          </a:p>
          <a:p>
            <a:pPr algn="just"/>
            <a:r>
              <a:rPr lang="en-US" sz="3200" baseline="30000" dirty="0">
                <a:latin typeface="Book Antiqua" panose="02040602050305030304" pitchFamily="18" charset="0"/>
              </a:rPr>
              <a:t>• It cannot determine whether the </a:t>
            </a:r>
            <a:r>
              <a:rPr lang="en-US" sz="3200" b="1" baseline="30000" dirty="0">
                <a:latin typeface="Book Antiqua" panose="02040602050305030304" pitchFamily="18" charset="0"/>
              </a:rPr>
              <a:t>DECLARE</a:t>
            </a:r>
            <a:r>
              <a:rPr lang="en-US" sz="3200" baseline="30000" dirty="0">
                <a:latin typeface="Book Antiqua" panose="02040602050305030304" pitchFamily="18" charset="0"/>
              </a:rPr>
              <a:t> is a keyword or an array name until the character that follows the right parenthesis.</a:t>
            </a:r>
          </a:p>
          <a:p>
            <a:pPr algn="just"/>
            <a:endParaRPr lang="en-GB" sz="3200" baseline="30000"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Outline</a:t>
            </a:r>
          </a:p>
        </p:txBody>
      </p:sp>
      <p:sp>
        <p:nvSpPr>
          <p:cNvPr id="6147" name="Rectangle 3"/>
          <p:cNvSpPr>
            <a:spLocks noGrp="1" noChangeArrowheads="1"/>
          </p:cNvSpPr>
          <p:nvPr>
            <p:ph idx="1"/>
          </p:nvPr>
        </p:nvSpPr>
        <p:spPr/>
        <p:txBody>
          <a:bodyPr/>
          <a:lstStyle/>
          <a:p>
            <a:pPr eaLnBrk="1" hangingPunct="1"/>
            <a:r>
              <a:rPr lang="en-US" dirty="0" smtClean="0"/>
              <a:t>Role of lexical analyzer</a:t>
            </a:r>
          </a:p>
          <a:p>
            <a:pPr eaLnBrk="1" hangingPunct="1"/>
            <a:r>
              <a:rPr lang="en-US" dirty="0" smtClean="0"/>
              <a:t>Specification of tokens</a:t>
            </a:r>
          </a:p>
          <a:p>
            <a:pPr eaLnBrk="1" hangingPunct="1"/>
            <a:r>
              <a:rPr lang="en-US" dirty="0" smtClean="0"/>
              <a:t>Recognition of tokens</a:t>
            </a:r>
          </a:p>
          <a:p>
            <a:pPr eaLnBrk="1" hangingPunct="1"/>
            <a:r>
              <a:rPr lang="en-US" dirty="0" smtClean="0"/>
              <a:t>Lexical analyzer generator</a:t>
            </a:r>
          </a:p>
          <a:p>
            <a:pPr eaLnBrk="1" hangingPunct="1"/>
            <a:r>
              <a:rPr lang="en-US" dirty="0" smtClean="0"/>
              <a:t>Finite automata</a:t>
            </a:r>
          </a:p>
          <a:p>
            <a:pPr eaLnBrk="1" hangingPunct="1"/>
            <a:r>
              <a:rPr lang="en-US" dirty="0" smtClean="0"/>
              <a:t>Design of lexical analyzer generator</a:t>
            </a:r>
          </a:p>
          <a:p>
            <a:pPr eaLnBrk="1" hangingPunct="1">
              <a:buFontTx/>
              <a:buNone/>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993774"/>
            <a:ext cx="8458199"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13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714500"/>
            <a:ext cx="8610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27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edia.geeksforgeeks.org/wp-content/uploads/20190401014427/Untitled-Diagram-43.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7696199" cy="4571999"/>
          </a:xfrm>
          <a:prstGeom prst="rect">
            <a:avLst/>
          </a:prstGeom>
          <a:noFill/>
          <a:ln>
            <a:noFill/>
          </a:ln>
        </p:spPr>
      </p:pic>
    </p:spTree>
    <p:extLst>
      <p:ext uri="{BB962C8B-B14F-4D97-AF65-F5344CB8AC3E}">
        <p14:creationId xmlns:p14="http://schemas.microsoft.com/office/powerpoint/2010/main" val="1770957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Sentinel in Lexical Analysis</a:t>
            </a:r>
            <a:endParaRPr lang="en-GB" dirty="0"/>
          </a:p>
        </p:txBody>
      </p:sp>
      <p:pic>
        <p:nvPicPr>
          <p:cNvPr id="4" name="Picture 2" descr="Sentinels at the end of each buff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057401"/>
            <a:ext cx="8153400" cy="10667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3505200"/>
            <a:ext cx="8382000" cy="3046988"/>
          </a:xfrm>
          <a:prstGeom prst="rect">
            <a:avLst/>
          </a:prstGeom>
        </p:spPr>
        <p:txBody>
          <a:bodyPr wrap="square">
            <a:spAutoFit/>
          </a:bodyPr>
          <a:lstStyle/>
          <a:p>
            <a:pPr algn="just"/>
            <a:r>
              <a:rPr lang="en-US" dirty="0">
                <a:latin typeface="Book Antiqua" panose="02040602050305030304" pitchFamily="18" charset="0"/>
              </a:rPr>
              <a:t>The </a:t>
            </a:r>
            <a:r>
              <a:rPr lang="en-US" b="1" dirty="0">
                <a:latin typeface="Book Antiqua" panose="02040602050305030304" pitchFamily="18" charset="0"/>
              </a:rPr>
              <a:t>sentinel </a:t>
            </a:r>
            <a:r>
              <a:rPr lang="en-US" dirty="0">
                <a:latin typeface="Book Antiqua" panose="02040602050305030304" pitchFamily="18" charset="0"/>
              </a:rPr>
              <a:t>is a special character that cannot be part of the source program. </a:t>
            </a:r>
            <a:r>
              <a:rPr lang="en-US" i="1" dirty="0">
                <a:latin typeface="Book Antiqua" panose="02040602050305030304" pitchFamily="18" charset="0"/>
              </a:rPr>
              <a:t>(</a:t>
            </a:r>
            <a:r>
              <a:rPr lang="en-US" i="1" dirty="0" err="1">
                <a:latin typeface="Book Antiqua" panose="02040602050305030304" pitchFamily="18" charset="0"/>
              </a:rPr>
              <a:t>eof</a:t>
            </a:r>
            <a:r>
              <a:rPr lang="en-US" i="1" dirty="0">
                <a:latin typeface="Book Antiqua" panose="02040602050305030304" pitchFamily="18" charset="0"/>
              </a:rPr>
              <a:t> </a:t>
            </a:r>
            <a:r>
              <a:rPr lang="en-US" dirty="0">
                <a:latin typeface="Book Antiqua" panose="02040602050305030304" pitchFamily="18" charset="0"/>
              </a:rPr>
              <a:t>character is used as sentinel</a:t>
            </a:r>
            <a:r>
              <a:rPr lang="en-US" dirty="0" smtClean="0">
                <a:latin typeface="Book Antiqua" panose="02040602050305030304" pitchFamily="18" charset="0"/>
              </a:rPr>
              <a:t>).</a:t>
            </a:r>
          </a:p>
          <a:p>
            <a:pPr algn="just"/>
            <a:r>
              <a:rPr lang="en-US" dirty="0">
                <a:latin typeface="Book Antiqua" panose="02040602050305030304" pitchFamily="18" charset="0"/>
              </a:rPr>
              <a:t>Except at the ends of the buffer halves, the code requires two tests for each advancement of the forward pointer. It can be reduced to one by the incorporation of a sentinel element at the end</a:t>
            </a:r>
            <a:r>
              <a:rPr lang="en-US" dirty="0" smtClean="0">
                <a:latin typeface="Book Antiqua" panose="02040602050305030304" pitchFamily="18" charset="0"/>
              </a:rPr>
              <a:t>. Since ‘N’ input characters are encountered between ‘</a:t>
            </a:r>
            <a:r>
              <a:rPr lang="en-US" dirty="0" err="1" smtClean="0">
                <a:latin typeface="Book Antiqua" panose="02040602050305030304" pitchFamily="18" charset="0"/>
              </a:rPr>
              <a:t>eof</a:t>
            </a:r>
            <a:r>
              <a:rPr lang="en-US" dirty="0" smtClean="0">
                <a:latin typeface="Book Antiqua" panose="02040602050305030304" pitchFamily="18" charset="0"/>
              </a:rPr>
              <a:t>’ , the average number of </a:t>
            </a:r>
            <a:r>
              <a:rPr lang="en-US" smtClean="0">
                <a:latin typeface="Book Antiqua" panose="02040602050305030304" pitchFamily="18" charset="0"/>
              </a:rPr>
              <a:t>tests per </a:t>
            </a:r>
            <a:r>
              <a:rPr lang="en-US" dirty="0" smtClean="0">
                <a:latin typeface="Book Antiqua" panose="02040602050305030304" pitchFamily="18" charset="0"/>
              </a:rPr>
              <a:t>input character is very close to 1.</a:t>
            </a:r>
            <a:endParaRPr lang="en-IN" dirty="0">
              <a:latin typeface="Book Antiqua" panose="0204060205030503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04850"/>
            <a:ext cx="8229600" cy="819150"/>
          </a:xfrm>
        </p:spPr>
        <p:txBody>
          <a:bodyPr/>
          <a:lstStyle/>
          <a:p>
            <a:pPr eaLnBrk="1" hangingPunct="1"/>
            <a:r>
              <a:rPr lang="en-US" dirty="0" smtClean="0"/>
              <a:t>Sentinels</a:t>
            </a:r>
          </a:p>
        </p:txBody>
      </p:sp>
      <p:sp>
        <p:nvSpPr>
          <p:cNvPr id="15363" name="Content Placeholder 14"/>
          <p:cNvSpPr>
            <a:spLocks noGrp="1"/>
          </p:cNvSpPr>
          <p:nvPr>
            <p:ph idx="1"/>
          </p:nvPr>
        </p:nvSpPr>
        <p:spPr>
          <a:xfrm>
            <a:off x="457200" y="2392363"/>
            <a:ext cx="8229600" cy="4389437"/>
          </a:xfrm>
        </p:spPr>
        <p:txBody>
          <a:bodyPr/>
          <a:lstStyle/>
          <a:p>
            <a:pPr algn="just">
              <a:buNone/>
            </a:pP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 fp+1;</a:t>
            </a:r>
          </a:p>
          <a:p>
            <a:pPr algn="just">
              <a:buNone/>
            </a:pPr>
            <a:r>
              <a:rPr lang="en-US" sz="1700" dirty="0" smtClean="0">
                <a:latin typeface="Times New Roman" pitchFamily="18" charset="0"/>
                <a:cs typeface="Times New Roman" pitchFamily="18" charset="0"/>
              </a:rPr>
              <a:t>if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 </a:t>
            </a:r>
            <a:r>
              <a:rPr lang="en-US" sz="1700" dirty="0" err="1" smtClean="0">
                <a:latin typeface="Times New Roman" pitchFamily="18" charset="0"/>
                <a:cs typeface="Times New Roman" pitchFamily="18" charset="0"/>
              </a:rPr>
              <a:t>eof</a:t>
            </a:r>
            <a:r>
              <a:rPr lang="en-US" sz="1700" dirty="0" smtClean="0">
                <a:latin typeface="Times New Roman" pitchFamily="18" charset="0"/>
                <a:cs typeface="Times New Roman" pitchFamily="18" charset="0"/>
              </a:rPr>
              <a:t> then</a:t>
            </a:r>
          </a:p>
          <a:p>
            <a:pPr algn="just">
              <a:buNone/>
            </a:pPr>
            <a:r>
              <a:rPr lang="en-US" sz="1700" dirty="0" smtClean="0">
                <a:latin typeface="Times New Roman" pitchFamily="18" charset="0"/>
                <a:cs typeface="Times New Roman" pitchFamily="18" charset="0"/>
              </a:rPr>
              <a:t>	Begin</a:t>
            </a:r>
          </a:p>
          <a:p>
            <a:pPr algn="just">
              <a:buNone/>
            </a:pPr>
            <a:r>
              <a:rPr lang="en-US" sz="1700" dirty="0" smtClean="0">
                <a:latin typeface="Times New Roman" pitchFamily="18" charset="0"/>
                <a:cs typeface="Times New Roman" pitchFamily="18" charset="0"/>
              </a:rPr>
              <a:t>		if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at the end of the first half then Begin</a:t>
            </a:r>
          </a:p>
          <a:p>
            <a:pPr algn="just">
              <a:buNone/>
            </a:pPr>
            <a:r>
              <a:rPr lang="en-US" sz="1700" dirty="0" smtClean="0">
                <a:latin typeface="Times New Roman" pitchFamily="18" charset="0"/>
                <a:cs typeface="Times New Roman" pitchFamily="18" charset="0"/>
              </a:rPr>
              <a:t>			Reload second half;</a:t>
            </a:r>
          </a:p>
          <a:p>
            <a:pPr algn="just">
              <a:buNone/>
            </a:pP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 fp+1;</a:t>
            </a:r>
          </a:p>
          <a:p>
            <a:pPr algn="just">
              <a:buNone/>
            </a:pPr>
            <a:r>
              <a:rPr lang="en-US" sz="1700" dirty="0" smtClean="0">
                <a:latin typeface="Times New Roman" pitchFamily="18" charset="0"/>
                <a:cs typeface="Times New Roman" pitchFamily="18" charset="0"/>
              </a:rPr>
              <a:t>		End</a:t>
            </a:r>
          </a:p>
          <a:p>
            <a:pPr algn="just">
              <a:buNone/>
            </a:pPr>
            <a:r>
              <a:rPr lang="en-US" sz="1700" dirty="0" smtClean="0">
                <a:latin typeface="Times New Roman" pitchFamily="18" charset="0"/>
                <a:cs typeface="Times New Roman" pitchFamily="18" charset="0"/>
              </a:rPr>
              <a:t>		else if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is at the end of the 2</a:t>
            </a:r>
            <a:r>
              <a:rPr lang="en-US" sz="1700" baseline="30000" dirty="0" smtClean="0">
                <a:latin typeface="Times New Roman" pitchFamily="18" charset="0"/>
                <a:cs typeface="Times New Roman" pitchFamily="18" charset="0"/>
              </a:rPr>
              <a:t>nd</a:t>
            </a:r>
            <a:r>
              <a:rPr lang="en-US" sz="1700" dirty="0" smtClean="0">
                <a:latin typeface="Times New Roman" pitchFamily="18" charset="0"/>
                <a:cs typeface="Times New Roman" pitchFamily="18" charset="0"/>
              </a:rPr>
              <a:t> half then Begin</a:t>
            </a:r>
          </a:p>
          <a:p>
            <a:pPr algn="just">
              <a:buNone/>
            </a:pPr>
            <a:r>
              <a:rPr lang="en-US" sz="1700" dirty="0" smtClean="0">
                <a:latin typeface="Times New Roman" pitchFamily="18" charset="0"/>
                <a:cs typeface="Times New Roman" pitchFamily="18" charset="0"/>
              </a:rPr>
              <a:t>			Reload first half; </a:t>
            </a:r>
          </a:p>
          <a:p>
            <a:pPr algn="just">
              <a:buNone/>
            </a:pPr>
            <a:r>
              <a:rPr lang="en-US" sz="1700" dirty="0" smtClean="0">
                <a:latin typeface="Times New Roman" pitchFamily="18" charset="0"/>
                <a:cs typeface="Times New Roman" pitchFamily="18" charset="0"/>
              </a:rPr>
              <a:t>			Move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to the beginning of the First half;</a:t>
            </a:r>
          </a:p>
          <a:p>
            <a:pPr algn="just">
              <a:buNone/>
            </a:pPr>
            <a:r>
              <a:rPr lang="en-US" sz="1700" dirty="0" smtClean="0">
                <a:latin typeface="Times New Roman" pitchFamily="18" charset="0"/>
                <a:cs typeface="Times New Roman" pitchFamily="18" charset="0"/>
              </a:rPr>
              <a:t>		End</a:t>
            </a:r>
          </a:p>
          <a:p>
            <a:pPr algn="just">
              <a:buNone/>
            </a:pPr>
            <a:r>
              <a:rPr lang="en-US" sz="1700" dirty="0" smtClean="0">
                <a:latin typeface="Times New Roman" pitchFamily="18" charset="0"/>
                <a:cs typeface="Times New Roman" pitchFamily="18" charset="0"/>
              </a:rPr>
              <a:t>		else</a:t>
            </a:r>
          </a:p>
          <a:p>
            <a:pPr algn="just">
              <a:buNone/>
            </a:pPr>
            <a:r>
              <a:rPr lang="en-US" sz="1700" dirty="0" smtClean="0">
                <a:latin typeface="Times New Roman" pitchFamily="18" charset="0"/>
                <a:cs typeface="Times New Roman" pitchFamily="18" charset="0"/>
              </a:rPr>
              <a:t>			Terminate Lexical Analysis</a:t>
            </a:r>
          </a:p>
          <a:p>
            <a:pPr algn="just">
              <a:buNone/>
            </a:pPr>
            <a:r>
              <a:rPr lang="en-US" sz="1700" dirty="0" smtClean="0">
                <a:latin typeface="Times New Roman" pitchFamily="18" charset="0"/>
                <a:cs typeface="Times New Roman" pitchFamily="18" charset="0"/>
              </a:rPr>
              <a:t>	End</a:t>
            </a:r>
            <a:endParaRPr lang="en-IN" sz="1700" dirty="0">
              <a:latin typeface="Times New Roman" pitchFamily="18" charset="0"/>
              <a:cs typeface="Times New Roman" pitchFamily="18" charset="0"/>
            </a:endParaRPr>
          </a:p>
        </p:txBody>
      </p:sp>
      <p:sp>
        <p:nvSpPr>
          <p:cNvPr id="16" name="Rectangle 15"/>
          <p:cNvSpPr/>
          <p:nvPr/>
        </p:nvSpPr>
        <p:spPr>
          <a:xfrm>
            <a:off x="685800" y="1976438"/>
            <a:ext cx="7924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17" name="Straight Connector 16"/>
          <p:cNvCxnSpPr/>
          <p:nvPr/>
        </p:nvCxnSpPr>
        <p:spPr>
          <a:xfrm rot="16200000" flipH="1">
            <a:off x="4571207" y="2129631"/>
            <a:ext cx="304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366" name="TextBox 17"/>
          <p:cNvSpPr txBox="1">
            <a:spLocks noChangeArrowheads="1"/>
          </p:cNvSpPr>
          <p:nvPr/>
        </p:nvSpPr>
        <p:spPr bwMode="auto">
          <a:xfrm>
            <a:off x="3200400" y="1900238"/>
            <a:ext cx="3241675" cy="461962"/>
          </a:xfrm>
          <a:prstGeom prst="rect">
            <a:avLst/>
          </a:prstGeom>
          <a:noFill/>
          <a:ln w="9525">
            <a:noFill/>
            <a:miter lim="800000"/>
            <a:headEnd/>
            <a:tailEnd/>
          </a:ln>
        </p:spPr>
        <p:txBody>
          <a:bodyPr wrap="none">
            <a:spAutoFit/>
          </a:bodyPr>
          <a:lstStyle/>
          <a:p>
            <a:r>
              <a:rPr lang="en-US" dirty="0"/>
              <a:t>E   =   M </a:t>
            </a:r>
            <a:r>
              <a:rPr lang="en-US" sz="1400" dirty="0" err="1"/>
              <a:t>eof</a:t>
            </a:r>
            <a:r>
              <a:rPr lang="en-US" dirty="0"/>
              <a:t> *  C * * 2 </a:t>
            </a:r>
            <a:r>
              <a:rPr lang="en-US" sz="1800" dirty="0" err="1"/>
              <a:t>eof</a:t>
            </a:r>
            <a:endParaRPr lang="en-US" sz="1800" dirty="0"/>
          </a:p>
        </p:txBody>
      </p:sp>
      <p:cxnSp>
        <p:nvCxnSpPr>
          <p:cNvPr id="19" name="Straight Connector 18"/>
          <p:cNvCxnSpPr/>
          <p:nvPr/>
        </p:nvCxnSpPr>
        <p:spPr>
          <a:xfrm rot="5400000">
            <a:off x="3124994" y="2129631"/>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3520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5059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7330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39382"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2664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823619"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0411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280819"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509419"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8681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96394" y="2129631"/>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6677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4391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105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9819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7533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15247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2961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0675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389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0967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3238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5524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7810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70096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2382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74683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6954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9255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81526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398" name="TextBox 49"/>
          <p:cNvSpPr txBox="1">
            <a:spLocks noChangeArrowheads="1"/>
          </p:cNvSpPr>
          <p:nvPr/>
        </p:nvSpPr>
        <p:spPr bwMode="auto">
          <a:xfrm>
            <a:off x="8229600" y="1981200"/>
            <a:ext cx="447675" cy="338138"/>
          </a:xfrm>
          <a:prstGeom prst="rect">
            <a:avLst/>
          </a:prstGeom>
          <a:noFill/>
          <a:ln w="9525">
            <a:noFill/>
            <a:miter lim="800000"/>
            <a:headEnd/>
            <a:tailEnd/>
          </a:ln>
        </p:spPr>
        <p:txBody>
          <a:bodyPr wrap="none">
            <a:spAutoFit/>
          </a:bodyPr>
          <a:lstStyle/>
          <a:p>
            <a:r>
              <a:rPr lang="en-US" sz="1600"/>
              <a:t>eof</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4"/>
          <p:cNvSpPr>
            <a:spLocks noGrp="1"/>
          </p:cNvSpPr>
          <p:nvPr>
            <p:ph type="title"/>
          </p:nvPr>
        </p:nvSpPr>
        <p:spPr/>
        <p:txBody>
          <a:bodyPr/>
          <a:lstStyle/>
          <a:p>
            <a:pPr eaLnBrk="1" hangingPunct="1"/>
            <a:r>
              <a:rPr lang="en-US" smtClean="0"/>
              <a:t>Specification of tokens</a:t>
            </a:r>
          </a:p>
        </p:txBody>
      </p:sp>
      <p:sp>
        <p:nvSpPr>
          <p:cNvPr id="16387" name="Content Placeholder 15"/>
          <p:cNvSpPr>
            <a:spLocks noGrp="1"/>
          </p:cNvSpPr>
          <p:nvPr>
            <p:ph idx="1"/>
          </p:nvPr>
        </p:nvSpPr>
        <p:spPr/>
        <p:txBody>
          <a:bodyPr/>
          <a:lstStyle/>
          <a:p>
            <a:pPr eaLnBrk="1" hangingPunct="1"/>
            <a:r>
              <a:rPr lang="en-US" smtClean="0"/>
              <a:t>In theory of compilation regular expressions are used to formalize the specification of tokens</a:t>
            </a:r>
          </a:p>
          <a:p>
            <a:pPr eaLnBrk="1" hangingPunct="1"/>
            <a:r>
              <a:rPr lang="en-US" smtClean="0"/>
              <a:t>Regular expressions are means for specifying regular languages</a:t>
            </a:r>
          </a:p>
          <a:p>
            <a:pPr eaLnBrk="1" hangingPunct="1"/>
            <a:r>
              <a:rPr lang="en-US" smtClean="0"/>
              <a:t>Example:</a:t>
            </a:r>
          </a:p>
          <a:p>
            <a:pPr lvl="2" eaLnBrk="1" hangingPunct="1"/>
            <a:r>
              <a:rPr lang="en-US" smtClean="0"/>
              <a:t>Letter_(letter_ | digit)*</a:t>
            </a:r>
          </a:p>
          <a:p>
            <a:pPr eaLnBrk="1" hangingPunct="1"/>
            <a:r>
              <a:rPr lang="en-US" smtClean="0"/>
              <a:t>Each regular expression is a pattern specifying the form of strings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4"/>
          <p:cNvSpPr>
            <a:spLocks noGrp="1"/>
          </p:cNvSpPr>
          <p:nvPr>
            <p:ph type="title"/>
          </p:nvPr>
        </p:nvSpPr>
        <p:spPr/>
        <p:txBody>
          <a:bodyPr/>
          <a:lstStyle/>
          <a:p>
            <a:pPr eaLnBrk="1" hangingPunct="1"/>
            <a:r>
              <a:rPr lang="en-US" smtClean="0"/>
              <a:t>Regular expressions</a:t>
            </a:r>
          </a:p>
        </p:txBody>
      </p:sp>
      <p:sp>
        <p:nvSpPr>
          <p:cNvPr id="17411" name="Content Placeholder 15"/>
          <p:cNvSpPr>
            <a:spLocks noGrp="1"/>
          </p:cNvSpPr>
          <p:nvPr>
            <p:ph idx="1"/>
          </p:nvPr>
        </p:nvSpPr>
        <p:spPr/>
        <p:txBody>
          <a:bodyPr/>
          <a:lstStyle/>
          <a:p>
            <a:pPr eaLnBrk="1" hangingPunct="1"/>
            <a:r>
              <a:rPr lang="en-US" sz="2000" smtClean="0">
                <a:latin typeface="MS Mincho" pitchFamily="49" charset="-128"/>
                <a:ea typeface="MS Mincho" pitchFamily="49" charset="-128"/>
              </a:rPr>
              <a:t>Ɛ</a:t>
            </a:r>
            <a:r>
              <a:rPr lang="en-US" smtClean="0"/>
              <a:t> is a regular expression, L(</a:t>
            </a:r>
            <a:r>
              <a:rPr lang="en-US" sz="2000" smtClean="0">
                <a:latin typeface="MS Mincho" pitchFamily="49" charset="-128"/>
                <a:ea typeface="MS Mincho" pitchFamily="49" charset="-128"/>
              </a:rPr>
              <a:t>Ɛ</a:t>
            </a:r>
            <a:r>
              <a:rPr lang="en-US" smtClean="0"/>
              <a:t>) = {</a:t>
            </a:r>
            <a:r>
              <a:rPr lang="en-US" sz="2000" smtClean="0">
                <a:latin typeface="MS Mincho" pitchFamily="49" charset="-128"/>
                <a:ea typeface="MS Mincho" pitchFamily="49" charset="-128"/>
              </a:rPr>
              <a:t>Ɛ</a:t>
            </a:r>
            <a:r>
              <a:rPr lang="en-US" smtClean="0"/>
              <a:t>}</a:t>
            </a:r>
          </a:p>
          <a:p>
            <a:pPr eaLnBrk="1" hangingPunct="1"/>
            <a:r>
              <a:rPr lang="en-US" smtClean="0"/>
              <a:t>If a is a symbol in </a:t>
            </a:r>
            <a:r>
              <a:rPr lang="en-US" smtClean="0">
                <a:latin typeface="MS Mincho" pitchFamily="49" charset="-128"/>
                <a:ea typeface="MS Mincho" pitchFamily="49" charset="-128"/>
              </a:rPr>
              <a:t>∑</a:t>
            </a:r>
            <a:r>
              <a:rPr lang="en-US" smtClean="0">
                <a:ea typeface="MS Mincho" pitchFamily="49" charset="-128"/>
              </a:rPr>
              <a:t>then a is a regular expression, L(a) = {a}</a:t>
            </a:r>
          </a:p>
          <a:p>
            <a:pPr eaLnBrk="1" hangingPunct="1"/>
            <a:r>
              <a:rPr lang="en-US" smtClean="0">
                <a:ea typeface="MS Mincho" pitchFamily="49" charset="-128"/>
              </a:rPr>
              <a:t>(r) | (s) is a regular expression denoting the language L(r) </a:t>
            </a:r>
            <a:r>
              <a:rPr lang="en-US" smtClean="0">
                <a:latin typeface="MS Mincho" pitchFamily="49" charset="-128"/>
                <a:ea typeface="MS Mincho" pitchFamily="49" charset="-128"/>
              </a:rPr>
              <a:t>∪ </a:t>
            </a:r>
            <a:r>
              <a:rPr lang="en-US" smtClean="0">
                <a:ea typeface="MS Mincho" pitchFamily="49" charset="-128"/>
              </a:rPr>
              <a:t>L(s)</a:t>
            </a:r>
          </a:p>
          <a:p>
            <a:pPr eaLnBrk="1" hangingPunct="1"/>
            <a:r>
              <a:rPr lang="en-US" smtClean="0">
                <a:ea typeface="MS Mincho" pitchFamily="49" charset="-128"/>
              </a:rPr>
              <a:t> (r)(s) is a regular expression denoting the language L(r)L(s)</a:t>
            </a:r>
          </a:p>
          <a:p>
            <a:pPr eaLnBrk="1" hangingPunct="1"/>
            <a:r>
              <a:rPr lang="en-US" smtClean="0">
                <a:ea typeface="MS Mincho" pitchFamily="49" charset="-128"/>
              </a:rPr>
              <a:t>(r)* is a regular expression denoting (L9r))*</a:t>
            </a:r>
          </a:p>
          <a:p>
            <a:pPr eaLnBrk="1" hangingPunct="1"/>
            <a:r>
              <a:rPr lang="en-US" smtClean="0">
                <a:ea typeface="MS Mincho" pitchFamily="49" charset="-128"/>
              </a:rPr>
              <a:t>(r) is a regular expression denting L(r)</a:t>
            </a:r>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4"/>
          <p:cNvSpPr>
            <a:spLocks noGrp="1"/>
          </p:cNvSpPr>
          <p:nvPr>
            <p:ph type="title"/>
          </p:nvPr>
        </p:nvSpPr>
        <p:spPr/>
        <p:txBody>
          <a:bodyPr/>
          <a:lstStyle/>
          <a:p>
            <a:pPr eaLnBrk="1" hangingPunct="1"/>
            <a:r>
              <a:rPr lang="en-US" smtClean="0"/>
              <a:t>Regular definitions</a:t>
            </a:r>
          </a:p>
        </p:txBody>
      </p:sp>
      <p:sp>
        <p:nvSpPr>
          <p:cNvPr id="18435" name="Content Placeholder 15"/>
          <p:cNvSpPr>
            <a:spLocks noGrp="1"/>
          </p:cNvSpPr>
          <p:nvPr>
            <p:ph idx="1"/>
          </p:nvPr>
        </p:nvSpPr>
        <p:spPr/>
        <p:txBody>
          <a:bodyPr/>
          <a:lstStyle/>
          <a:p>
            <a:pPr marL="514350" indent="-514350" algn="just" eaLnBrk="1" hangingPunct="1">
              <a:buFont typeface="Wingdings 2" pitchFamily="18" charset="2"/>
              <a:buNone/>
            </a:pPr>
            <a:r>
              <a:rPr lang="en-US" smtClean="0"/>
              <a:t>d1 -&gt; r1</a:t>
            </a:r>
          </a:p>
          <a:p>
            <a:pPr marL="514350" indent="-514350" algn="just" eaLnBrk="1" hangingPunct="1">
              <a:buFont typeface="Wingdings 2" pitchFamily="18" charset="2"/>
              <a:buNone/>
            </a:pPr>
            <a:r>
              <a:rPr lang="en-US" smtClean="0"/>
              <a:t>d2 -&gt; r2</a:t>
            </a:r>
          </a:p>
          <a:p>
            <a:pPr marL="514350" indent="-514350" algn="just" eaLnBrk="1" hangingPunct="1">
              <a:buFont typeface="Wingdings 2" pitchFamily="18" charset="2"/>
              <a:buNone/>
            </a:pPr>
            <a:r>
              <a:rPr lang="en-US" smtClean="0"/>
              <a:t>…</a:t>
            </a:r>
          </a:p>
          <a:p>
            <a:pPr marL="514350" indent="-514350" algn="just" eaLnBrk="1" hangingPunct="1">
              <a:buFont typeface="Wingdings 2" pitchFamily="18" charset="2"/>
              <a:buNone/>
            </a:pPr>
            <a:r>
              <a:rPr lang="en-US" smtClean="0"/>
              <a:t>dn -&gt; rn</a:t>
            </a:r>
          </a:p>
          <a:p>
            <a:pPr marL="514350" indent="-514350" algn="just" eaLnBrk="1" hangingPunct="1">
              <a:buFont typeface="Wingdings 2" pitchFamily="18" charset="2"/>
              <a:buNone/>
            </a:pPr>
            <a:endParaRPr lang="en-US" smtClean="0"/>
          </a:p>
          <a:p>
            <a:pPr marL="514350" indent="-514350" algn="just" eaLnBrk="1" hangingPunct="1"/>
            <a:r>
              <a:rPr lang="en-US" smtClean="0"/>
              <a:t>Example:</a:t>
            </a:r>
          </a:p>
          <a:p>
            <a:pPr marL="881063" lvl="1" indent="-514350" algn="just" eaLnBrk="1" hangingPunct="1">
              <a:buFont typeface="Wingdings 2" pitchFamily="18" charset="2"/>
              <a:buNone/>
            </a:pPr>
            <a:r>
              <a:rPr lang="en-US" smtClean="0"/>
              <a:t>letter_ -&gt; A | B | … | Z | a | b | … | Z | _</a:t>
            </a:r>
          </a:p>
          <a:p>
            <a:pPr marL="881063" lvl="1" indent="-514350" algn="just" eaLnBrk="1" hangingPunct="1">
              <a:buFont typeface="Wingdings 2" pitchFamily="18" charset="2"/>
              <a:buNone/>
            </a:pPr>
            <a:r>
              <a:rPr lang="en-US" smtClean="0"/>
              <a:t>digit     -&gt; 0 | 1 | … | 9</a:t>
            </a:r>
          </a:p>
          <a:p>
            <a:pPr marL="881063" lvl="1" indent="-514350" algn="just" eaLnBrk="1" hangingPunct="1">
              <a:buFont typeface="Wingdings 2" pitchFamily="18" charset="2"/>
              <a:buNone/>
            </a:pPr>
            <a:r>
              <a:rPr lang="en-US" smtClean="0"/>
              <a:t>id          -&gt; letter_ (letter_ | digit)*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smtClean="0"/>
              <a:t>Extensions</a:t>
            </a:r>
          </a:p>
        </p:txBody>
      </p:sp>
      <p:sp>
        <p:nvSpPr>
          <p:cNvPr id="19459" name="Content Placeholder 4"/>
          <p:cNvSpPr>
            <a:spLocks noGrp="1"/>
          </p:cNvSpPr>
          <p:nvPr>
            <p:ph idx="1"/>
          </p:nvPr>
        </p:nvSpPr>
        <p:spPr/>
        <p:txBody>
          <a:bodyPr/>
          <a:lstStyle/>
          <a:p>
            <a:pPr eaLnBrk="1" hangingPunct="1"/>
            <a:r>
              <a:rPr lang="en-US" dirty="0" smtClean="0"/>
              <a:t>One or more instances: (r)</a:t>
            </a:r>
            <a:r>
              <a:rPr lang="en-GB" sz="3600" b="1" baseline="30000" dirty="0" smtClean="0"/>
              <a:t>+</a:t>
            </a:r>
            <a:endParaRPr lang="en-US" sz="3600" b="1" dirty="0" smtClean="0"/>
          </a:p>
          <a:p>
            <a:pPr eaLnBrk="1" hangingPunct="1"/>
            <a:r>
              <a:rPr lang="en-US" dirty="0" smtClean="0"/>
              <a:t>Zero of one instances: r?</a:t>
            </a:r>
          </a:p>
          <a:p>
            <a:pPr eaLnBrk="1" hangingPunct="1"/>
            <a:r>
              <a:rPr lang="en-US" dirty="0" smtClean="0"/>
              <a:t>Character classes: [</a:t>
            </a:r>
            <a:r>
              <a:rPr lang="en-US" dirty="0" err="1" smtClean="0"/>
              <a:t>abc</a:t>
            </a:r>
            <a:r>
              <a:rPr lang="en-US" dirty="0" smtClean="0"/>
              <a:t>]</a:t>
            </a:r>
          </a:p>
          <a:p>
            <a:pPr eaLnBrk="1" hangingPunct="1"/>
            <a:endParaRPr lang="en-US" dirty="0" smtClean="0"/>
          </a:p>
          <a:p>
            <a:pPr eaLnBrk="1" hangingPunct="1"/>
            <a:r>
              <a:rPr lang="en-US" dirty="0" smtClean="0"/>
              <a:t>Example:</a:t>
            </a:r>
          </a:p>
          <a:p>
            <a:pPr lvl="1" eaLnBrk="1" hangingPunct="1"/>
            <a:r>
              <a:rPr lang="en-US" dirty="0" smtClean="0"/>
              <a:t>letter_  -&gt; [A-</a:t>
            </a:r>
            <a:r>
              <a:rPr lang="en-US" dirty="0" err="1" smtClean="0"/>
              <a:t>Za</a:t>
            </a:r>
            <a:r>
              <a:rPr lang="en-US" dirty="0" smtClean="0"/>
              <a:t>-z_]</a:t>
            </a:r>
          </a:p>
          <a:p>
            <a:pPr lvl="1" eaLnBrk="1" hangingPunct="1"/>
            <a:r>
              <a:rPr lang="en-US" dirty="0" smtClean="0"/>
              <a:t>digit     -&gt; [0-9]</a:t>
            </a:r>
          </a:p>
          <a:p>
            <a:pPr lvl="1" eaLnBrk="1" hangingPunct="1"/>
            <a:r>
              <a:rPr lang="en-US" dirty="0" smtClean="0"/>
              <a:t>id          -&gt; letter_(</a:t>
            </a:r>
            <a:r>
              <a:rPr lang="en-US" dirty="0" err="1" smtClean="0"/>
              <a:t>letter|digit</a:t>
            </a:r>
            <a:r>
              <a:rPr lang="en-US" dirty="0" smtClean="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p:txBody>
          <a:bodyPr/>
          <a:lstStyle/>
          <a:p>
            <a:pPr eaLnBrk="1" hangingPunct="1"/>
            <a:r>
              <a:rPr lang="en-US" smtClean="0"/>
              <a:t>Recognition of tokens</a:t>
            </a:r>
          </a:p>
        </p:txBody>
      </p:sp>
      <p:sp>
        <p:nvSpPr>
          <p:cNvPr id="20483" name="Content Placeholder 5"/>
          <p:cNvSpPr>
            <a:spLocks noGrp="1"/>
          </p:cNvSpPr>
          <p:nvPr>
            <p:ph idx="1"/>
          </p:nvPr>
        </p:nvSpPr>
        <p:spPr/>
        <p:txBody>
          <a:bodyPr/>
          <a:lstStyle/>
          <a:p>
            <a:pPr eaLnBrk="1" hangingPunct="1"/>
            <a:r>
              <a:rPr lang="en-US" smtClean="0"/>
              <a:t>Starting point is the language grammar to understand the tokens:</a:t>
            </a:r>
          </a:p>
          <a:p>
            <a:pPr lvl="1" eaLnBrk="1" hangingPunct="1">
              <a:buFont typeface="Wingdings 2" pitchFamily="18" charset="2"/>
              <a:buNone/>
            </a:pPr>
            <a:r>
              <a:rPr lang="en-US" smtClean="0"/>
              <a:t>stmt -&gt; </a:t>
            </a:r>
            <a:r>
              <a:rPr lang="en-US" b="1" smtClean="0"/>
              <a:t>if</a:t>
            </a:r>
            <a:r>
              <a:rPr lang="en-US" smtClean="0"/>
              <a:t> expr </a:t>
            </a:r>
            <a:r>
              <a:rPr lang="en-US" b="1" smtClean="0"/>
              <a:t>then</a:t>
            </a:r>
            <a:r>
              <a:rPr lang="en-US" smtClean="0"/>
              <a:t> stmt</a:t>
            </a:r>
          </a:p>
          <a:p>
            <a:pPr lvl="1" eaLnBrk="1" hangingPunct="1">
              <a:buFont typeface="Wingdings 2" pitchFamily="18" charset="2"/>
              <a:buNone/>
            </a:pPr>
            <a:r>
              <a:rPr lang="en-US" smtClean="0"/>
              <a:t>           |  </a:t>
            </a:r>
            <a:r>
              <a:rPr lang="en-US" b="1" smtClean="0"/>
              <a:t>if</a:t>
            </a:r>
            <a:r>
              <a:rPr lang="en-US" smtClean="0"/>
              <a:t> expr </a:t>
            </a:r>
            <a:r>
              <a:rPr lang="en-US" b="1" smtClean="0"/>
              <a:t>then</a:t>
            </a:r>
            <a:r>
              <a:rPr lang="en-US" smtClean="0"/>
              <a:t> stmt </a:t>
            </a:r>
            <a:r>
              <a:rPr lang="en-US" b="1" smtClean="0"/>
              <a:t>else</a:t>
            </a:r>
            <a:r>
              <a:rPr lang="en-US" smtClean="0"/>
              <a:t> stmt</a:t>
            </a:r>
          </a:p>
          <a:p>
            <a:pPr lvl="1" eaLnBrk="1" hangingPunct="1">
              <a:buFont typeface="Wingdings 2" pitchFamily="18" charset="2"/>
              <a:buNone/>
            </a:pPr>
            <a:r>
              <a:rPr lang="en-US" smtClean="0"/>
              <a:t>           | </a:t>
            </a:r>
            <a:r>
              <a:rPr lang="en-US" sz="1600" smtClean="0">
                <a:latin typeface="MS Mincho" pitchFamily="49" charset="-128"/>
                <a:ea typeface="MS Mincho" pitchFamily="49" charset="-128"/>
              </a:rPr>
              <a:t>Ɛ</a:t>
            </a:r>
            <a:endParaRPr lang="en-US" sz="1600" smtClean="0"/>
          </a:p>
          <a:p>
            <a:pPr lvl="1" eaLnBrk="1" hangingPunct="1">
              <a:buFont typeface="Wingdings 2" pitchFamily="18" charset="2"/>
              <a:buNone/>
            </a:pPr>
            <a:r>
              <a:rPr lang="en-US" smtClean="0"/>
              <a:t>expr -&gt; term </a:t>
            </a:r>
            <a:r>
              <a:rPr lang="en-US" b="1" smtClean="0"/>
              <a:t>relop</a:t>
            </a:r>
            <a:r>
              <a:rPr lang="en-US" smtClean="0"/>
              <a:t> term</a:t>
            </a:r>
          </a:p>
          <a:p>
            <a:pPr lvl="1" eaLnBrk="1" hangingPunct="1">
              <a:buFont typeface="Wingdings 2" pitchFamily="18" charset="2"/>
              <a:buNone/>
            </a:pPr>
            <a:r>
              <a:rPr lang="en-US" smtClean="0"/>
              <a:t>           |  term</a:t>
            </a:r>
          </a:p>
          <a:p>
            <a:pPr lvl="1" eaLnBrk="1" hangingPunct="1">
              <a:buFont typeface="Wingdings 2" pitchFamily="18" charset="2"/>
              <a:buNone/>
            </a:pPr>
            <a:r>
              <a:rPr lang="en-US" smtClean="0"/>
              <a:t>term -&gt; </a:t>
            </a:r>
            <a:r>
              <a:rPr lang="en-US" b="1" smtClean="0"/>
              <a:t>id</a:t>
            </a:r>
          </a:p>
          <a:p>
            <a:pPr lvl="1" eaLnBrk="1" hangingPunct="1">
              <a:buFont typeface="Wingdings 2" pitchFamily="18" charset="2"/>
              <a:buNone/>
            </a:pPr>
            <a:r>
              <a:rPr lang="en-US" smtClean="0"/>
              <a:t>           |  </a:t>
            </a:r>
            <a:r>
              <a:rPr lang="en-US" b="1" smtClean="0"/>
              <a:t>number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The role of lexical analyzer</a:t>
            </a:r>
          </a:p>
        </p:txBody>
      </p:sp>
      <p:sp>
        <p:nvSpPr>
          <p:cNvPr id="4" name="Rounded Rectangle 3"/>
          <p:cNvSpPr/>
          <p:nvPr/>
        </p:nvSpPr>
        <p:spPr>
          <a:xfrm>
            <a:off x="14478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Analyzer</a:t>
            </a:r>
          </a:p>
        </p:txBody>
      </p:sp>
      <p:sp>
        <p:nvSpPr>
          <p:cNvPr id="5" name="Rounded Rectangle 4"/>
          <p:cNvSpPr/>
          <p:nvPr/>
        </p:nvSpPr>
        <p:spPr>
          <a:xfrm>
            <a:off x="54864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Parser</a:t>
            </a:r>
          </a:p>
        </p:txBody>
      </p:sp>
      <p:cxnSp>
        <p:nvCxnSpPr>
          <p:cNvPr id="7" name="Straight Arrow Connector 6"/>
          <p:cNvCxnSpPr>
            <a:endCxn id="4" idx="1"/>
          </p:cNvCxnSpPr>
          <p:nvPr/>
        </p:nvCxnSpPr>
        <p:spPr>
          <a:xfrm>
            <a:off x="304800" y="3200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05200" y="29718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505200" y="34290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6" name="TextBox 12"/>
          <p:cNvSpPr txBox="1">
            <a:spLocks noChangeArrowheads="1"/>
          </p:cNvSpPr>
          <p:nvPr/>
        </p:nvSpPr>
        <p:spPr bwMode="auto">
          <a:xfrm>
            <a:off x="0" y="2819400"/>
            <a:ext cx="1052513" cy="708025"/>
          </a:xfrm>
          <a:prstGeom prst="rect">
            <a:avLst/>
          </a:prstGeom>
          <a:noFill/>
          <a:ln w="9525">
            <a:noFill/>
            <a:miter lim="800000"/>
            <a:headEnd/>
            <a:tailEnd/>
          </a:ln>
        </p:spPr>
        <p:txBody>
          <a:bodyPr wrap="none">
            <a:spAutoFit/>
          </a:bodyPr>
          <a:lstStyle/>
          <a:p>
            <a:r>
              <a:rPr lang="en-US" sz="2000" dirty="0"/>
              <a:t>Source</a:t>
            </a:r>
          </a:p>
          <a:p>
            <a:r>
              <a:rPr lang="en-US" sz="2000" dirty="0"/>
              <a:t>program</a:t>
            </a:r>
          </a:p>
        </p:txBody>
      </p:sp>
      <p:sp>
        <p:nvSpPr>
          <p:cNvPr id="7177" name="TextBox 13"/>
          <p:cNvSpPr txBox="1">
            <a:spLocks noChangeArrowheads="1"/>
          </p:cNvSpPr>
          <p:nvPr/>
        </p:nvSpPr>
        <p:spPr bwMode="auto">
          <a:xfrm>
            <a:off x="4038600" y="2590800"/>
            <a:ext cx="754063" cy="400050"/>
          </a:xfrm>
          <a:prstGeom prst="rect">
            <a:avLst/>
          </a:prstGeom>
          <a:noFill/>
          <a:ln w="9525">
            <a:noFill/>
            <a:miter lim="800000"/>
            <a:headEnd/>
            <a:tailEnd/>
          </a:ln>
        </p:spPr>
        <p:txBody>
          <a:bodyPr wrap="none">
            <a:spAutoFit/>
          </a:bodyPr>
          <a:lstStyle/>
          <a:p>
            <a:r>
              <a:rPr lang="en-US" sz="2000" dirty="0"/>
              <a:t>token</a:t>
            </a:r>
          </a:p>
        </p:txBody>
      </p:sp>
      <p:sp>
        <p:nvSpPr>
          <p:cNvPr id="7178" name="TextBox 14"/>
          <p:cNvSpPr txBox="1">
            <a:spLocks noChangeArrowheads="1"/>
          </p:cNvSpPr>
          <p:nvPr/>
        </p:nvSpPr>
        <p:spPr bwMode="auto">
          <a:xfrm>
            <a:off x="3624263" y="3409950"/>
            <a:ext cx="1633537" cy="400050"/>
          </a:xfrm>
          <a:prstGeom prst="rect">
            <a:avLst/>
          </a:prstGeom>
          <a:noFill/>
          <a:ln w="9525">
            <a:noFill/>
            <a:miter lim="800000"/>
            <a:headEnd/>
            <a:tailEnd/>
          </a:ln>
        </p:spPr>
        <p:txBody>
          <a:bodyPr wrap="none">
            <a:spAutoFit/>
          </a:bodyPr>
          <a:lstStyle/>
          <a:p>
            <a:r>
              <a:rPr lang="en-US" sz="2000" dirty="0" err="1"/>
              <a:t>getNextToken</a:t>
            </a:r>
            <a:endParaRPr lang="en-US" sz="2000"/>
          </a:p>
        </p:txBody>
      </p:sp>
      <p:cxnSp>
        <p:nvCxnSpPr>
          <p:cNvPr id="19" name="Straight Arrow Connector 18"/>
          <p:cNvCxnSpPr/>
          <p:nvPr/>
        </p:nvCxnSpPr>
        <p:spPr>
          <a:xfrm>
            <a:off x="2514600" y="3657600"/>
            <a:ext cx="16764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4953000" y="3657600"/>
            <a:ext cx="16002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581400" y="4987925"/>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Symbol</a:t>
            </a:r>
          </a:p>
          <a:p>
            <a:pPr algn="ctr">
              <a:defRPr/>
            </a:pPr>
            <a:r>
              <a:rPr lang="en-US" dirty="0"/>
              <a:t>table</a:t>
            </a:r>
          </a:p>
        </p:txBody>
      </p:sp>
      <p:cxnSp>
        <p:nvCxnSpPr>
          <p:cNvPr id="26" name="Straight Arrow Connector 25"/>
          <p:cNvCxnSpPr>
            <a:stCxn id="5" idx="3"/>
          </p:cNvCxnSpPr>
          <p:nvPr/>
        </p:nvCxnSpPr>
        <p:spPr>
          <a:xfrm>
            <a:off x="7543800" y="3200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83" name="TextBox 26"/>
          <p:cNvSpPr txBox="1">
            <a:spLocks noChangeArrowheads="1"/>
          </p:cNvSpPr>
          <p:nvPr/>
        </p:nvSpPr>
        <p:spPr bwMode="auto">
          <a:xfrm>
            <a:off x="7543800" y="2819400"/>
            <a:ext cx="1425575" cy="708025"/>
          </a:xfrm>
          <a:prstGeom prst="rect">
            <a:avLst/>
          </a:prstGeom>
          <a:noFill/>
          <a:ln w="9525">
            <a:noFill/>
            <a:miter lim="800000"/>
            <a:headEnd/>
            <a:tailEnd/>
          </a:ln>
        </p:spPr>
        <p:txBody>
          <a:bodyPr wrap="none">
            <a:spAutoFit/>
          </a:bodyPr>
          <a:lstStyle/>
          <a:p>
            <a:r>
              <a:rPr lang="en-US" sz="2000"/>
              <a:t>To semantic</a:t>
            </a:r>
          </a:p>
          <a:p>
            <a:r>
              <a:rPr lang="en-US" sz="2000"/>
              <a:t>analysis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pPr eaLnBrk="1" hangingPunct="1"/>
            <a:r>
              <a:rPr lang="en-US" smtClean="0"/>
              <a:t>Recognition of tokens (cont.)</a:t>
            </a:r>
          </a:p>
        </p:txBody>
      </p:sp>
      <p:sp>
        <p:nvSpPr>
          <p:cNvPr id="21507" name="Content Placeholder 5"/>
          <p:cNvSpPr>
            <a:spLocks noGrp="1"/>
          </p:cNvSpPr>
          <p:nvPr>
            <p:ph idx="1"/>
          </p:nvPr>
        </p:nvSpPr>
        <p:spPr>
          <a:xfrm>
            <a:off x="457200" y="1935163"/>
            <a:ext cx="8229600" cy="4618037"/>
          </a:xfrm>
        </p:spPr>
        <p:txBody>
          <a:bodyPr/>
          <a:lstStyle/>
          <a:p>
            <a:pPr eaLnBrk="1" hangingPunct="1"/>
            <a:r>
              <a:rPr lang="en-US" dirty="0" smtClean="0"/>
              <a:t>The next step is to formalize the patterns:</a:t>
            </a:r>
          </a:p>
          <a:p>
            <a:pPr lvl="1" eaLnBrk="1" hangingPunct="1">
              <a:buFont typeface="Wingdings 2" pitchFamily="18" charset="2"/>
              <a:buNone/>
            </a:pPr>
            <a:r>
              <a:rPr lang="en-US" sz="1800" i="1" dirty="0" smtClean="0"/>
              <a:t>digit</a:t>
            </a:r>
            <a:r>
              <a:rPr lang="en-US" sz="1800" dirty="0" smtClean="0"/>
              <a:t>     -&gt; [0-9]</a:t>
            </a:r>
          </a:p>
          <a:p>
            <a:pPr lvl="1" eaLnBrk="1" hangingPunct="1">
              <a:buFont typeface="Wingdings 2" pitchFamily="18" charset="2"/>
              <a:buNone/>
            </a:pPr>
            <a:r>
              <a:rPr lang="en-US" sz="1800" i="1" dirty="0" smtClean="0"/>
              <a:t>Digits</a:t>
            </a:r>
            <a:r>
              <a:rPr lang="en-US" sz="1800" dirty="0" smtClean="0"/>
              <a:t>   -&gt; digit+</a:t>
            </a:r>
          </a:p>
          <a:p>
            <a:pPr lvl="1" eaLnBrk="1" hangingPunct="1">
              <a:buFont typeface="Wingdings 2" pitchFamily="18" charset="2"/>
              <a:buNone/>
            </a:pPr>
            <a:r>
              <a:rPr lang="en-US" sz="1800" i="1" dirty="0" smtClean="0"/>
              <a:t>number</a:t>
            </a:r>
            <a:r>
              <a:rPr lang="en-US" sz="1800" dirty="0" smtClean="0"/>
              <a:t> -&gt; digit(.digits)? (E[+-]? Digit)?</a:t>
            </a:r>
          </a:p>
          <a:p>
            <a:pPr lvl="1" eaLnBrk="1" hangingPunct="1">
              <a:buFont typeface="Wingdings 2" pitchFamily="18" charset="2"/>
              <a:buNone/>
            </a:pPr>
            <a:r>
              <a:rPr lang="en-US" sz="1800" i="1" dirty="0" smtClean="0"/>
              <a:t>letter  </a:t>
            </a:r>
            <a:r>
              <a:rPr lang="en-US" sz="1800" dirty="0" smtClean="0"/>
              <a:t>-&gt; [A-</a:t>
            </a:r>
            <a:r>
              <a:rPr lang="en-US" sz="1800" dirty="0" err="1" smtClean="0"/>
              <a:t>Za</a:t>
            </a:r>
            <a:r>
              <a:rPr lang="en-US" sz="1800" dirty="0" smtClean="0"/>
              <a:t>-z_]</a:t>
            </a:r>
          </a:p>
          <a:p>
            <a:pPr lvl="1" eaLnBrk="1" hangingPunct="1">
              <a:buFont typeface="Wingdings 2" pitchFamily="18" charset="2"/>
              <a:buNone/>
            </a:pPr>
            <a:r>
              <a:rPr lang="en-US" sz="1800" i="1" dirty="0" smtClean="0"/>
              <a:t>id</a:t>
            </a:r>
            <a:r>
              <a:rPr lang="en-US" sz="1800" dirty="0" smtClean="0"/>
              <a:t>          -&gt; letter (</a:t>
            </a:r>
            <a:r>
              <a:rPr lang="en-US" sz="1800" dirty="0" err="1" smtClean="0"/>
              <a:t>letter|digit</a:t>
            </a:r>
            <a:r>
              <a:rPr lang="en-US" sz="1800" dirty="0" smtClean="0"/>
              <a:t>)</a:t>
            </a:r>
            <a:r>
              <a:rPr lang="en-US" dirty="0" smtClean="0"/>
              <a:t>*</a:t>
            </a:r>
          </a:p>
          <a:p>
            <a:pPr lvl="1" eaLnBrk="1" hangingPunct="1">
              <a:buFont typeface="Wingdings 2" pitchFamily="18" charset="2"/>
              <a:buNone/>
            </a:pPr>
            <a:r>
              <a:rPr lang="en-US" sz="1800" i="1" dirty="0" smtClean="0"/>
              <a:t>If</a:t>
            </a:r>
            <a:r>
              <a:rPr lang="en-US" sz="1800" dirty="0" smtClean="0"/>
              <a:t>           -&gt; if</a:t>
            </a:r>
          </a:p>
          <a:p>
            <a:pPr lvl="1" eaLnBrk="1" hangingPunct="1">
              <a:buFont typeface="Wingdings 2" pitchFamily="18" charset="2"/>
              <a:buNone/>
            </a:pPr>
            <a:r>
              <a:rPr lang="en-US" sz="1800" i="1" dirty="0" smtClean="0"/>
              <a:t>Then</a:t>
            </a:r>
            <a:r>
              <a:rPr lang="en-US" sz="1800" dirty="0" smtClean="0"/>
              <a:t>     -&gt; then</a:t>
            </a:r>
          </a:p>
          <a:p>
            <a:pPr lvl="1" eaLnBrk="1" hangingPunct="1">
              <a:buFont typeface="Wingdings 2" pitchFamily="18" charset="2"/>
              <a:buNone/>
            </a:pPr>
            <a:r>
              <a:rPr lang="en-US" sz="1800" i="1" dirty="0" smtClean="0"/>
              <a:t>Else</a:t>
            </a:r>
            <a:r>
              <a:rPr lang="en-US" sz="1800" dirty="0" smtClean="0"/>
              <a:t>       -&gt; else</a:t>
            </a:r>
          </a:p>
          <a:p>
            <a:pPr lvl="1" eaLnBrk="1" hangingPunct="1">
              <a:buFont typeface="Wingdings 2" pitchFamily="18" charset="2"/>
              <a:buNone/>
            </a:pPr>
            <a:r>
              <a:rPr lang="en-US" sz="1800" i="1" dirty="0" err="1" smtClean="0"/>
              <a:t>Relop</a:t>
            </a:r>
            <a:r>
              <a:rPr lang="en-US" sz="1800" dirty="0" smtClean="0"/>
              <a:t>    -&gt; &lt; | &gt; | &lt;= | &gt;= | = | &lt;&gt;</a:t>
            </a:r>
          </a:p>
          <a:p>
            <a:pPr eaLnBrk="1" hangingPunct="1"/>
            <a:r>
              <a:rPr lang="en-US" sz="2400" dirty="0" smtClean="0"/>
              <a:t>We also need to handle whitespaces:</a:t>
            </a:r>
          </a:p>
          <a:p>
            <a:pPr lvl="1" eaLnBrk="1" hangingPunct="1">
              <a:buNone/>
            </a:pPr>
            <a:r>
              <a:rPr lang="en-US" sz="2200" i="1" dirty="0" err="1" smtClean="0"/>
              <a:t>ws</a:t>
            </a:r>
            <a:r>
              <a:rPr lang="en-US" sz="2200" dirty="0" smtClean="0"/>
              <a:t> -&gt; (blank | tab | newline)</a:t>
            </a:r>
            <a:r>
              <a:rPr lang="en-GB" sz="3600" baseline="30000" dirty="0" smtClean="0"/>
              <a:t>+</a:t>
            </a:r>
            <a:endParaRPr lang="en-US" sz="3600" dirty="0" smtClean="0"/>
          </a:p>
          <a:p>
            <a:pPr lvl="1" eaLnBrk="1" hangingPunct="1"/>
            <a:endParaRPr lang="en-US" dirty="0" smtClean="0"/>
          </a:p>
          <a:p>
            <a:pPr lvl="1" eaLnBrk="1" hangingPunct="1">
              <a:buFont typeface="Wingdings 2" pitchFamily="18" charset="2"/>
              <a:buNone/>
            </a:pP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3"/>
          <p:cNvSpPr>
            <a:spLocks noGrp="1"/>
          </p:cNvSpPr>
          <p:nvPr>
            <p:ph type="title"/>
          </p:nvPr>
        </p:nvSpPr>
        <p:spPr/>
        <p:txBody>
          <a:bodyPr/>
          <a:lstStyle/>
          <a:p>
            <a:pPr eaLnBrk="1" hangingPunct="1"/>
            <a:r>
              <a:rPr lang="en-US" smtClean="0"/>
              <a:t>Transition diagrams</a:t>
            </a:r>
          </a:p>
        </p:txBody>
      </p:sp>
      <p:sp>
        <p:nvSpPr>
          <p:cNvPr id="22531" name="Content Placeholder 14"/>
          <p:cNvSpPr>
            <a:spLocks noGrp="1"/>
          </p:cNvSpPr>
          <p:nvPr>
            <p:ph idx="1"/>
          </p:nvPr>
        </p:nvSpPr>
        <p:spPr/>
        <p:txBody>
          <a:bodyPr/>
          <a:lstStyle/>
          <a:p>
            <a:pPr eaLnBrk="1" hangingPunct="1"/>
            <a:r>
              <a:rPr lang="en-US" smtClean="0"/>
              <a:t>Transition diagram for relop</a:t>
            </a:r>
          </a:p>
        </p:txBody>
      </p:sp>
      <p:pic>
        <p:nvPicPr>
          <p:cNvPr id="22532" name="Picture 5"/>
          <p:cNvPicPr>
            <a:picLocks noChangeAspect="1" noChangeArrowheads="1"/>
          </p:cNvPicPr>
          <p:nvPr/>
        </p:nvPicPr>
        <p:blipFill>
          <a:blip r:embed="rId2"/>
          <a:srcRect/>
          <a:stretch>
            <a:fillRect/>
          </a:stretch>
        </p:blipFill>
        <p:spPr bwMode="auto">
          <a:xfrm>
            <a:off x="1733550" y="2609850"/>
            <a:ext cx="5676900" cy="40957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3"/>
          <p:cNvSpPr>
            <a:spLocks noGrp="1"/>
          </p:cNvSpPr>
          <p:nvPr>
            <p:ph type="title"/>
          </p:nvPr>
        </p:nvSpPr>
        <p:spPr/>
        <p:txBody>
          <a:bodyPr/>
          <a:lstStyle/>
          <a:p>
            <a:pPr eaLnBrk="1" hangingPunct="1"/>
            <a:r>
              <a:rPr lang="en-US" smtClean="0"/>
              <a:t>Transition diagrams (cont.)</a:t>
            </a:r>
          </a:p>
        </p:txBody>
      </p:sp>
      <p:sp>
        <p:nvSpPr>
          <p:cNvPr id="23555" name="Content Placeholder 14"/>
          <p:cNvSpPr>
            <a:spLocks noGrp="1"/>
          </p:cNvSpPr>
          <p:nvPr>
            <p:ph idx="1"/>
          </p:nvPr>
        </p:nvSpPr>
        <p:spPr/>
        <p:txBody>
          <a:bodyPr/>
          <a:lstStyle/>
          <a:p>
            <a:pPr eaLnBrk="1" hangingPunct="1"/>
            <a:r>
              <a:rPr lang="en-US" smtClean="0"/>
              <a:t>Transition diagram for reserved words and identifiers</a:t>
            </a:r>
          </a:p>
        </p:txBody>
      </p:sp>
      <p:pic>
        <p:nvPicPr>
          <p:cNvPr id="23556" name="Picture 4"/>
          <p:cNvPicPr>
            <a:picLocks noChangeAspect="1" noChangeArrowheads="1"/>
          </p:cNvPicPr>
          <p:nvPr/>
        </p:nvPicPr>
        <p:blipFill>
          <a:blip r:embed="rId2"/>
          <a:srcRect/>
          <a:stretch>
            <a:fillRect/>
          </a:stretch>
        </p:blipFill>
        <p:spPr bwMode="auto">
          <a:xfrm>
            <a:off x="1238250" y="2881313"/>
            <a:ext cx="6667500" cy="10953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3"/>
          <p:cNvSpPr>
            <a:spLocks noGrp="1"/>
          </p:cNvSpPr>
          <p:nvPr>
            <p:ph type="title"/>
          </p:nvPr>
        </p:nvSpPr>
        <p:spPr/>
        <p:txBody>
          <a:bodyPr/>
          <a:lstStyle/>
          <a:p>
            <a:pPr eaLnBrk="1" hangingPunct="1"/>
            <a:r>
              <a:rPr lang="en-US" smtClean="0"/>
              <a:t>Transition diagrams (cont.)</a:t>
            </a:r>
          </a:p>
        </p:txBody>
      </p:sp>
      <p:sp>
        <p:nvSpPr>
          <p:cNvPr id="24579" name="Content Placeholder 14"/>
          <p:cNvSpPr>
            <a:spLocks noGrp="1"/>
          </p:cNvSpPr>
          <p:nvPr>
            <p:ph idx="1"/>
          </p:nvPr>
        </p:nvSpPr>
        <p:spPr/>
        <p:txBody>
          <a:bodyPr/>
          <a:lstStyle/>
          <a:p>
            <a:pPr eaLnBrk="1" hangingPunct="1"/>
            <a:r>
              <a:rPr lang="en-US" smtClean="0"/>
              <a:t>Transition diagram for unsigned numbers</a:t>
            </a:r>
          </a:p>
        </p:txBody>
      </p:sp>
      <p:pic>
        <p:nvPicPr>
          <p:cNvPr id="24580" name="Picture 4"/>
          <p:cNvPicPr>
            <a:picLocks noChangeAspect="1" noChangeArrowheads="1"/>
          </p:cNvPicPr>
          <p:nvPr/>
        </p:nvPicPr>
        <p:blipFill>
          <a:blip r:embed="rId2"/>
          <a:srcRect/>
          <a:stretch>
            <a:fillRect/>
          </a:stretch>
        </p:blipFill>
        <p:spPr bwMode="auto">
          <a:xfrm>
            <a:off x="828675" y="2962275"/>
            <a:ext cx="7486650" cy="25241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8"/>
          <p:cNvSpPr>
            <a:spLocks noGrp="1"/>
          </p:cNvSpPr>
          <p:nvPr>
            <p:ph type="title"/>
          </p:nvPr>
        </p:nvSpPr>
        <p:spPr/>
        <p:txBody>
          <a:bodyPr/>
          <a:lstStyle/>
          <a:p>
            <a:pPr eaLnBrk="1" hangingPunct="1"/>
            <a:r>
              <a:rPr lang="en-US" smtClean="0"/>
              <a:t>Transition diagrams (cont.)</a:t>
            </a:r>
          </a:p>
        </p:txBody>
      </p:sp>
      <p:sp>
        <p:nvSpPr>
          <p:cNvPr id="25603" name="Content Placeholder 19"/>
          <p:cNvSpPr>
            <a:spLocks noGrp="1"/>
          </p:cNvSpPr>
          <p:nvPr>
            <p:ph idx="1"/>
          </p:nvPr>
        </p:nvSpPr>
        <p:spPr/>
        <p:txBody>
          <a:bodyPr/>
          <a:lstStyle/>
          <a:p>
            <a:pPr eaLnBrk="1" hangingPunct="1"/>
            <a:r>
              <a:rPr lang="en-US" smtClean="0"/>
              <a:t>Transition diagram for whitespace</a:t>
            </a:r>
          </a:p>
        </p:txBody>
      </p:sp>
      <p:pic>
        <p:nvPicPr>
          <p:cNvPr id="25604" name="Picture 4"/>
          <p:cNvPicPr>
            <a:picLocks noChangeAspect="1" noChangeArrowheads="1"/>
          </p:cNvPicPr>
          <p:nvPr/>
        </p:nvPicPr>
        <p:blipFill>
          <a:blip r:embed="rId2"/>
          <a:srcRect/>
          <a:stretch>
            <a:fillRect/>
          </a:stretch>
        </p:blipFill>
        <p:spPr bwMode="auto">
          <a:xfrm>
            <a:off x="2957513" y="2895600"/>
            <a:ext cx="3228975" cy="10668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pPr eaLnBrk="1" hangingPunct="1"/>
            <a:r>
              <a:rPr lang="en-US" smtClean="0"/>
              <a:t>Architecture of a transition-diagram-based lexical analyzer</a:t>
            </a:r>
          </a:p>
        </p:txBody>
      </p:sp>
      <p:sp>
        <p:nvSpPr>
          <p:cNvPr id="26627" name="Content Placeholder 4"/>
          <p:cNvSpPr>
            <a:spLocks noGrp="1"/>
          </p:cNvSpPr>
          <p:nvPr>
            <p:ph idx="1"/>
          </p:nvPr>
        </p:nvSpPr>
        <p:spPr/>
        <p:txBody>
          <a:bodyPr/>
          <a:lstStyle/>
          <a:p>
            <a:pPr eaLnBrk="1" hangingPunct="1">
              <a:buFont typeface="Wingdings 2" pitchFamily="18" charset="2"/>
              <a:buNone/>
            </a:pPr>
            <a:r>
              <a:rPr lang="en-US" sz="1400" smtClean="0"/>
              <a:t>TOKEN getRelop()</a:t>
            </a:r>
          </a:p>
          <a:p>
            <a:pPr eaLnBrk="1" hangingPunct="1">
              <a:buFont typeface="Wingdings 2" pitchFamily="18" charset="2"/>
              <a:buNone/>
            </a:pPr>
            <a:r>
              <a:rPr lang="en-US" sz="1400" smtClean="0"/>
              <a:t>{</a:t>
            </a:r>
          </a:p>
          <a:p>
            <a:pPr eaLnBrk="1" hangingPunct="1">
              <a:buFont typeface="Wingdings 2" pitchFamily="18" charset="2"/>
              <a:buNone/>
            </a:pPr>
            <a:r>
              <a:rPr lang="en-US" sz="1400" smtClean="0"/>
              <a:t>	TOKEN retToken = new (RELOP)</a:t>
            </a:r>
          </a:p>
          <a:p>
            <a:pPr eaLnBrk="1" hangingPunct="1">
              <a:buFont typeface="Wingdings 2" pitchFamily="18" charset="2"/>
              <a:buNone/>
            </a:pPr>
            <a:r>
              <a:rPr lang="en-US" sz="1400" smtClean="0"/>
              <a:t>	while (1) {	/* repeat character processing until a</a:t>
            </a:r>
          </a:p>
          <a:p>
            <a:pPr eaLnBrk="1" hangingPunct="1">
              <a:buFont typeface="Wingdings 2" pitchFamily="18" charset="2"/>
              <a:buNone/>
            </a:pPr>
            <a:r>
              <a:rPr lang="en-US" sz="1400" smtClean="0"/>
              <a:t>				return or failure occurs	*/</a:t>
            </a:r>
          </a:p>
          <a:p>
            <a:pPr eaLnBrk="1" hangingPunct="1">
              <a:buFont typeface="Wingdings 2" pitchFamily="18" charset="2"/>
              <a:buNone/>
            </a:pPr>
            <a:r>
              <a:rPr lang="en-US" sz="1400" smtClean="0"/>
              <a:t>	switch(state) {</a:t>
            </a:r>
          </a:p>
          <a:p>
            <a:pPr eaLnBrk="1" hangingPunct="1">
              <a:buFont typeface="Wingdings 2" pitchFamily="18" charset="2"/>
              <a:buNone/>
            </a:pPr>
            <a:r>
              <a:rPr lang="en-US" sz="1400" smtClean="0"/>
              <a:t>		case 0: c= nextchar();</a:t>
            </a:r>
          </a:p>
          <a:p>
            <a:pPr eaLnBrk="1" hangingPunct="1">
              <a:buFont typeface="Wingdings 2" pitchFamily="18" charset="2"/>
              <a:buNone/>
            </a:pPr>
            <a:r>
              <a:rPr lang="en-US" sz="1400" smtClean="0"/>
              <a:t>			  if (c == ‘&lt;‘) state = 1;</a:t>
            </a:r>
          </a:p>
          <a:p>
            <a:pPr eaLnBrk="1" hangingPunct="1">
              <a:buFont typeface="Wingdings 2" pitchFamily="18" charset="2"/>
              <a:buNone/>
            </a:pPr>
            <a:r>
              <a:rPr lang="en-US" sz="1400" smtClean="0"/>
              <a:t>			  else if (c == ‘=‘) state = 5;</a:t>
            </a:r>
          </a:p>
          <a:p>
            <a:pPr eaLnBrk="1" hangingPunct="1">
              <a:buFont typeface="Wingdings 2" pitchFamily="18" charset="2"/>
              <a:buNone/>
            </a:pPr>
            <a:r>
              <a:rPr lang="en-US" sz="1400" smtClean="0"/>
              <a:t>			  else if (c == ‘&gt;’) state = 6;</a:t>
            </a:r>
          </a:p>
          <a:p>
            <a:pPr eaLnBrk="1" hangingPunct="1">
              <a:buFont typeface="Wingdings 2" pitchFamily="18" charset="2"/>
              <a:buNone/>
            </a:pPr>
            <a:r>
              <a:rPr lang="en-US" sz="1400" smtClean="0"/>
              <a:t>			  else fail();	/* lexeme is not a relop */</a:t>
            </a:r>
          </a:p>
          <a:p>
            <a:pPr eaLnBrk="1" hangingPunct="1">
              <a:buFont typeface="Wingdings 2" pitchFamily="18" charset="2"/>
              <a:buNone/>
            </a:pPr>
            <a:r>
              <a:rPr lang="en-US" sz="1400" smtClean="0"/>
              <a:t>			  break;</a:t>
            </a:r>
          </a:p>
          <a:p>
            <a:pPr eaLnBrk="1" hangingPunct="1">
              <a:buFont typeface="Wingdings 2" pitchFamily="18" charset="2"/>
              <a:buNone/>
            </a:pPr>
            <a:r>
              <a:rPr lang="en-US" sz="1400" smtClean="0"/>
              <a:t>		case 1: …</a:t>
            </a:r>
          </a:p>
          <a:p>
            <a:pPr eaLnBrk="1" hangingPunct="1">
              <a:buFont typeface="Wingdings 2" pitchFamily="18" charset="2"/>
              <a:buNone/>
            </a:pPr>
            <a:r>
              <a:rPr lang="en-US" sz="1400" smtClean="0"/>
              <a:t>		…</a:t>
            </a:r>
          </a:p>
          <a:p>
            <a:pPr eaLnBrk="1" hangingPunct="1">
              <a:buFont typeface="Wingdings 2" pitchFamily="18" charset="2"/>
              <a:buNone/>
            </a:pPr>
            <a:r>
              <a:rPr lang="en-US" sz="1400" smtClean="0"/>
              <a:t>		case 8: retract();</a:t>
            </a:r>
          </a:p>
          <a:p>
            <a:pPr eaLnBrk="1" hangingPunct="1">
              <a:buFont typeface="Wingdings 2" pitchFamily="18" charset="2"/>
              <a:buNone/>
            </a:pPr>
            <a:r>
              <a:rPr lang="en-US" sz="1400" smtClean="0"/>
              <a:t>			 retToken.attribute = GT;</a:t>
            </a:r>
          </a:p>
          <a:p>
            <a:pPr eaLnBrk="1" hangingPunct="1">
              <a:buFont typeface="Wingdings 2" pitchFamily="18" charset="2"/>
              <a:buNone/>
            </a:pPr>
            <a:r>
              <a:rPr lang="en-US" sz="1400" smtClean="0"/>
              <a:t>			 return(retToken);</a:t>
            </a:r>
          </a:p>
          <a:p>
            <a:pPr eaLnBrk="1" hangingPunct="1">
              <a:buFont typeface="Wingdings 2" pitchFamily="18" charset="2"/>
              <a:buNone/>
            </a:pPr>
            <a:r>
              <a:rPr lang="en-US" sz="140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Lexical Analyzer Generator - Lex</a:t>
            </a:r>
          </a:p>
        </p:txBody>
      </p:sp>
      <p:sp>
        <p:nvSpPr>
          <p:cNvPr id="4" name="Rounded Rectangle 3"/>
          <p:cNvSpPr/>
          <p:nvPr/>
        </p:nvSpPr>
        <p:spPr>
          <a:xfrm>
            <a:off x="3657600" y="2362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Compiler</a:t>
            </a:r>
          </a:p>
        </p:txBody>
      </p:sp>
      <p:cxnSp>
        <p:nvCxnSpPr>
          <p:cNvPr id="5" name="Straight Arrow Connector 4"/>
          <p:cNvCxnSpPr>
            <a:endCxn id="4" idx="1"/>
          </p:cNvCxnSpPr>
          <p:nvPr/>
        </p:nvCxnSpPr>
        <p:spPr>
          <a:xfrm>
            <a:off x="25146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3" name="TextBox 12"/>
          <p:cNvSpPr txBox="1">
            <a:spLocks noChangeArrowheads="1"/>
          </p:cNvSpPr>
          <p:nvPr/>
        </p:nvSpPr>
        <p:spPr bwMode="auto">
          <a:xfrm>
            <a:off x="533400" y="2416175"/>
            <a:ext cx="2271713" cy="708025"/>
          </a:xfrm>
          <a:prstGeom prst="rect">
            <a:avLst/>
          </a:prstGeom>
          <a:noFill/>
          <a:ln w="9525">
            <a:noFill/>
            <a:miter lim="800000"/>
            <a:headEnd/>
            <a:tailEnd/>
          </a:ln>
        </p:spPr>
        <p:txBody>
          <a:bodyPr>
            <a:spAutoFit/>
          </a:bodyPr>
          <a:lstStyle/>
          <a:p>
            <a:r>
              <a:rPr lang="en-US" sz="2000"/>
              <a:t>Lex Source program</a:t>
            </a:r>
          </a:p>
          <a:p>
            <a:r>
              <a:rPr lang="en-US" sz="2000"/>
              <a:t>lex.l</a:t>
            </a:r>
          </a:p>
        </p:txBody>
      </p:sp>
      <p:cxnSp>
        <p:nvCxnSpPr>
          <p:cNvPr id="8" name="Straight Arrow Connector 7"/>
          <p:cNvCxnSpPr/>
          <p:nvPr/>
        </p:nvCxnSpPr>
        <p:spPr>
          <a:xfrm>
            <a:off x="57150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5" name="TextBox 12"/>
          <p:cNvSpPr txBox="1">
            <a:spLocks noChangeArrowheads="1"/>
          </p:cNvSpPr>
          <p:nvPr/>
        </p:nvSpPr>
        <p:spPr bwMode="auto">
          <a:xfrm>
            <a:off x="7024688" y="2590800"/>
            <a:ext cx="1281112" cy="400050"/>
          </a:xfrm>
          <a:prstGeom prst="rect">
            <a:avLst/>
          </a:prstGeom>
          <a:noFill/>
          <a:ln w="9525">
            <a:noFill/>
            <a:miter lim="800000"/>
            <a:headEnd/>
            <a:tailEnd/>
          </a:ln>
        </p:spPr>
        <p:txBody>
          <a:bodyPr>
            <a:spAutoFit/>
          </a:bodyPr>
          <a:lstStyle/>
          <a:p>
            <a:r>
              <a:rPr lang="en-US" sz="2000"/>
              <a:t>lex.yy.c</a:t>
            </a:r>
          </a:p>
        </p:txBody>
      </p:sp>
      <p:sp>
        <p:nvSpPr>
          <p:cNvPr id="10" name="Rounded Rectangle 9"/>
          <p:cNvSpPr/>
          <p:nvPr/>
        </p:nvSpPr>
        <p:spPr>
          <a:xfrm>
            <a:off x="3657600" y="3581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cs typeface="Arial" charset="0"/>
              </a:rPr>
              <a:t>C</a:t>
            </a:r>
          </a:p>
          <a:p>
            <a:pPr algn="ctr"/>
            <a:r>
              <a:rPr lang="en-US">
                <a:solidFill>
                  <a:srgbClr val="FFFFFF"/>
                </a:solidFill>
                <a:cs typeface="Arial" charset="0"/>
              </a:rPr>
              <a:t>compiler</a:t>
            </a:r>
          </a:p>
        </p:txBody>
      </p:sp>
      <p:cxnSp>
        <p:nvCxnSpPr>
          <p:cNvPr id="11" name="Straight Arrow Connector 10"/>
          <p:cNvCxnSpPr>
            <a:endCxn id="10" idx="1"/>
          </p:cNvCxnSpPr>
          <p:nvPr/>
        </p:nvCxnSpPr>
        <p:spPr>
          <a:xfrm>
            <a:off x="25146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8" name="TextBox 12"/>
          <p:cNvSpPr txBox="1">
            <a:spLocks noChangeArrowheads="1"/>
          </p:cNvSpPr>
          <p:nvPr/>
        </p:nvSpPr>
        <p:spPr bwMode="auto">
          <a:xfrm>
            <a:off x="1066800" y="3810000"/>
            <a:ext cx="1585913" cy="400050"/>
          </a:xfrm>
          <a:prstGeom prst="rect">
            <a:avLst/>
          </a:prstGeom>
          <a:noFill/>
          <a:ln w="9525">
            <a:noFill/>
            <a:miter lim="800000"/>
            <a:headEnd/>
            <a:tailEnd/>
          </a:ln>
        </p:spPr>
        <p:txBody>
          <a:bodyPr>
            <a:spAutoFit/>
          </a:bodyPr>
          <a:lstStyle/>
          <a:p>
            <a:r>
              <a:rPr lang="en-US" sz="2000"/>
              <a:t>lex.yy.c</a:t>
            </a:r>
          </a:p>
        </p:txBody>
      </p:sp>
      <p:cxnSp>
        <p:nvCxnSpPr>
          <p:cNvPr id="13" name="Straight Arrow Connector 12"/>
          <p:cNvCxnSpPr/>
          <p:nvPr/>
        </p:nvCxnSpPr>
        <p:spPr>
          <a:xfrm>
            <a:off x="57150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0" name="TextBox 12"/>
          <p:cNvSpPr txBox="1">
            <a:spLocks noChangeArrowheads="1"/>
          </p:cNvSpPr>
          <p:nvPr/>
        </p:nvSpPr>
        <p:spPr bwMode="auto">
          <a:xfrm>
            <a:off x="7024688" y="3810000"/>
            <a:ext cx="1281112" cy="400050"/>
          </a:xfrm>
          <a:prstGeom prst="rect">
            <a:avLst/>
          </a:prstGeom>
          <a:noFill/>
          <a:ln w="9525">
            <a:noFill/>
            <a:miter lim="800000"/>
            <a:headEnd/>
            <a:tailEnd/>
          </a:ln>
        </p:spPr>
        <p:txBody>
          <a:bodyPr>
            <a:spAutoFit/>
          </a:bodyPr>
          <a:lstStyle/>
          <a:p>
            <a:r>
              <a:rPr lang="en-US" sz="2000"/>
              <a:t>a.out</a:t>
            </a:r>
          </a:p>
        </p:txBody>
      </p:sp>
      <p:sp>
        <p:nvSpPr>
          <p:cNvPr id="15" name="Rounded Rectangle 14"/>
          <p:cNvSpPr/>
          <p:nvPr/>
        </p:nvSpPr>
        <p:spPr>
          <a:xfrm>
            <a:off x="3657600" y="4724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a.out</a:t>
            </a:r>
            <a:endParaRPr lang="en-US" dirty="0"/>
          </a:p>
        </p:txBody>
      </p:sp>
      <p:cxnSp>
        <p:nvCxnSpPr>
          <p:cNvPr id="16" name="Straight Arrow Connector 15"/>
          <p:cNvCxnSpPr>
            <a:endCxn id="15" idx="1"/>
          </p:cNvCxnSpPr>
          <p:nvPr/>
        </p:nvCxnSpPr>
        <p:spPr>
          <a:xfrm>
            <a:off x="25146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3" name="TextBox 12"/>
          <p:cNvSpPr txBox="1">
            <a:spLocks noChangeArrowheads="1"/>
          </p:cNvSpPr>
          <p:nvPr/>
        </p:nvSpPr>
        <p:spPr bwMode="auto">
          <a:xfrm>
            <a:off x="990600" y="4953000"/>
            <a:ext cx="1585913" cy="400050"/>
          </a:xfrm>
          <a:prstGeom prst="rect">
            <a:avLst/>
          </a:prstGeom>
          <a:noFill/>
          <a:ln w="9525">
            <a:noFill/>
            <a:miter lim="800000"/>
            <a:headEnd/>
            <a:tailEnd/>
          </a:ln>
        </p:spPr>
        <p:txBody>
          <a:bodyPr>
            <a:spAutoFit/>
          </a:bodyPr>
          <a:lstStyle/>
          <a:p>
            <a:r>
              <a:rPr lang="en-US" sz="2000"/>
              <a:t>Input stream</a:t>
            </a:r>
          </a:p>
        </p:txBody>
      </p:sp>
      <p:cxnSp>
        <p:nvCxnSpPr>
          <p:cNvPr id="18" name="Straight Arrow Connector 17"/>
          <p:cNvCxnSpPr/>
          <p:nvPr/>
        </p:nvCxnSpPr>
        <p:spPr>
          <a:xfrm>
            <a:off x="57150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5" name="TextBox 12"/>
          <p:cNvSpPr txBox="1">
            <a:spLocks noChangeArrowheads="1"/>
          </p:cNvSpPr>
          <p:nvPr/>
        </p:nvSpPr>
        <p:spPr bwMode="auto">
          <a:xfrm>
            <a:off x="7024688" y="4854575"/>
            <a:ext cx="1281112" cy="708025"/>
          </a:xfrm>
          <a:prstGeom prst="rect">
            <a:avLst/>
          </a:prstGeom>
          <a:noFill/>
          <a:ln w="9525">
            <a:noFill/>
            <a:miter lim="800000"/>
            <a:headEnd/>
            <a:tailEnd/>
          </a:ln>
        </p:spPr>
        <p:txBody>
          <a:bodyPr>
            <a:spAutoFit/>
          </a:bodyPr>
          <a:lstStyle/>
          <a:p>
            <a:r>
              <a:rPr lang="en-US" sz="2000"/>
              <a:t>Sequence of tokens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Structure of Lex programs</a:t>
            </a:r>
          </a:p>
        </p:txBody>
      </p:sp>
      <p:sp>
        <p:nvSpPr>
          <p:cNvPr id="28675" name="Content Placeholder 2"/>
          <p:cNvSpPr>
            <a:spLocks noGrp="1"/>
          </p:cNvSpPr>
          <p:nvPr>
            <p:ph idx="1"/>
          </p:nvPr>
        </p:nvSpPr>
        <p:spPr/>
        <p:txBody>
          <a:bodyPr/>
          <a:lstStyle/>
          <a:p>
            <a:endParaRPr lang="en-US" smtClean="0"/>
          </a:p>
        </p:txBody>
      </p:sp>
      <p:sp>
        <p:nvSpPr>
          <p:cNvPr id="28676" name="TextBox 3"/>
          <p:cNvSpPr txBox="1">
            <a:spLocks noChangeArrowheads="1"/>
          </p:cNvSpPr>
          <p:nvPr/>
        </p:nvSpPr>
        <p:spPr bwMode="auto">
          <a:xfrm>
            <a:off x="685800" y="2667000"/>
            <a:ext cx="2497138" cy="1938338"/>
          </a:xfrm>
          <a:prstGeom prst="rect">
            <a:avLst/>
          </a:prstGeom>
          <a:noFill/>
          <a:ln w="9525">
            <a:noFill/>
            <a:miter lim="800000"/>
            <a:headEnd/>
            <a:tailEnd/>
          </a:ln>
        </p:spPr>
        <p:txBody>
          <a:bodyPr wrap="none">
            <a:spAutoFit/>
          </a:bodyPr>
          <a:lstStyle/>
          <a:p>
            <a:r>
              <a:rPr lang="en-US"/>
              <a:t>declarations</a:t>
            </a:r>
          </a:p>
          <a:p>
            <a:r>
              <a:rPr lang="en-US"/>
              <a:t>%%</a:t>
            </a:r>
          </a:p>
          <a:p>
            <a:r>
              <a:rPr lang="en-US"/>
              <a:t>translation rules</a:t>
            </a:r>
          </a:p>
          <a:p>
            <a:r>
              <a:rPr lang="en-US"/>
              <a:t>%%</a:t>
            </a:r>
          </a:p>
          <a:p>
            <a:r>
              <a:rPr lang="en-US"/>
              <a:t>auxiliary functions</a:t>
            </a:r>
          </a:p>
        </p:txBody>
      </p:sp>
      <p:cxnSp>
        <p:nvCxnSpPr>
          <p:cNvPr id="7" name="Straight Arrow Connector 6"/>
          <p:cNvCxnSpPr>
            <a:stCxn id="28676" idx="3"/>
          </p:cNvCxnSpPr>
          <p:nvPr/>
        </p:nvCxnSpPr>
        <p:spPr>
          <a:xfrm>
            <a:off x="3182938" y="3636963"/>
            <a:ext cx="1922462" cy="20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78" name="TextBox 7"/>
          <p:cNvSpPr txBox="1">
            <a:spLocks noChangeArrowheads="1"/>
          </p:cNvSpPr>
          <p:nvPr/>
        </p:nvSpPr>
        <p:spPr bwMode="auto">
          <a:xfrm>
            <a:off x="5410200" y="3429000"/>
            <a:ext cx="2493963" cy="461963"/>
          </a:xfrm>
          <a:prstGeom prst="rect">
            <a:avLst/>
          </a:prstGeom>
          <a:noFill/>
          <a:ln w="9525">
            <a:noFill/>
            <a:miter lim="800000"/>
            <a:headEnd/>
            <a:tailEnd/>
          </a:ln>
        </p:spPr>
        <p:txBody>
          <a:bodyPr wrap="none">
            <a:spAutoFit/>
          </a:bodyPr>
          <a:lstStyle/>
          <a:p>
            <a:r>
              <a:rPr lang="en-US"/>
              <a:t>Pattern    {Action}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381000"/>
            <a:ext cx="8229600" cy="609600"/>
          </a:xfrm>
        </p:spPr>
        <p:txBody>
          <a:bodyPr/>
          <a:lstStyle/>
          <a:p>
            <a:r>
              <a:rPr lang="en-US" smtClean="0"/>
              <a:t>Example</a:t>
            </a:r>
          </a:p>
        </p:txBody>
      </p:sp>
      <p:sp>
        <p:nvSpPr>
          <p:cNvPr id="29699" name="Content Placeholder 2"/>
          <p:cNvSpPr>
            <a:spLocks noGrp="1"/>
          </p:cNvSpPr>
          <p:nvPr>
            <p:ph idx="1"/>
          </p:nvPr>
        </p:nvSpPr>
        <p:spPr>
          <a:xfrm>
            <a:off x="304800" y="990600"/>
            <a:ext cx="5105400" cy="5715000"/>
          </a:xfrm>
        </p:spPr>
        <p:txBody>
          <a:bodyPr/>
          <a:lstStyle/>
          <a:p>
            <a:pPr>
              <a:buFont typeface="Wingdings 2" pitchFamily="18" charset="2"/>
              <a:buNone/>
            </a:pPr>
            <a:r>
              <a:rPr lang="en-US" sz="1400" smtClean="0"/>
              <a:t>%{</a:t>
            </a:r>
          </a:p>
          <a:p>
            <a:pPr>
              <a:buFont typeface="Wingdings 2" pitchFamily="18" charset="2"/>
              <a:buNone/>
            </a:pPr>
            <a:r>
              <a:rPr lang="en-US" sz="1400" smtClean="0"/>
              <a:t>	/* definitions of manifest constants</a:t>
            </a:r>
          </a:p>
          <a:p>
            <a:pPr>
              <a:buFont typeface="Wingdings 2" pitchFamily="18" charset="2"/>
              <a:buNone/>
            </a:pPr>
            <a:r>
              <a:rPr lang="en-US" sz="1400" smtClean="0"/>
              <a:t>	LT, LE, EQ, NE, GT, GE,</a:t>
            </a:r>
          </a:p>
          <a:p>
            <a:pPr>
              <a:buFont typeface="Wingdings 2" pitchFamily="18" charset="2"/>
              <a:buNone/>
            </a:pPr>
            <a:r>
              <a:rPr lang="en-US" sz="1400" smtClean="0"/>
              <a:t>	IF, THEN, ELSE, ID, NUMBER, RELOP */</a:t>
            </a:r>
          </a:p>
          <a:p>
            <a:pPr>
              <a:buFont typeface="Wingdings 2" pitchFamily="18" charset="2"/>
              <a:buNone/>
            </a:pPr>
            <a:r>
              <a:rPr lang="en-US" sz="1400" smtClean="0"/>
              <a:t>%}</a:t>
            </a:r>
          </a:p>
          <a:p>
            <a:pPr>
              <a:buFont typeface="Wingdings 2" pitchFamily="18" charset="2"/>
              <a:buNone/>
            </a:pPr>
            <a:endParaRPr lang="en-US" sz="1400" smtClean="0"/>
          </a:p>
          <a:p>
            <a:pPr>
              <a:buFont typeface="Wingdings 2" pitchFamily="18" charset="2"/>
              <a:buNone/>
            </a:pPr>
            <a:r>
              <a:rPr lang="en-US" sz="1400" smtClean="0"/>
              <a:t>/* regular definitions</a:t>
            </a:r>
          </a:p>
          <a:p>
            <a:pPr>
              <a:buFont typeface="Wingdings 2" pitchFamily="18" charset="2"/>
              <a:buNone/>
            </a:pPr>
            <a:r>
              <a:rPr lang="en-US" sz="1400" smtClean="0"/>
              <a:t>delim	[ \t\n]</a:t>
            </a:r>
          </a:p>
          <a:p>
            <a:pPr>
              <a:buFont typeface="Wingdings 2" pitchFamily="18" charset="2"/>
              <a:buNone/>
            </a:pPr>
            <a:r>
              <a:rPr lang="en-US" sz="1400" smtClean="0"/>
              <a:t>ws		{delim}+</a:t>
            </a:r>
          </a:p>
          <a:p>
            <a:pPr>
              <a:buFont typeface="Wingdings 2" pitchFamily="18" charset="2"/>
              <a:buNone/>
            </a:pPr>
            <a:r>
              <a:rPr lang="en-US" sz="1400" smtClean="0"/>
              <a:t>letter	[A-Za-z]</a:t>
            </a:r>
          </a:p>
          <a:p>
            <a:pPr>
              <a:buFont typeface="Wingdings 2" pitchFamily="18" charset="2"/>
              <a:buNone/>
            </a:pPr>
            <a:r>
              <a:rPr lang="en-US" sz="1400" smtClean="0"/>
              <a:t>digit	[0-9]</a:t>
            </a:r>
          </a:p>
          <a:p>
            <a:pPr>
              <a:buFont typeface="Wingdings 2" pitchFamily="18" charset="2"/>
              <a:buNone/>
            </a:pPr>
            <a:r>
              <a:rPr lang="en-US" sz="1400" smtClean="0"/>
              <a:t>id		{letter}({letter}|{digit})*</a:t>
            </a:r>
          </a:p>
          <a:p>
            <a:pPr>
              <a:buFont typeface="Wingdings 2" pitchFamily="18" charset="2"/>
              <a:buNone/>
            </a:pPr>
            <a:r>
              <a:rPr lang="en-US" sz="1400" smtClean="0"/>
              <a:t>number	{digit}+(\.{digit}+)?(E[+-]?{digit}+)?</a:t>
            </a:r>
          </a:p>
          <a:p>
            <a:pPr>
              <a:buFont typeface="Wingdings 2" pitchFamily="18" charset="2"/>
              <a:buNone/>
            </a:pPr>
            <a:endParaRPr lang="en-US" sz="1400" smtClean="0"/>
          </a:p>
          <a:p>
            <a:pPr>
              <a:buFont typeface="Wingdings 2" pitchFamily="18" charset="2"/>
              <a:buNone/>
            </a:pPr>
            <a:r>
              <a:rPr lang="en-US" sz="1400" smtClean="0"/>
              <a:t>%%</a:t>
            </a:r>
          </a:p>
          <a:p>
            <a:pPr>
              <a:buFont typeface="Wingdings 2" pitchFamily="18" charset="2"/>
              <a:buNone/>
            </a:pPr>
            <a:r>
              <a:rPr lang="en-US" sz="1400" smtClean="0"/>
              <a:t>{ws}	{/* no action and no return */}</a:t>
            </a:r>
          </a:p>
          <a:p>
            <a:pPr>
              <a:buFont typeface="Wingdings 2" pitchFamily="18" charset="2"/>
              <a:buNone/>
            </a:pPr>
            <a:r>
              <a:rPr lang="en-US" sz="1400" smtClean="0"/>
              <a:t>if		{return(IF);}</a:t>
            </a:r>
          </a:p>
          <a:p>
            <a:pPr>
              <a:buFont typeface="Wingdings 2" pitchFamily="18" charset="2"/>
              <a:buNone/>
            </a:pPr>
            <a:r>
              <a:rPr lang="en-US" sz="1400" smtClean="0"/>
              <a:t>then	{return(THEN);}</a:t>
            </a:r>
          </a:p>
          <a:p>
            <a:pPr>
              <a:buFont typeface="Wingdings 2" pitchFamily="18" charset="2"/>
              <a:buNone/>
            </a:pPr>
            <a:r>
              <a:rPr lang="en-US" sz="1400" smtClean="0"/>
              <a:t>else	{return(ELSE);}</a:t>
            </a:r>
          </a:p>
          <a:p>
            <a:pPr>
              <a:buFont typeface="Wingdings 2" pitchFamily="18" charset="2"/>
              <a:buNone/>
            </a:pPr>
            <a:r>
              <a:rPr lang="en-US" sz="1400" smtClean="0"/>
              <a:t>{id}	{yylval = (int) installID(); return(ID); }</a:t>
            </a:r>
          </a:p>
          <a:p>
            <a:pPr>
              <a:buFont typeface="Wingdings 2" pitchFamily="18" charset="2"/>
              <a:buNone/>
            </a:pPr>
            <a:r>
              <a:rPr lang="en-US" sz="1400" smtClean="0"/>
              <a:t>{number}	{yylval = (int) installNum(); return(NUMBER);}</a:t>
            </a:r>
          </a:p>
          <a:p>
            <a:pPr>
              <a:buFont typeface="Wingdings 2" pitchFamily="18" charset="2"/>
              <a:buNone/>
            </a:pPr>
            <a:r>
              <a:rPr lang="en-US" sz="1400" smtClean="0"/>
              <a:t>…</a:t>
            </a:r>
          </a:p>
        </p:txBody>
      </p:sp>
      <p:sp>
        <p:nvSpPr>
          <p:cNvPr id="4" name="Content Placeholder 2"/>
          <p:cNvSpPr txBox="1">
            <a:spLocks/>
          </p:cNvSpPr>
          <p:nvPr/>
        </p:nvSpPr>
        <p:spPr bwMode="auto">
          <a:xfrm>
            <a:off x="5562600" y="1143000"/>
            <a:ext cx="3200400" cy="5715000"/>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Int installID() {/* funtion to install the lexeme, whose first character is pointed to by yytext, and whose length is yyleng, into the symbol table and return a pointer thereto */</a:t>
            </a:r>
          </a:p>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a:t>
            </a:r>
          </a:p>
          <a:p>
            <a:pPr marL="273050" indent="-273050" eaLnBrk="0" hangingPunct="0">
              <a:spcBef>
                <a:spcPct val="20000"/>
              </a:spcBef>
              <a:buClr>
                <a:srgbClr val="0BD0D9"/>
              </a:buClr>
              <a:buSzPct val="95000"/>
              <a:buFont typeface="Wingdings 2" pitchFamily="18" charset="2"/>
              <a:buNone/>
            </a:pPr>
            <a:endParaRPr lang="en-US" sz="1400">
              <a:latin typeface="Constantia" pitchFamily="18" charset="0"/>
            </a:endParaRPr>
          </a:p>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Int installNum() { /* similar to installID, but puts numerical constants into a separate table */</a:t>
            </a:r>
          </a:p>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FBB6595-88E9-4507-BEDD-42CF56057527}" type="slidenum">
              <a:rPr lang="en-US"/>
              <a:pPr/>
              <a:t>39</a:t>
            </a:fld>
            <a:endParaRPr lang="en-US"/>
          </a:p>
        </p:txBody>
      </p:sp>
      <p:sp>
        <p:nvSpPr>
          <p:cNvPr id="30723" name="Rectangle 2"/>
          <p:cNvSpPr>
            <a:spLocks noGrp="1" noChangeArrowheads="1"/>
          </p:cNvSpPr>
          <p:nvPr>
            <p:ph type="title"/>
          </p:nvPr>
        </p:nvSpPr>
        <p:spPr/>
        <p:txBody>
          <a:bodyPr/>
          <a:lstStyle/>
          <a:p>
            <a:r>
              <a:rPr lang="en-US" smtClean="0"/>
              <a:t>Finite Automata</a:t>
            </a:r>
          </a:p>
        </p:txBody>
      </p:sp>
      <p:sp>
        <p:nvSpPr>
          <p:cNvPr id="30724" name="Rectangle 3"/>
          <p:cNvSpPr>
            <a:spLocks noGrp="1" noChangeArrowheads="1"/>
          </p:cNvSpPr>
          <p:nvPr>
            <p:ph type="body" idx="1"/>
          </p:nvPr>
        </p:nvSpPr>
        <p:spPr/>
        <p:txBody>
          <a:bodyPr/>
          <a:lstStyle/>
          <a:p>
            <a:r>
              <a:rPr lang="en-US" smtClean="0"/>
              <a:t>Regular expressions = specification</a:t>
            </a:r>
          </a:p>
          <a:p>
            <a:r>
              <a:rPr lang="en-US" smtClean="0"/>
              <a:t>Finite automata = implementation</a:t>
            </a:r>
          </a:p>
          <a:p>
            <a:endParaRPr lang="en-US" smtClean="0"/>
          </a:p>
          <a:p>
            <a:r>
              <a:rPr lang="en-US" smtClean="0"/>
              <a:t>A finite automaton consists of</a:t>
            </a:r>
          </a:p>
          <a:p>
            <a:pPr lvl="1"/>
            <a:r>
              <a:rPr lang="en-US" smtClean="0"/>
              <a:t>An input alphabet </a:t>
            </a:r>
            <a:r>
              <a:rPr lang="en-US" smtClean="0">
                <a:sym typeface="Symbol" pitchFamily="-80" charset="2"/>
              </a:rPr>
              <a:t></a:t>
            </a:r>
          </a:p>
          <a:p>
            <a:pPr lvl="1"/>
            <a:r>
              <a:rPr lang="en-US" smtClean="0">
                <a:sym typeface="Symbol" pitchFamily="-80" charset="2"/>
              </a:rPr>
              <a:t>A set of states S</a:t>
            </a:r>
          </a:p>
          <a:p>
            <a:pPr lvl="1"/>
            <a:r>
              <a:rPr lang="en-US" smtClean="0">
                <a:sym typeface="Symbol" pitchFamily="-80" charset="2"/>
              </a:rPr>
              <a:t>A start state n</a:t>
            </a:r>
            <a:endParaRPr lang="en-US" smtClean="0"/>
          </a:p>
          <a:p>
            <a:pPr lvl="1"/>
            <a:r>
              <a:rPr lang="en-US" smtClean="0">
                <a:sym typeface="Symbol" pitchFamily="-80" charset="2"/>
              </a:rPr>
              <a:t>A set of accepting states F  S</a:t>
            </a:r>
          </a:p>
          <a:p>
            <a:pPr lvl="1"/>
            <a:r>
              <a:rPr lang="en-US" smtClean="0">
                <a:sym typeface="Symbol" pitchFamily="-80" charset="2"/>
              </a:rPr>
              <a:t>A set of transitions  state </a:t>
            </a:r>
            <a:r>
              <a:rPr lang="en-US" baseline="30000" smtClean="0">
                <a:sym typeface="Symbol" pitchFamily="-80" charset="2"/>
              </a:rPr>
              <a:t>input</a:t>
            </a:r>
            <a:r>
              <a:rPr lang="en-US" smtClean="0">
                <a:sym typeface="Symbol" pitchFamily="-80" charset="2"/>
              </a:rPr>
              <a:t> state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Why to separate Lexical analysis and parsing?</a:t>
            </a:r>
          </a:p>
        </p:txBody>
      </p:sp>
      <p:sp>
        <p:nvSpPr>
          <p:cNvPr id="8195" name="Rectangle 3"/>
          <p:cNvSpPr>
            <a:spLocks noGrp="1" noChangeArrowheads="1"/>
          </p:cNvSpPr>
          <p:nvPr>
            <p:ph idx="1"/>
          </p:nvPr>
        </p:nvSpPr>
        <p:spPr/>
        <p:txBody>
          <a:bodyPr/>
          <a:lstStyle/>
          <a:p>
            <a:pPr marL="457200" indent="-457200" algn="just" eaLnBrk="1" hangingPunct="1">
              <a:lnSpc>
                <a:spcPct val="90000"/>
              </a:lnSpc>
              <a:buFont typeface="Calibri" pitchFamily="34" charset="0"/>
              <a:buAutoNum type="arabicPeriod"/>
            </a:pPr>
            <a:r>
              <a:rPr lang="en-US" sz="2400" dirty="0" smtClean="0"/>
              <a:t>Simplicity of design- if a new language is to be designed,  separating the lexical and syntax phase will help to design an effective compiler.</a:t>
            </a:r>
          </a:p>
          <a:p>
            <a:pPr marL="457200" indent="-457200" algn="just" eaLnBrk="1" hangingPunct="1">
              <a:lnSpc>
                <a:spcPct val="90000"/>
              </a:lnSpc>
              <a:buFont typeface="Calibri" pitchFamily="34" charset="0"/>
              <a:buAutoNum type="arabicPeriod"/>
            </a:pPr>
            <a:r>
              <a:rPr lang="en-US" sz="2400" dirty="0" smtClean="0"/>
              <a:t>Improving compiler efficiency- A large amount of time is spent in reading the source program and converting it into tokens. Specialized buffering techniques can be used to speed up the reading of input characters and read the tokens. </a:t>
            </a:r>
          </a:p>
          <a:p>
            <a:pPr marL="457200" indent="-457200" algn="just" eaLnBrk="1" hangingPunct="1">
              <a:lnSpc>
                <a:spcPct val="90000"/>
              </a:lnSpc>
              <a:buFont typeface="Calibri" pitchFamily="34" charset="0"/>
              <a:buAutoNum type="arabicPeriod"/>
            </a:pPr>
            <a:r>
              <a:rPr lang="en-US" sz="2400" dirty="0" smtClean="0"/>
              <a:t>Enhancing compiler portability- Input alphabet peculiarities and other device specific anomalies can be restricted to lexical analyzer.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824198D-A2DD-4F54-87A8-6310E7A3B32B}" type="slidenum">
              <a:rPr lang="en-US"/>
              <a:pPr/>
              <a:t>40</a:t>
            </a:fld>
            <a:endParaRPr lang="en-US"/>
          </a:p>
        </p:txBody>
      </p:sp>
      <p:sp>
        <p:nvSpPr>
          <p:cNvPr id="31747" name="Rectangle 2"/>
          <p:cNvSpPr>
            <a:spLocks noGrp="1" noChangeArrowheads="1"/>
          </p:cNvSpPr>
          <p:nvPr>
            <p:ph type="title"/>
          </p:nvPr>
        </p:nvSpPr>
        <p:spPr/>
        <p:txBody>
          <a:bodyPr/>
          <a:lstStyle/>
          <a:p>
            <a:r>
              <a:rPr lang="en-US" smtClean="0"/>
              <a:t>Finite Automata</a:t>
            </a:r>
          </a:p>
        </p:txBody>
      </p:sp>
      <p:sp>
        <p:nvSpPr>
          <p:cNvPr id="31748" name="Rectangle 3"/>
          <p:cNvSpPr>
            <a:spLocks noGrp="1" noChangeArrowheads="1"/>
          </p:cNvSpPr>
          <p:nvPr>
            <p:ph type="body" idx="1"/>
          </p:nvPr>
        </p:nvSpPr>
        <p:spPr/>
        <p:txBody>
          <a:bodyPr/>
          <a:lstStyle/>
          <a:p>
            <a:r>
              <a:rPr lang="en-US" smtClean="0"/>
              <a:t>Transition</a:t>
            </a:r>
          </a:p>
          <a:p>
            <a:pPr algn="ctr">
              <a:buFontTx/>
              <a:buNone/>
            </a:pPr>
            <a:r>
              <a:rPr lang="en-US" smtClean="0">
                <a:solidFill>
                  <a:schemeClr val="accent2"/>
                </a:solidFill>
              </a:rPr>
              <a:t>s</a:t>
            </a:r>
            <a:r>
              <a:rPr lang="en-US" baseline="-25000" smtClean="0">
                <a:solidFill>
                  <a:schemeClr val="accent2"/>
                </a:solidFill>
              </a:rPr>
              <a:t>1</a:t>
            </a:r>
            <a:r>
              <a:rPr lang="en-US" smtClean="0">
                <a:solidFill>
                  <a:schemeClr val="accent2"/>
                </a:solidFill>
              </a:rPr>
              <a:t> </a:t>
            </a:r>
            <a:r>
              <a:rPr lang="en-US" smtClean="0">
                <a:solidFill>
                  <a:schemeClr val="accent2"/>
                </a:solidFill>
                <a:sym typeface="Symbol" pitchFamily="-80" charset="2"/>
              </a:rPr>
              <a:t></a:t>
            </a:r>
            <a:r>
              <a:rPr lang="en-US" baseline="30000" smtClean="0">
                <a:solidFill>
                  <a:schemeClr val="accent2"/>
                </a:solidFill>
                <a:sym typeface="Symbol" pitchFamily="-80" charset="2"/>
              </a:rPr>
              <a:t>a</a:t>
            </a:r>
            <a:r>
              <a:rPr lang="en-US" smtClean="0">
                <a:solidFill>
                  <a:schemeClr val="accent2"/>
                </a:solidFill>
                <a:sym typeface="Symbol" pitchFamily="-80" charset="2"/>
              </a:rPr>
              <a:t> </a:t>
            </a:r>
            <a:r>
              <a:rPr lang="en-US" smtClean="0">
                <a:solidFill>
                  <a:schemeClr val="accent2"/>
                </a:solidFill>
              </a:rPr>
              <a:t>s</a:t>
            </a:r>
            <a:r>
              <a:rPr lang="en-US" baseline="-25000" smtClean="0">
                <a:solidFill>
                  <a:schemeClr val="accent2"/>
                </a:solidFill>
              </a:rPr>
              <a:t>2</a:t>
            </a:r>
          </a:p>
          <a:p>
            <a:r>
              <a:rPr lang="en-US" smtClean="0"/>
              <a:t>Is read</a:t>
            </a:r>
          </a:p>
          <a:p>
            <a:pPr lvl="1" algn="ctr">
              <a:buFontTx/>
              <a:buNone/>
            </a:pPr>
            <a:r>
              <a:rPr lang="en-US" sz="2800" smtClean="0"/>
              <a:t>In state </a:t>
            </a:r>
            <a:r>
              <a:rPr lang="en-US" sz="2800" smtClean="0">
                <a:solidFill>
                  <a:schemeClr val="accent2"/>
                </a:solidFill>
              </a:rPr>
              <a:t>s</a:t>
            </a:r>
            <a:r>
              <a:rPr lang="en-US" sz="2800" baseline="-25000" smtClean="0">
                <a:solidFill>
                  <a:schemeClr val="accent2"/>
                </a:solidFill>
              </a:rPr>
              <a:t>1</a:t>
            </a:r>
            <a:r>
              <a:rPr lang="en-US" sz="2800" smtClean="0"/>
              <a:t> on input “</a:t>
            </a:r>
            <a:r>
              <a:rPr lang="en-US" sz="2800" smtClean="0">
                <a:solidFill>
                  <a:schemeClr val="accent2"/>
                </a:solidFill>
              </a:rPr>
              <a:t>a”</a:t>
            </a:r>
            <a:r>
              <a:rPr lang="en-US" sz="2800" smtClean="0"/>
              <a:t> go to state  </a:t>
            </a:r>
            <a:r>
              <a:rPr lang="en-US" sz="2800" smtClean="0">
                <a:solidFill>
                  <a:schemeClr val="accent2"/>
                </a:solidFill>
              </a:rPr>
              <a:t>s</a:t>
            </a:r>
            <a:r>
              <a:rPr lang="en-US" sz="2800" baseline="-25000" smtClean="0">
                <a:solidFill>
                  <a:schemeClr val="accent2"/>
                </a:solidFill>
              </a:rPr>
              <a:t>2</a:t>
            </a:r>
          </a:p>
          <a:p>
            <a:pPr lvl="1" algn="ctr">
              <a:buFontTx/>
              <a:buNone/>
            </a:pPr>
            <a:endParaRPr lang="en-US" sz="2800" baseline="-25000" smtClean="0"/>
          </a:p>
          <a:p>
            <a:r>
              <a:rPr lang="en-US" smtClean="0"/>
              <a:t>If end of input</a:t>
            </a:r>
          </a:p>
          <a:p>
            <a:pPr lvl="1"/>
            <a:r>
              <a:rPr lang="en-US" smtClean="0"/>
              <a:t>If in accepting state =&gt; accept, othewise =&gt; reject</a:t>
            </a:r>
          </a:p>
          <a:p>
            <a:r>
              <a:rPr lang="en-US" smtClean="0"/>
              <a:t>If no transition possible =&gt; reject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C611ADC4-8E48-4247-A28C-F018BD73139C}" type="slidenum">
              <a:rPr lang="en-US"/>
              <a:pPr/>
              <a:t>41</a:t>
            </a:fld>
            <a:endParaRPr lang="en-US"/>
          </a:p>
        </p:txBody>
      </p:sp>
      <p:sp>
        <p:nvSpPr>
          <p:cNvPr id="32771" name="Rectangle 2"/>
          <p:cNvSpPr>
            <a:spLocks noGrp="1" noChangeArrowheads="1"/>
          </p:cNvSpPr>
          <p:nvPr>
            <p:ph type="title"/>
          </p:nvPr>
        </p:nvSpPr>
        <p:spPr/>
        <p:txBody>
          <a:bodyPr/>
          <a:lstStyle/>
          <a:p>
            <a:r>
              <a:rPr lang="en-US" smtClean="0"/>
              <a:t>Finite Automata State Graphs</a:t>
            </a:r>
          </a:p>
        </p:txBody>
      </p:sp>
      <p:sp>
        <p:nvSpPr>
          <p:cNvPr id="32772" name="Rectangle 3"/>
          <p:cNvSpPr>
            <a:spLocks noGrp="1" noChangeArrowheads="1"/>
          </p:cNvSpPr>
          <p:nvPr>
            <p:ph type="body" idx="1"/>
          </p:nvPr>
        </p:nvSpPr>
        <p:spPr>
          <a:xfrm>
            <a:off x="457200" y="1600200"/>
            <a:ext cx="8305800" cy="533400"/>
          </a:xfrm>
        </p:spPr>
        <p:txBody>
          <a:bodyPr/>
          <a:lstStyle/>
          <a:p>
            <a:r>
              <a:rPr lang="en-US" smtClean="0"/>
              <a:t>A state</a:t>
            </a:r>
          </a:p>
        </p:txBody>
      </p:sp>
      <p:sp>
        <p:nvSpPr>
          <p:cNvPr id="32773" name="Oval 4"/>
          <p:cNvSpPr>
            <a:spLocks noChangeArrowheads="1"/>
          </p:cNvSpPr>
          <p:nvPr/>
        </p:nvSpPr>
        <p:spPr bwMode="auto">
          <a:xfrm>
            <a:off x="5410200" y="1524000"/>
            <a:ext cx="609600" cy="609600"/>
          </a:xfrm>
          <a:prstGeom prst="ellipse">
            <a:avLst/>
          </a:prstGeom>
          <a:noFill/>
          <a:ln w="9525">
            <a:solidFill>
              <a:schemeClr val="tx1"/>
            </a:solidFill>
            <a:round/>
            <a:headEnd/>
            <a:tailEnd/>
          </a:ln>
        </p:spPr>
        <p:txBody>
          <a:bodyPr wrap="none" anchor="ctr"/>
          <a:lstStyle/>
          <a:p>
            <a:endParaRPr lang="en-US"/>
          </a:p>
        </p:txBody>
      </p:sp>
      <p:sp>
        <p:nvSpPr>
          <p:cNvPr id="32774" name="Rectangle 5"/>
          <p:cNvSpPr>
            <a:spLocks noChangeArrowheads="1"/>
          </p:cNvSpPr>
          <p:nvPr/>
        </p:nvSpPr>
        <p:spPr bwMode="auto">
          <a:xfrm>
            <a:off x="457200" y="26670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The start state</a:t>
            </a:r>
          </a:p>
        </p:txBody>
      </p:sp>
      <p:grpSp>
        <p:nvGrpSpPr>
          <p:cNvPr id="32775" name="Group 6"/>
          <p:cNvGrpSpPr>
            <a:grpSpLocks/>
          </p:cNvGrpSpPr>
          <p:nvPr/>
        </p:nvGrpSpPr>
        <p:grpSpPr bwMode="auto">
          <a:xfrm>
            <a:off x="5029200" y="2667000"/>
            <a:ext cx="990600" cy="685800"/>
            <a:chOff x="3264" y="1488"/>
            <a:chExt cx="624" cy="432"/>
          </a:xfrm>
        </p:grpSpPr>
        <p:sp>
          <p:nvSpPr>
            <p:cNvPr id="32786" name="Oval 7"/>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2787" name="Line 8"/>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sp>
        <p:nvSpPr>
          <p:cNvPr id="32776" name="Rectangle 9"/>
          <p:cNvSpPr>
            <a:spLocks noChangeArrowheads="1"/>
          </p:cNvSpPr>
          <p:nvPr/>
        </p:nvSpPr>
        <p:spPr bwMode="auto">
          <a:xfrm>
            <a:off x="381000" y="37338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An accepting state</a:t>
            </a:r>
          </a:p>
        </p:txBody>
      </p:sp>
      <p:grpSp>
        <p:nvGrpSpPr>
          <p:cNvPr id="32777" name="Group 10"/>
          <p:cNvGrpSpPr>
            <a:grpSpLocks/>
          </p:cNvGrpSpPr>
          <p:nvPr/>
        </p:nvGrpSpPr>
        <p:grpSpPr bwMode="auto">
          <a:xfrm>
            <a:off x="5334000" y="3657600"/>
            <a:ext cx="762000" cy="762000"/>
            <a:chOff x="3264" y="2112"/>
            <a:chExt cx="480" cy="480"/>
          </a:xfrm>
        </p:grpSpPr>
        <p:sp>
          <p:nvSpPr>
            <p:cNvPr id="32784" name="Oval 11"/>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2785" name="Oval 12"/>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sp>
        <p:nvSpPr>
          <p:cNvPr id="32778" name="Rectangle 13"/>
          <p:cNvSpPr>
            <a:spLocks noChangeArrowheads="1"/>
          </p:cNvSpPr>
          <p:nvPr/>
        </p:nvSpPr>
        <p:spPr bwMode="auto">
          <a:xfrm>
            <a:off x="381000" y="50292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A transition</a:t>
            </a:r>
          </a:p>
        </p:txBody>
      </p:sp>
      <p:grpSp>
        <p:nvGrpSpPr>
          <p:cNvPr id="32779" name="Group 14"/>
          <p:cNvGrpSpPr>
            <a:grpSpLocks/>
          </p:cNvGrpSpPr>
          <p:nvPr/>
        </p:nvGrpSpPr>
        <p:grpSpPr bwMode="auto">
          <a:xfrm>
            <a:off x="4267200" y="4724400"/>
            <a:ext cx="2819400" cy="914400"/>
            <a:chOff x="2688" y="2976"/>
            <a:chExt cx="1776" cy="576"/>
          </a:xfrm>
        </p:grpSpPr>
        <p:sp>
          <p:nvSpPr>
            <p:cNvPr id="32780" name="Oval 15"/>
            <p:cNvSpPr>
              <a:spLocks noChangeArrowheads="1"/>
            </p:cNvSpPr>
            <p:nvPr/>
          </p:nvSpPr>
          <p:spPr bwMode="auto">
            <a:xfrm>
              <a:off x="2688" y="3168"/>
              <a:ext cx="384" cy="384"/>
            </a:xfrm>
            <a:prstGeom prst="ellipse">
              <a:avLst/>
            </a:prstGeom>
            <a:noFill/>
            <a:ln w="9525">
              <a:solidFill>
                <a:schemeClr val="tx1"/>
              </a:solidFill>
              <a:round/>
              <a:headEnd/>
              <a:tailEnd/>
            </a:ln>
          </p:spPr>
          <p:txBody>
            <a:bodyPr wrap="none" anchor="ctr"/>
            <a:lstStyle/>
            <a:p>
              <a:endParaRPr lang="en-US"/>
            </a:p>
          </p:txBody>
        </p:sp>
        <p:sp>
          <p:nvSpPr>
            <p:cNvPr id="32781" name="Oval 16"/>
            <p:cNvSpPr>
              <a:spLocks noChangeArrowheads="1"/>
            </p:cNvSpPr>
            <p:nvPr/>
          </p:nvSpPr>
          <p:spPr bwMode="auto">
            <a:xfrm>
              <a:off x="4080" y="3168"/>
              <a:ext cx="384" cy="384"/>
            </a:xfrm>
            <a:prstGeom prst="ellipse">
              <a:avLst/>
            </a:prstGeom>
            <a:noFill/>
            <a:ln w="9525">
              <a:solidFill>
                <a:schemeClr val="tx1"/>
              </a:solidFill>
              <a:round/>
              <a:headEnd/>
              <a:tailEnd/>
            </a:ln>
          </p:spPr>
          <p:txBody>
            <a:bodyPr wrap="none" anchor="ctr"/>
            <a:lstStyle/>
            <a:p>
              <a:endParaRPr lang="en-US"/>
            </a:p>
          </p:txBody>
        </p:sp>
        <p:sp>
          <p:nvSpPr>
            <p:cNvPr id="32782" name="Freeform 1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2783" name="Text Box 18"/>
            <p:cNvSpPr txBox="1">
              <a:spLocks noChangeArrowheads="1"/>
            </p:cNvSpPr>
            <p:nvPr/>
          </p:nvSpPr>
          <p:spPr bwMode="auto">
            <a:xfrm>
              <a:off x="3552" y="2976"/>
              <a:ext cx="201" cy="288"/>
            </a:xfrm>
            <a:prstGeom prst="rect">
              <a:avLst/>
            </a:prstGeom>
            <a:noFill/>
            <a:ln w="9525">
              <a:noFill/>
              <a:miter lim="800000"/>
              <a:headEnd/>
              <a:tailEnd/>
            </a:ln>
          </p:spPr>
          <p:txBody>
            <a:bodyPr wrap="none">
              <a:spAutoFit/>
            </a:bodyPr>
            <a:lstStyle/>
            <a:p>
              <a:r>
                <a:rPr lang="en-US"/>
                <a:t>a</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FC11A2B5-F3AA-47BE-A3E5-8C32EA7A7D0C}" type="slidenum">
              <a:rPr lang="en-US"/>
              <a:pPr/>
              <a:t>42</a:t>
            </a:fld>
            <a:endParaRPr lang="en-US"/>
          </a:p>
        </p:txBody>
      </p:sp>
      <p:sp>
        <p:nvSpPr>
          <p:cNvPr id="33795" name="Rectangle 2"/>
          <p:cNvSpPr>
            <a:spLocks noGrp="1" noChangeArrowheads="1"/>
          </p:cNvSpPr>
          <p:nvPr>
            <p:ph type="title"/>
          </p:nvPr>
        </p:nvSpPr>
        <p:spPr/>
        <p:txBody>
          <a:bodyPr/>
          <a:lstStyle/>
          <a:p>
            <a:r>
              <a:rPr lang="en-US" smtClean="0"/>
              <a:t>A Simple Example</a:t>
            </a:r>
          </a:p>
        </p:txBody>
      </p:sp>
      <p:sp>
        <p:nvSpPr>
          <p:cNvPr id="33796" name="Rectangle 3"/>
          <p:cNvSpPr>
            <a:spLocks noGrp="1" noChangeArrowheads="1"/>
          </p:cNvSpPr>
          <p:nvPr>
            <p:ph type="body" idx="1"/>
          </p:nvPr>
        </p:nvSpPr>
        <p:spPr>
          <a:xfrm>
            <a:off x="457200" y="1600200"/>
            <a:ext cx="8305800" cy="609600"/>
          </a:xfrm>
        </p:spPr>
        <p:txBody>
          <a:bodyPr/>
          <a:lstStyle/>
          <a:p>
            <a:r>
              <a:rPr lang="en-US" smtClean="0"/>
              <a:t>A finite automaton that accepts only “1”</a:t>
            </a:r>
          </a:p>
          <a:p>
            <a:endParaRPr lang="en-US" smtClean="0"/>
          </a:p>
          <a:p>
            <a:endParaRPr lang="en-US" smtClean="0"/>
          </a:p>
          <a:p>
            <a:endParaRPr lang="en-US" smtClean="0"/>
          </a:p>
          <a:p>
            <a:endParaRPr lang="en-US" smtClean="0"/>
          </a:p>
          <a:p>
            <a:r>
              <a:rPr lang="en-US" smtClean="0"/>
              <a:t>A finite automaton accepts a string if we can follow transitions labeled with the characters in the string from the start to some accepting state</a:t>
            </a:r>
          </a:p>
        </p:txBody>
      </p:sp>
      <p:grpSp>
        <p:nvGrpSpPr>
          <p:cNvPr id="33797" name="Group 4"/>
          <p:cNvGrpSpPr>
            <a:grpSpLocks/>
          </p:cNvGrpSpPr>
          <p:nvPr/>
        </p:nvGrpSpPr>
        <p:grpSpPr bwMode="auto">
          <a:xfrm>
            <a:off x="3429000" y="2438400"/>
            <a:ext cx="1625600" cy="533400"/>
            <a:chOff x="3072" y="2976"/>
            <a:chExt cx="1024" cy="336"/>
          </a:xfrm>
        </p:grpSpPr>
        <p:sp>
          <p:nvSpPr>
            <p:cNvPr id="33804" name="Freeform 5"/>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3805" name="Text Box 6"/>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1</a:t>
              </a:r>
            </a:p>
          </p:txBody>
        </p:sp>
      </p:grpSp>
      <p:grpSp>
        <p:nvGrpSpPr>
          <p:cNvPr id="33798" name="Group 7"/>
          <p:cNvGrpSpPr>
            <a:grpSpLocks/>
          </p:cNvGrpSpPr>
          <p:nvPr/>
        </p:nvGrpSpPr>
        <p:grpSpPr bwMode="auto">
          <a:xfrm>
            <a:off x="5029200" y="2667000"/>
            <a:ext cx="762000" cy="762000"/>
            <a:chOff x="3264" y="2112"/>
            <a:chExt cx="480" cy="480"/>
          </a:xfrm>
        </p:grpSpPr>
        <p:sp>
          <p:nvSpPr>
            <p:cNvPr id="33802" name="Oval 8"/>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3803" name="Oval 9"/>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3799" name="Group 10"/>
          <p:cNvGrpSpPr>
            <a:grpSpLocks/>
          </p:cNvGrpSpPr>
          <p:nvPr/>
        </p:nvGrpSpPr>
        <p:grpSpPr bwMode="auto">
          <a:xfrm>
            <a:off x="2438400" y="2743200"/>
            <a:ext cx="990600" cy="685800"/>
            <a:chOff x="3264" y="1488"/>
            <a:chExt cx="624" cy="432"/>
          </a:xfrm>
        </p:grpSpPr>
        <p:sp>
          <p:nvSpPr>
            <p:cNvPr id="33800" name="Oval 11"/>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3801" name="Line 12"/>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98308A16-94BD-4A05-A0AC-786E5A0A9DB3}" type="slidenum">
              <a:rPr lang="en-US"/>
              <a:pPr/>
              <a:t>43</a:t>
            </a:fld>
            <a:endParaRPr lang="en-US"/>
          </a:p>
        </p:txBody>
      </p:sp>
      <p:sp>
        <p:nvSpPr>
          <p:cNvPr id="34819" name="Rectangle 2"/>
          <p:cNvSpPr>
            <a:spLocks noGrp="1" noChangeArrowheads="1"/>
          </p:cNvSpPr>
          <p:nvPr>
            <p:ph type="title"/>
          </p:nvPr>
        </p:nvSpPr>
        <p:spPr/>
        <p:txBody>
          <a:bodyPr/>
          <a:lstStyle/>
          <a:p>
            <a:r>
              <a:rPr lang="en-US" smtClean="0"/>
              <a:t>Another Simple Example</a:t>
            </a:r>
          </a:p>
        </p:txBody>
      </p:sp>
      <p:sp>
        <p:nvSpPr>
          <p:cNvPr id="34820" name="Rectangle 3"/>
          <p:cNvSpPr>
            <a:spLocks noGrp="1" noChangeArrowheads="1"/>
          </p:cNvSpPr>
          <p:nvPr>
            <p:ph type="body" idx="1"/>
          </p:nvPr>
        </p:nvSpPr>
        <p:spPr>
          <a:xfrm>
            <a:off x="457200" y="1600200"/>
            <a:ext cx="8305800" cy="1524000"/>
          </a:xfrm>
        </p:spPr>
        <p:txBody>
          <a:bodyPr/>
          <a:lstStyle/>
          <a:p>
            <a:r>
              <a:rPr lang="en-US" smtClean="0"/>
              <a:t>A finite automaton accepting any number of 1’s followed by a single 0</a:t>
            </a:r>
          </a:p>
          <a:p>
            <a:r>
              <a:rPr lang="en-US" smtClean="0"/>
              <a:t>Alphabet: {0,1}</a:t>
            </a:r>
          </a:p>
          <a:p>
            <a:endParaRPr lang="en-US" smtClean="0"/>
          </a:p>
          <a:p>
            <a:endParaRPr lang="en-US" smtClean="0"/>
          </a:p>
          <a:p>
            <a:endParaRPr lang="en-US" smtClean="0"/>
          </a:p>
          <a:p>
            <a:endParaRPr lang="en-US" smtClean="0"/>
          </a:p>
          <a:p>
            <a:endParaRPr lang="en-US" smtClean="0"/>
          </a:p>
          <a:p>
            <a:r>
              <a:rPr lang="en-US" smtClean="0"/>
              <a:t>Check that “1110” is accepted but “110…” is not </a:t>
            </a:r>
          </a:p>
        </p:txBody>
      </p:sp>
      <p:grpSp>
        <p:nvGrpSpPr>
          <p:cNvPr id="34821" name="Group 4"/>
          <p:cNvGrpSpPr>
            <a:grpSpLocks/>
          </p:cNvGrpSpPr>
          <p:nvPr/>
        </p:nvGrpSpPr>
        <p:grpSpPr bwMode="auto">
          <a:xfrm>
            <a:off x="3505200" y="3844925"/>
            <a:ext cx="1625600" cy="533400"/>
            <a:chOff x="3072" y="2976"/>
            <a:chExt cx="1024" cy="336"/>
          </a:xfrm>
        </p:grpSpPr>
        <p:sp>
          <p:nvSpPr>
            <p:cNvPr id="34831" name="Freeform 5"/>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4832" name="Text Box 6"/>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grpSp>
        <p:nvGrpSpPr>
          <p:cNvPr id="34822" name="Group 7"/>
          <p:cNvGrpSpPr>
            <a:grpSpLocks/>
          </p:cNvGrpSpPr>
          <p:nvPr/>
        </p:nvGrpSpPr>
        <p:grpSpPr bwMode="auto">
          <a:xfrm>
            <a:off x="5105400" y="4073525"/>
            <a:ext cx="762000" cy="762000"/>
            <a:chOff x="3264" y="2112"/>
            <a:chExt cx="480" cy="480"/>
          </a:xfrm>
        </p:grpSpPr>
        <p:sp>
          <p:nvSpPr>
            <p:cNvPr id="34829" name="Oval 8"/>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4830" name="Oval 9"/>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4823" name="Group 10"/>
          <p:cNvGrpSpPr>
            <a:grpSpLocks/>
          </p:cNvGrpSpPr>
          <p:nvPr/>
        </p:nvGrpSpPr>
        <p:grpSpPr bwMode="auto">
          <a:xfrm>
            <a:off x="2514600" y="4149725"/>
            <a:ext cx="990600" cy="685800"/>
            <a:chOff x="3264" y="1488"/>
            <a:chExt cx="624" cy="432"/>
          </a:xfrm>
        </p:grpSpPr>
        <p:sp>
          <p:nvSpPr>
            <p:cNvPr id="34827" name="Oval 11"/>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4828" name="Line 12"/>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34824" name="Group 13"/>
          <p:cNvGrpSpPr>
            <a:grpSpLocks/>
          </p:cNvGrpSpPr>
          <p:nvPr/>
        </p:nvGrpSpPr>
        <p:grpSpPr bwMode="auto">
          <a:xfrm>
            <a:off x="2794000" y="3124200"/>
            <a:ext cx="1031875" cy="1101725"/>
            <a:chOff x="1712" y="2042"/>
            <a:chExt cx="650" cy="694"/>
          </a:xfrm>
        </p:grpSpPr>
        <p:sp>
          <p:nvSpPr>
            <p:cNvPr id="34825" name="Freeform 14"/>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4826" name="Text Box 15"/>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881ECBB9-4479-47FA-82DB-D8B6F3C41A72}" type="slidenum">
              <a:rPr lang="en-US"/>
              <a:pPr/>
              <a:t>44</a:t>
            </a:fld>
            <a:endParaRPr lang="en-US"/>
          </a:p>
        </p:txBody>
      </p:sp>
      <p:sp>
        <p:nvSpPr>
          <p:cNvPr id="35843" name="Rectangle 2"/>
          <p:cNvSpPr>
            <a:spLocks noGrp="1" noChangeArrowheads="1"/>
          </p:cNvSpPr>
          <p:nvPr>
            <p:ph type="title"/>
          </p:nvPr>
        </p:nvSpPr>
        <p:spPr/>
        <p:txBody>
          <a:bodyPr/>
          <a:lstStyle/>
          <a:p>
            <a:r>
              <a:rPr lang="en-US" smtClean="0"/>
              <a:t>And Another Example</a:t>
            </a:r>
          </a:p>
        </p:txBody>
      </p:sp>
      <p:sp>
        <p:nvSpPr>
          <p:cNvPr id="35844" name="Rectangle 3"/>
          <p:cNvSpPr>
            <a:spLocks noGrp="1" noChangeArrowheads="1"/>
          </p:cNvSpPr>
          <p:nvPr>
            <p:ph type="body" idx="1"/>
          </p:nvPr>
        </p:nvSpPr>
        <p:spPr>
          <a:xfrm>
            <a:off x="457200" y="1600200"/>
            <a:ext cx="8305800" cy="914400"/>
          </a:xfrm>
        </p:spPr>
        <p:txBody>
          <a:bodyPr/>
          <a:lstStyle/>
          <a:p>
            <a:r>
              <a:rPr lang="en-US" smtClean="0"/>
              <a:t>Alphabet {0,1}</a:t>
            </a:r>
          </a:p>
          <a:p>
            <a:r>
              <a:rPr lang="en-US" smtClean="0"/>
              <a:t>What language does this recognize?</a:t>
            </a:r>
          </a:p>
        </p:txBody>
      </p:sp>
      <p:grpSp>
        <p:nvGrpSpPr>
          <p:cNvPr id="35845" name="Group 4"/>
          <p:cNvGrpSpPr>
            <a:grpSpLocks/>
          </p:cNvGrpSpPr>
          <p:nvPr/>
        </p:nvGrpSpPr>
        <p:grpSpPr bwMode="auto">
          <a:xfrm>
            <a:off x="1066800" y="2935288"/>
            <a:ext cx="5562600" cy="2281237"/>
            <a:chOff x="672" y="1849"/>
            <a:chExt cx="3504" cy="1437"/>
          </a:xfrm>
        </p:grpSpPr>
        <p:grpSp>
          <p:nvGrpSpPr>
            <p:cNvPr id="35852" name="Group 5"/>
            <p:cNvGrpSpPr>
              <a:grpSpLocks/>
            </p:cNvGrpSpPr>
            <p:nvPr/>
          </p:nvGrpSpPr>
          <p:grpSpPr bwMode="auto">
            <a:xfrm>
              <a:off x="1296" y="2303"/>
              <a:ext cx="1024" cy="336"/>
              <a:chOff x="3072" y="2976"/>
              <a:chExt cx="1024" cy="336"/>
            </a:xfrm>
          </p:grpSpPr>
          <p:sp>
            <p:nvSpPr>
              <p:cNvPr id="35868" name="Freeform 6"/>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5869" name="Text Box 7"/>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grpSp>
          <p:nvGrpSpPr>
            <p:cNvPr id="35853" name="Group 8"/>
            <p:cNvGrpSpPr>
              <a:grpSpLocks/>
            </p:cNvGrpSpPr>
            <p:nvPr/>
          </p:nvGrpSpPr>
          <p:grpSpPr bwMode="auto">
            <a:xfrm>
              <a:off x="3696" y="2447"/>
              <a:ext cx="480" cy="480"/>
              <a:chOff x="3264" y="2112"/>
              <a:chExt cx="480" cy="480"/>
            </a:xfrm>
          </p:grpSpPr>
          <p:sp>
            <p:nvSpPr>
              <p:cNvPr id="35866" name="Oval 9"/>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5867" name="Oval 10"/>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5854" name="Group 11"/>
            <p:cNvGrpSpPr>
              <a:grpSpLocks/>
            </p:cNvGrpSpPr>
            <p:nvPr/>
          </p:nvGrpSpPr>
          <p:grpSpPr bwMode="auto">
            <a:xfrm>
              <a:off x="672" y="2495"/>
              <a:ext cx="624" cy="432"/>
              <a:chOff x="3264" y="1488"/>
              <a:chExt cx="624" cy="432"/>
            </a:xfrm>
          </p:grpSpPr>
          <p:sp>
            <p:nvSpPr>
              <p:cNvPr id="35864" name="Oval 12"/>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5865" name="Line 13"/>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35855" name="Group 14"/>
            <p:cNvGrpSpPr>
              <a:grpSpLocks/>
            </p:cNvGrpSpPr>
            <p:nvPr/>
          </p:nvGrpSpPr>
          <p:grpSpPr bwMode="auto">
            <a:xfrm>
              <a:off x="848" y="1849"/>
              <a:ext cx="650" cy="694"/>
              <a:chOff x="1712" y="2042"/>
              <a:chExt cx="650" cy="694"/>
            </a:xfrm>
          </p:grpSpPr>
          <p:sp>
            <p:nvSpPr>
              <p:cNvPr id="35862" name="Freeform 15"/>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5863" name="Text Box 16"/>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sp>
          <p:nvSpPr>
            <p:cNvPr id="35856" name="Oval 17"/>
            <p:cNvSpPr>
              <a:spLocks noChangeArrowheads="1"/>
            </p:cNvSpPr>
            <p:nvPr/>
          </p:nvSpPr>
          <p:spPr bwMode="auto">
            <a:xfrm>
              <a:off x="2304" y="2495"/>
              <a:ext cx="384" cy="384"/>
            </a:xfrm>
            <a:prstGeom prst="ellipse">
              <a:avLst/>
            </a:prstGeom>
            <a:noFill/>
            <a:ln w="9525">
              <a:solidFill>
                <a:schemeClr val="tx1"/>
              </a:solidFill>
              <a:round/>
              <a:headEnd/>
              <a:tailEnd/>
            </a:ln>
          </p:spPr>
          <p:txBody>
            <a:bodyPr wrap="none" anchor="ctr"/>
            <a:lstStyle/>
            <a:p>
              <a:endParaRPr lang="en-US"/>
            </a:p>
          </p:txBody>
        </p:sp>
        <p:grpSp>
          <p:nvGrpSpPr>
            <p:cNvPr id="35857" name="Group 18"/>
            <p:cNvGrpSpPr>
              <a:grpSpLocks/>
            </p:cNvGrpSpPr>
            <p:nvPr/>
          </p:nvGrpSpPr>
          <p:grpSpPr bwMode="auto">
            <a:xfrm>
              <a:off x="2688" y="2303"/>
              <a:ext cx="1024" cy="336"/>
              <a:chOff x="3072" y="2976"/>
              <a:chExt cx="1024" cy="336"/>
            </a:xfrm>
          </p:grpSpPr>
          <p:sp>
            <p:nvSpPr>
              <p:cNvPr id="35860" name="Freeform 19"/>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5861" name="Text Box 20"/>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sp>
          <p:nvSpPr>
            <p:cNvPr id="35858" name="Freeform 21"/>
            <p:cNvSpPr>
              <a:spLocks/>
            </p:cNvSpPr>
            <p:nvPr/>
          </p:nvSpPr>
          <p:spPr bwMode="auto">
            <a:xfrm>
              <a:off x="1181" y="2815"/>
              <a:ext cx="1734" cy="471"/>
            </a:xfrm>
            <a:custGeom>
              <a:avLst/>
              <a:gdLst>
                <a:gd name="T0" fmla="*/ 1472 w 1734"/>
                <a:gd name="T1" fmla="*/ 0 h 471"/>
                <a:gd name="T2" fmla="*/ 1408 w 1734"/>
                <a:gd name="T3" fmla="*/ 397 h 471"/>
                <a:gd name="T4" fmla="*/ 691 w 1734"/>
                <a:gd name="T5" fmla="*/ 442 h 471"/>
                <a:gd name="T6" fmla="*/ 269 w 1734"/>
                <a:gd name="T7" fmla="*/ 378 h 471"/>
                <a:gd name="T8" fmla="*/ 0 w 1734"/>
                <a:gd name="T9" fmla="*/ 51 h 471"/>
                <a:gd name="T10" fmla="*/ 0 60000 65536"/>
                <a:gd name="T11" fmla="*/ 0 60000 65536"/>
                <a:gd name="T12" fmla="*/ 0 60000 65536"/>
                <a:gd name="T13" fmla="*/ 0 60000 65536"/>
                <a:gd name="T14" fmla="*/ 0 60000 65536"/>
                <a:gd name="T15" fmla="*/ 0 w 1734"/>
                <a:gd name="T16" fmla="*/ 0 h 471"/>
                <a:gd name="T17" fmla="*/ 1734 w 1734"/>
                <a:gd name="T18" fmla="*/ 471 h 471"/>
              </a:gdLst>
              <a:ahLst/>
              <a:cxnLst>
                <a:cxn ang="T10">
                  <a:pos x="T0" y="T1"/>
                </a:cxn>
                <a:cxn ang="T11">
                  <a:pos x="T2" y="T3"/>
                </a:cxn>
                <a:cxn ang="T12">
                  <a:pos x="T4" y="T5"/>
                </a:cxn>
                <a:cxn ang="T13">
                  <a:pos x="T6" y="T7"/>
                </a:cxn>
                <a:cxn ang="T14">
                  <a:pos x="T8" y="T9"/>
                </a:cxn>
              </a:cxnLst>
              <a:rect l="T15" t="T16" r="T17" b="T18"/>
              <a:pathLst>
                <a:path w="1734" h="471">
                  <a:moveTo>
                    <a:pt x="1472" y="0"/>
                  </a:moveTo>
                  <a:cubicBezTo>
                    <a:pt x="1734" y="173"/>
                    <a:pt x="1538" y="329"/>
                    <a:pt x="1408" y="397"/>
                  </a:cubicBezTo>
                  <a:cubicBezTo>
                    <a:pt x="1278" y="471"/>
                    <a:pt x="881" y="445"/>
                    <a:pt x="691" y="442"/>
                  </a:cubicBezTo>
                  <a:cubicBezTo>
                    <a:pt x="501" y="439"/>
                    <a:pt x="384" y="443"/>
                    <a:pt x="269" y="378"/>
                  </a:cubicBezTo>
                  <a:cubicBezTo>
                    <a:pt x="154" y="313"/>
                    <a:pt x="56" y="119"/>
                    <a:pt x="0" y="51"/>
                  </a:cubicBezTo>
                </a:path>
              </a:pathLst>
            </a:custGeom>
            <a:noFill/>
            <a:ln w="9525">
              <a:solidFill>
                <a:schemeClr val="tx1"/>
              </a:solidFill>
              <a:round/>
              <a:headEnd/>
              <a:tailEnd type="triangle" w="med" len="med"/>
            </a:ln>
          </p:spPr>
          <p:txBody>
            <a:bodyPr anchor="ctr"/>
            <a:lstStyle/>
            <a:p>
              <a:endParaRPr lang="en-US"/>
            </a:p>
          </p:txBody>
        </p:sp>
        <p:sp>
          <p:nvSpPr>
            <p:cNvPr id="35859" name="Text Box 22"/>
            <p:cNvSpPr txBox="1">
              <a:spLocks noChangeArrowheads="1"/>
            </p:cNvSpPr>
            <p:nvPr/>
          </p:nvSpPr>
          <p:spPr bwMode="auto">
            <a:xfrm>
              <a:off x="1814" y="2979"/>
              <a:ext cx="212" cy="288"/>
            </a:xfrm>
            <a:prstGeom prst="rect">
              <a:avLst/>
            </a:prstGeom>
            <a:noFill/>
            <a:ln w="9525">
              <a:noFill/>
              <a:miter lim="800000"/>
              <a:headEnd/>
              <a:tailEnd/>
            </a:ln>
          </p:spPr>
          <p:txBody>
            <a:bodyPr wrap="none">
              <a:spAutoFit/>
            </a:bodyPr>
            <a:lstStyle/>
            <a:p>
              <a:r>
                <a:rPr lang="en-US"/>
                <a:t>1</a:t>
              </a:r>
            </a:p>
          </p:txBody>
        </p:sp>
      </p:grpSp>
      <p:grpSp>
        <p:nvGrpSpPr>
          <p:cNvPr id="35846" name="Group 23"/>
          <p:cNvGrpSpPr>
            <a:grpSpLocks/>
          </p:cNvGrpSpPr>
          <p:nvPr/>
        </p:nvGrpSpPr>
        <p:grpSpPr bwMode="auto">
          <a:xfrm>
            <a:off x="5791200" y="2819400"/>
            <a:ext cx="1031875" cy="1101725"/>
            <a:chOff x="1712" y="2042"/>
            <a:chExt cx="650" cy="694"/>
          </a:xfrm>
        </p:grpSpPr>
        <p:sp>
          <p:nvSpPr>
            <p:cNvPr id="35850" name="Freeform 24"/>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5851" name="Text Box 25"/>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0</a:t>
              </a:r>
            </a:p>
          </p:txBody>
        </p:sp>
      </p:grpSp>
      <p:grpSp>
        <p:nvGrpSpPr>
          <p:cNvPr id="35847" name="Group 26"/>
          <p:cNvGrpSpPr>
            <a:grpSpLocks/>
          </p:cNvGrpSpPr>
          <p:nvPr/>
        </p:nvGrpSpPr>
        <p:grpSpPr bwMode="auto">
          <a:xfrm>
            <a:off x="1692275" y="4530725"/>
            <a:ext cx="5241925" cy="1039813"/>
            <a:chOff x="1066" y="2854"/>
            <a:chExt cx="3302" cy="655"/>
          </a:xfrm>
        </p:grpSpPr>
        <p:sp>
          <p:nvSpPr>
            <p:cNvPr id="35848" name="Freeform 27"/>
            <p:cNvSpPr>
              <a:spLocks/>
            </p:cNvSpPr>
            <p:nvPr/>
          </p:nvSpPr>
          <p:spPr bwMode="auto">
            <a:xfrm>
              <a:off x="1066" y="2854"/>
              <a:ext cx="3302" cy="655"/>
            </a:xfrm>
            <a:custGeom>
              <a:avLst/>
              <a:gdLst>
                <a:gd name="T0" fmla="*/ 3040 w 3302"/>
                <a:gd name="T1" fmla="*/ 0 h 655"/>
                <a:gd name="T2" fmla="*/ 2988 w 3302"/>
                <a:gd name="T3" fmla="*/ 534 h 655"/>
                <a:gd name="T4" fmla="*/ 2240 w 3302"/>
                <a:gd name="T5" fmla="*/ 611 h 655"/>
                <a:gd name="T6" fmla="*/ 499 w 3302"/>
                <a:gd name="T7" fmla="*/ 560 h 655"/>
                <a:gd name="T8" fmla="*/ 0 w 3302"/>
                <a:gd name="T9" fmla="*/ 42 h 655"/>
                <a:gd name="T10" fmla="*/ 0 60000 65536"/>
                <a:gd name="T11" fmla="*/ 0 60000 65536"/>
                <a:gd name="T12" fmla="*/ 0 60000 65536"/>
                <a:gd name="T13" fmla="*/ 0 60000 65536"/>
                <a:gd name="T14" fmla="*/ 0 60000 65536"/>
                <a:gd name="T15" fmla="*/ 0 w 3302"/>
                <a:gd name="T16" fmla="*/ 0 h 655"/>
                <a:gd name="T17" fmla="*/ 3302 w 3302"/>
                <a:gd name="T18" fmla="*/ 655 h 655"/>
              </a:gdLst>
              <a:ahLst/>
              <a:cxnLst>
                <a:cxn ang="T10">
                  <a:pos x="T0" y="T1"/>
                </a:cxn>
                <a:cxn ang="T11">
                  <a:pos x="T2" y="T3"/>
                </a:cxn>
                <a:cxn ang="T12">
                  <a:pos x="T4" y="T5"/>
                </a:cxn>
                <a:cxn ang="T13">
                  <a:pos x="T6" y="T7"/>
                </a:cxn>
                <a:cxn ang="T14">
                  <a:pos x="T8" y="T9"/>
                </a:cxn>
              </a:cxnLst>
              <a:rect l="T15" t="T16" r="T17" b="T18"/>
              <a:pathLst>
                <a:path w="3302" h="655">
                  <a:moveTo>
                    <a:pt x="3040" y="0"/>
                  </a:moveTo>
                  <a:cubicBezTo>
                    <a:pt x="3302" y="173"/>
                    <a:pt x="3118" y="460"/>
                    <a:pt x="2988" y="534"/>
                  </a:cubicBezTo>
                  <a:cubicBezTo>
                    <a:pt x="2855" y="636"/>
                    <a:pt x="2655" y="607"/>
                    <a:pt x="2240" y="611"/>
                  </a:cubicBezTo>
                  <a:cubicBezTo>
                    <a:pt x="1825" y="615"/>
                    <a:pt x="872" y="655"/>
                    <a:pt x="499" y="560"/>
                  </a:cubicBezTo>
                  <a:cubicBezTo>
                    <a:pt x="126" y="465"/>
                    <a:pt x="104" y="150"/>
                    <a:pt x="0" y="42"/>
                  </a:cubicBezTo>
                </a:path>
              </a:pathLst>
            </a:custGeom>
            <a:noFill/>
            <a:ln w="9525">
              <a:solidFill>
                <a:schemeClr val="tx1"/>
              </a:solidFill>
              <a:round/>
              <a:headEnd/>
              <a:tailEnd type="triangle" w="med" len="med"/>
            </a:ln>
          </p:spPr>
          <p:txBody>
            <a:bodyPr anchor="ctr"/>
            <a:lstStyle/>
            <a:p>
              <a:endParaRPr lang="en-US"/>
            </a:p>
          </p:txBody>
        </p:sp>
        <p:sp>
          <p:nvSpPr>
            <p:cNvPr id="35849" name="Text Box 28"/>
            <p:cNvSpPr txBox="1">
              <a:spLocks noChangeArrowheads="1"/>
            </p:cNvSpPr>
            <p:nvPr/>
          </p:nvSpPr>
          <p:spPr bwMode="auto">
            <a:xfrm>
              <a:off x="2928" y="3190"/>
              <a:ext cx="212" cy="288"/>
            </a:xfrm>
            <a:prstGeom prst="rect">
              <a:avLst/>
            </a:prstGeom>
            <a:noFill/>
            <a:ln w="9525">
              <a:noFill/>
              <a:miter lim="800000"/>
              <a:headEnd/>
              <a:tailEnd/>
            </a:ln>
          </p:spPr>
          <p:txBody>
            <a:bodyPr wrap="none">
              <a:spAutoFit/>
            </a:bodyPr>
            <a:lstStyle/>
            <a:p>
              <a:r>
                <a:rPr lang="en-US"/>
                <a:t>1</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8A8D2910-0DCC-4468-81DB-7C5B8253DEB8}" type="slidenum">
              <a:rPr lang="en-US"/>
              <a:pPr/>
              <a:t>45</a:t>
            </a:fld>
            <a:endParaRPr lang="en-US"/>
          </a:p>
        </p:txBody>
      </p:sp>
      <p:sp>
        <p:nvSpPr>
          <p:cNvPr id="36867" name="Rectangle 2"/>
          <p:cNvSpPr>
            <a:spLocks noGrp="1" noChangeArrowheads="1"/>
          </p:cNvSpPr>
          <p:nvPr>
            <p:ph type="title"/>
          </p:nvPr>
        </p:nvSpPr>
        <p:spPr/>
        <p:txBody>
          <a:bodyPr/>
          <a:lstStyle/>
          <a:p>
            <a:r>
              <a:rPr lang="en-US" smtClean="0"/>
              <a:t>And Another Example</a:t>
            </a:r>
          </a:p>
        </p:txBody>
      </p:sp>
      <p:sp>
        <p:nvSpPr>
          <p:cNvPr id="164867" name="Rectangle 3"/>
          <p:cNvSpPr>
            <a:spLocks noGrp="1" noChangeArrowheads="1"/>
          </p:cNvSpPr>
          <p:nvPr>
            <p:ph type="body" idx="1"/>
          </p:nvPr>
        </p:nvSpPr>
        <p:spPr/>
        <p:txBody>
          <a:bodyPr/>
          <a:lstStyle/>
          <a:p>
            <a:r>
              <a:rPr lang="en-US" smtClean="0"/>
              <a:t>Alphabet still { 0, 1 }</a:t>
            </a:r>
          </a:p>
          <a:p>
            <a:endParaRPr lang="en-US" smtClean="0"/>
          </a:p>
          <a:p>
            <a:endParaRPr lang="en-US" smtClean="0"/>
          </a:p>
          <a:p>
            <a:endParaRPr lang="en-US" smtClean="0"/>
          </a:p>
          <a:p>
            <a:endParaRPr lang="en-US" smtClean="0"/>
          </a:p>
          <a:p>
            <a:pPr lvl="2"/>
            <a:endParaRPr lang="en-US" smtClean="0"/>
          </a:p>
          <a:p>
            <a:r>
              <a:rPr lang="en-US" smtClean="0"/>
              <a:t>The operation of the automaton is not completely defined by the input</a:t>
            </a:r>
          </a:p>
          <a:p>
            <a:pPr lvl="1"/>
            <a:r>
              <a:rPr lang="en-US" smtClean="0"/>
              <a:t>On input “11” the automaton could be in either state </a:t>
            </a:r>
          </a:p>
        </p:txBody>
      </p:sp>
      <p:grpSp>
        <p:nvGrpSpPr>
          <p:cNvPr id="36869" name="Group 4"/>
          <p:cNvGrpSpPr>
            <a:grpSpLocks/>
          </p:cNvGrpSpPr>
          <p:nvPr/>
        </p:nvGrpSpPr>
        <p:grpSpPr bwMode="auto">
          <a:xfrm>
            <a:off x="2895600" y="2286000"/>
            <a:ext cx="3352800" cy="1711325"/>
            <a:chOff x="1536" y="2234"/>
            <a:chExt cx="2112" cy="1078"/>
          </a:xfrm>
        </p:grpSpPr>
        <p:grpSp>
          <p:nvGrpSpPr>
            <p:cNvPr id="36870" name="Group 5"/>
            <p:cNvGrpSpPr>
              <a:grpSpLocks/>
            </p:cNvGrpSpPr>
            <p:nvPr/>
          </p:nvGrpSpPr>
          <p:grpSpPr bwMode="auto">
            <a:xfrm>
              <a:off x="2160" y="2736"/>
              <a:ext cx="1024" cy="336"/>
              <a:chOff x="3072" y="2976"/>
              <a:chExt cx="1024" cy="336"/>
            </a:xfrm>
          </p:grpSpPr>
          <p:sp>
            <p:nvSpPr>
              <p:cNvPr id="36880" name="Freeform 6"/>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6881" name="Text Box 7"/>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1</a:t>
                </a:r>
              </a:p>
            </p:txBody>
          </p:sp>
        </p:grpSp>
        <p:grpSp>
          <p:nvGrpSpPr>
            <p:cNvPr id="36871" name="Group 8"/>
            <p:cNvGrpSpPr>
              <a:grpSpLocks/>
            </p:cNvGrpSpPr>
            <p:nvPr/>
          </p:nvGrpSpPr>
          <p:grpSpPr bwMode="auto">
            <a:xfrm>
              <a:off x="3168" y="2832"/>
              <a:ext cx="480" cy="480"/>
              <a:chOff x="3264" y="2112"/>
              <a:chExt cx="480" cy="480"/>
            </a:xfrm>
          </p:grpSpPr>
          <p:sp>
            <p:nvSpPr>
              <p:cNvPr id="36878" name="Oval 9"/>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6879" name="Oval 10"/>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6872" name="Group 11"/>
            <p:cNvGrpSpPr>
              <a:grpSpLocks/>
            </p:cNvGrpSpPr>
            <p:nvPr/>
          </p:nvGrpSpPr>
          <p:grpSpPr bwMode="auto">
            <a:xfrm>
              <a:off x="1536" y="2880"/>
              <a:ext cx="624" cy="432"/>
              <a:chOff x="3264" y="1488"/>
              <a:chExt cx="624" cy="432"/>
            </a:xfrm>
          </p:grpSpPr>
          <p:sp>
            <p:nvSpPr>
              <p:cNvPr id="36876" name="Oval 12"/>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6877" name="Line 13"/>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36873" name="Group 14"/>
            <p:cNvGrpSpPr>
              <a:grpSpLocks/>
            </p:cNvGrpSpPr>
            <p:nvPr/>
          </p:nvGrpSpPr>
          <p:grpSpPr bwMode="auto">
            <a:xfrm>
              <a:off x="1712" y="2234"/>
              <a:ext cx="650" cy="694"/>
              <a:chOff x="1712" y="2042"/>
              <a:chExt cx="650" cy="694"/>
            </a:xfrm>
          </p:grpSpPr>
          <p:sp>
            <p:nvSpPr>
              <p:cNvPr id="36874" name="Freeform 15"/>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6875" name="Text Box 16"/>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867">
                                            <p:txEl>
                                              <p:pRg st="7" end="7"/>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64867">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6E0E92C6-82FF-4FF9-A04C-CBEC2BCB8F4C}" type="slidenum">
              <a:rPr lang="en-US"/>
              <a:pPr/>
              <a:t>46</a:t>
            </a:fld>
            <a:endParaRPr lang="en-US"/>
          </a:p>
        </p:txBody>
      </p:sp>
      <p:sp>
        <p:nvSpPr>
          <p:cNvPr id="37891" name="Rectangle 2"/>
          <p:cNvSpPr>
            <a:spLocks noGrp="1" noChangeArrowheads="1"/>
          </p:cNvSpPr>
          <p:nvPr>
            <p:ph type="title"/>
          </p:nvPr>
        </p:nvSpPr>
        <p:spPr/>
        <p:txBody>
          <a:bodyPr/>
          <a:lstStyle/>
          <a:p>
            <a:r>
              <a:rPr lang="en-US" smtClean="0"/>
              <a:t>Epsilon Moves</a:t>
            </a:r>
          </a:p>
        </p:txBody>
      </p:sp>
      <p:sp>
        <p:nvSpPr>
          <p:cNvPr id="37892" name="Rectangle 3"/>
          <p:cNvSpPr>
            <a:spLocks noGrp="1" noChangeArrowheads="1"/>
          </p:cNvSpPr>
          <p:nvPr>
            <p:ph type="body" idx="1"/>
          </p:nvPr>
        </p:nvSpPr>
        <p:spPr>
          <a:xfrm>
            <a:off x="457200" y="1600200"/>
            <a:ext cx="8305800" cy="685800"/>
          </a:xfrm>
        </p:spPr>
        <p:txBody>
          <a:bodyPr/>
          <a:lstStyle/>
          <a:p>
            <a:r>
              <a:rPr lang="en-US" smtClean="0"/>
              <a:t>Another kind of transition: </a:t>
            </a:r>
            <a:r>
              <a:rPr lang="en-US" smtClean="0">
                <a:sym typeface="Symbol" pitchFamily="-80" charset="2"/>
              </a:rPr>
              <a:t>-moves</a:t>
            </a:r>
          </a:p>
        </p:txBody>
      </p:sp>
      <p:grpSp>
        <p:nvGrpSpPr>
          <p:cNvPr id="37893" name="Group 4"/>
          <p:cNvGrpSpPr>
            <a:grpSpLocks/>
          </p:cNvGrpSpPr>
          <p:nvPr/>
        </p:nvGrpSpPr>
        <p:grpSpPr bwMode="auto">
          <a:xfrm>
            <a:off x="2514600" y="2089150"/>
            <a:ext cx="2819400" cy="958850"/>
            <a:chOff x="2688" y="2948"/>
            <a:chExt cx="1776" cy="604"/>
          </a:xfrm>
        </p:grpSpPr>
        <p:sp>
          <p:nvSpPr>
            <p:cNvPr id="37897" name="Oval 5"/>
            <p:cNvSpPr>
              <a:spLocks noChangeArrowheads="1"/>
            </p:cNvSpPr>
            <p:nvPr/>
          </p:nvSpPr>
          <p:spPr bwMode="auto">
            <a:xfrm>
              <a:off x="2688" y="3168"/>
              <a:ext cx="384" cy="384"/>
            </a:xfrm>
            <a:prstGeom prst="ellipse">
              <a:avLst/>
            </a:prstGeom>
            <a:noFill/>
            <a:ln w="9525">
              <a:solidFill>
                <a:schemeClr val="tx1"/>
              </a:solidFill>
              <a:round/>
              <a:headEnd/>
              <a:tailEnd/>
            </a:ln>
          </p:spPr>
          <p:txBody>
            <a:bodyPr wrap="none" anchor="ctr"/>
            <a:lstStyle/>
            <a:p>
              <a:endParaRPr lang="en-US"/>
            </a:p>
          </p:txBody>
        </p:sp>
        <p:sp>
          <p:nvSpPr>
            <p:cNvPr id="37898" name="Oval 6"/>
            <p:cNvSpPr>
              <a:spLocks noChangeArrowheads="1"/>
            </p:cNvSpPr>
            <p:nvPr/>
          </p:nvSpPr>
          <p:spPr bwMode="auto">
            <a:xfrm>
              <a:off x="4080" y="3168"/>
              <a:ext cx="384" cy="384"/>
            </a:xfrm>
            <a:prstGeom prst="ellipse">
              <a:avLst/>
            </a:prstGeom>
            <a:noFill/>
            <a:ln w="9525">
              <a:solidFill>
                <a:schemeClr val="tx1"/>
              </a:solidFill>
              <a:round/>
              <a:headEnd/>
              <a:tailEnd/>
            </a:ln>
          </p:spPr>
          <p:txBody>
            <a:bodyPr wrap="none" anchor="ctr"/>
            <a:lstStyle/>
            <a:p>
              <a:endParaRPr lang="en-US"/>
            </a:p>
          </p:txBody>
        </p:sp>
        <p:sp>
          <p:nvSpPr>
            <p:cNvPr id="37899" name="Freeform 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7900" name="Text Box 8"/>
            <p:cNvSpPr txBox="1">
              <a:spLocks noChangeArrowheads="1"/>
            </p:cNvSpPr>
            <p:nvPr/>
          </p:nvSpPr>
          <p:spPr bwMode="auto">
            <a:xfrm>
              <a:off x="3552" y="294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37894" name="Rectangle 9"/>
          <p:cNvSpPr>
            <a:spLocks noChangeArrowheads="1"/>
          </p:cNvSpPr>
          <p:nvPr/>
        </p:nvSpPr>
        <p:spPr bwMode="auto">
          <a:xfrm>
            <a:off x="457200" y="3352800"/>
            <a:ext cx="8305800" cy="990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Machine can move from state A to state B without reading input</a:t>
            </a:r>
            <a:endParaRPr lang="en-US" sz="2800">
              <a:latin typeface="Comic Sans MS" pitchFamily="-80" charset="0"/>
              <a:sym typeface="Symbol" pitchFamily="-80" charset="2"/>
            </a:endParaRPr>
          </a:p>
        </p:txBody>
      </p:sp>
      <p:sp>
        <p:nvSpPr>
          <p:cNvPr id="37895" name="Text Box 10"/>
          <p:cNvSpPr txBox="1">
            <a:spLocks noChangeArrowheads="1"/>
          </p:cNvSpPr>
          <p:nvPr/>
        </p:nvSpPr>
        <p:spPr bwMode="auto">
          <a:xfrm>
            <a:off x="2651125" y="2479675"/>
            <a:ext cx="404813" cy="457200"/>
          </a:xfrm>
          <a:prstGeom prst="rect">
            <a:avLst/>
          </a:prstGeom>
          <a:noFill/>
          <a:ln w="9525">
            <a:noFill/>
            <a:miter lim="800000"/>
            <a:headEnd/>
            <a:tailEnd/>
          </a:ln>
        </p:spPr>
        <p:txBody>
          <a:bodyPr wrap="none">
            <a:spAutoFit/>
          </a:bodyPr>
          <a:lstStyle/>
          <a:p>
            <a:r>
              <a:rPr lang="en-US"/>
              <a:t>A</a:t>
            </a:r>
          </a:p>
        </p:txBody>
      </p:sp>
      <p:sp>
        <p:nvSpPr>
          <p:cNvPr id="37896" name="Text Box 11"/>
          <p:cNvSpPr txBox="1">
            <a:spLocks noChangeArrowheads="1"/>
          </p:cNvSpPr>
          <p:nvPr/>
        </p:nvSpPr>
        <p:spPr bwMode="auto">
          <a:xfrm>
            <a:off x="4800600" y="2514600"/>
            <a:ext cx="387350" cy="457200"/>
          </a:xfrm>
          <a:prstGeom prst="rect">
            <a:avLst/>
          </a:prstGeom>
          <a:noFill/>
          <a:ln w="9525">
            <a:noFill/>
            <a:miter lim="800000"/>
            <a:headEnd/>
            <a:tailEnd/>
          </a:ln>
        </p:spPr>
        <p:txBody>
          <a:bodyPr wrap="none">
            <a:spAutoFit/>
          </a:bodyPr>
          <a:lstStyle/>
          <a:p>
            <a:r>
              <a:rPr lang="en-US"/>
              <a:t>B</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EE2FD95-7D4B-4F82-B985-03312C3BC55D}" type="slidenum">
              <a:rPr lang="en-US"/>
              <a:pPr/>
              <a:t>47</a:t>
            </a:fld>
            <a:endParaRPr lang="en-US"/>
          </a:p>
        </p:txBody>
      </p:sp>
      <p:sp>
        <p:nvSpPr>
          <p:cNvPr id="38915" name="Rectangle 2"/>
          <p:cNvSpPr>
            <a:spLocks noGrp="1" noChangeArrowheads="1"/>
          </p:cNvSpPr>
          <p:nvPr>
            <p:ph type="title"/>
          </p:nvPr>
        </p:nvSpPr>
        <p:spPr/>
        <p:txBody>
          <a:bodyPr/>
          <a:lstStyle/>
          <a:p>
            <a:r>
              <a:rPr lang="en-US" smtClean="0"/>
              <a:t>Deterministic and Nondeterministic Automata</a:t>
            </a:r>
          </a:p>
        </p:txBody>
      </p:sp>
      <p:sp>
        <p:nvSpPr>
          <p:cNvPr id="38916" name="Rectangle 3"/>
          <p:cNvSpPr>
            <a:spLocks noGrp="1" noChangeArrowheads="1"/>
          </p:cNvSpPr>
          <p:nvPr>
            <p:ph type="body" idx="1"/>
          </p:nvPr>
        </p:nvSpPr>
        <p:spPr/>
        <p:txBody>
          <a:bodyPr/>
          <a:lstStyle/>
          <a:p>
            <a:r>
              <a:rPr lang="en-US" smtClean="0"/>
              <a:t>Deterministic Finite Automata (DFA)</a:t>
            </a:r>
          </a:p>
          <a:p>
            <a:pPr lvl="1"/>
            <a:r>
              <a:rPr lang="en-US" smtClean="0">
                <a:sym typeface="Symbol" pitchFamily="-80" charset="2"/>
              </a:rPr>
              <a:t>One transition per input per state</a:t>
            </a:r>
            <a:r>
              <a:rPr lang="en-US" smtClean="0"/>
              <a:t> </a:t>
            </a:r>
          </a:p>
          <a:p>
            <a:pPr lvl="1"/>
            <a:r>
              <a:rPr lang="en-US" smtClean="0"/>
              <a:t>No </a:t>
            </a:r>
            <a:r>
              <a:rPr lang="en-US" smtClean="0">
                <a:sym typeface="Symbol" pitchFamily="-80" charset="2"/>
              </a:rPr>
              <a:t>-moves</a:t>
            </a:r>
          </a:p>
          <a:p>
            <a:pPr>
              <a:lnSpc>
                <a:spcPct val="110000"/>
              </a:lnSpc>
            </a:pPr>
            <a:r>
              <a:rPr lang="en-US" smtClean="0">
                <a:sym typeface="Symbol" pitchFamily="-80" charset="2"/>
              </a:rPr>
              <a:t>Nondeterministic Finite Automata (NFA)</a:t>
            </a:r>
          </a:p>
          <a:p>
            <a:pPr lvl="1"/>
            <a:r>
              <a:rPr lang="en-US" smtClean="0">
                <a:sym typeface="Symbol" pitchFamily="-80" charset="2"/>
              </a:rPr>
              <a:t>Can have multiple transitions for one input in a given state</a:t>
            </a:r>
          </a:p>
          <a:p>
            <a:pPr lvl="1"/>
            <a:r>
              <a:rPr lang="en-US" smtClean="0">
                <a:sym typeface="Symbol" pitchFamily="-80" charset="2"/>
              </a:rPr>
              <a:t>Can have -moves</a:t>
            </a:r>
          </a:p>
          <a:p>
            <a:pPr>
              <a:lnSpc>
                <a:spcPct val="110000"/>
              </a:lnSpc>
            </a:pPr>
            <a:r>
              <a:rPr lang="en-US" i="1" smtClean="0">
                <a:sym typeface="Symbol" pitchFamily="-80" charset="2"/>
              </a:rPr>
              <a:t>Finite</a:t>
            </a:r>
            <a:r>
              <a:rPr lang="en-US" smtClean="0">
                <a:sym typeface="Symbol" pitchFamily="-80" charset="2"/>
              </a:rPr>
              <a:t> automata have </a:t>
            </a:r>
            <a:r>
              <a:rPr lang="en-US" i="1" smtClean="0">
                <a:sym typeface="Symbol" pitchFamily="-80" charset="2"/>
              </a:rPr>
              <a:t>finite</a:t>
            </a:r>
            <a:r>
              <a:rPr lang="en-US" smtClean="0">
                <a:sym typeface="Symbol" pitchFamily="-80" charset="2"/>
              </a:rPr>
              <a:t> memory</a:t>
            </a:r>
          </a:p>
          <a:p>
            <a:pPr lvl="1"/>
            <a:r>
              <a:rPr lang="en-US" smtClean="0">
                <a:sym typeface="Symbol" pitchFamily="-80" charset="2"/>
              </a:rPr>
              <a:t>Need only to encode the current state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F86D40F-4C50-478A-9BAE-C8636EFB3292}" type="slidenum">
              <a:rPr lang="en-US"/>
              <a:pPr/>
              <a:t>48</a:t>
            </a:fld>
            <a:endParaRPr lang="en-US"/>
          </a:p>
        </p:txBody>
      </p:sp>
      <p:sp>
        <p:nvSpPr>
          <p:cNvPr id="39939" name="Rectangle 2"/>
          <p:cNvSpPr>
            <a:spLocks noGrp="1" noChangeArrowheads="1"/>
          </p:cNvSpPr>
          <p:nvPr>
            <p:ph type="title"/>
          </p:nvPr>
        </p:nvSpPr>
        <p:spPr/>
        <p:txBody>
          <a:bodyPr/>
          <a:lstStyle/>
          <a:p>
            <a:r>
              <a:rPr lang="en-US" smtClean="0"/>
              <a:t>Execution of Finite Automata</a:t>
            </a:r>
          </a:p>
        </p:txBody>
      </p:sp>
      <p:sp>
        <p:nvSpPr>
          <p:cNvPr id="39940" name="Rectangle 3"/>
          <p:cNvSpPr>
            <a:spLocks noGrp="1" noChangeArrowheads="1"/>
          </p:cNvSpPr>
          <p:nvPr>
            <p:ph type="body" idx="1"/>
          </p:nvPr>
        </p:nvSpPr>
        <p:spPr/>
        <p:txBody>
          <a:bodyPr/>
          <a:lstStyle/>
          <a:p>
            <a:r>
              <a:rPr lang="en-US" smtClean="0"/>
              <a:t>A DFA can take only one path through the state graph</a:t>
            </a:r>
          </a:p>
          <a:p>
            <a:pPr lvl="1"/>
            <a:r>
              <a:rPr lang="en-US" smtClean="0"/>
              <a:t>Completely determined by input</a:t>
            </a:r>
          </a:p>
          <a:p>
            <a:pPr lvl="1"/>
            <a:endParaRPr lang="en-US" smtClean="0"/>
          </a:p>
          <a:p>
            <a:r>
              <a:rPr lang="en-US" smtClean="0"/>
              <a:t>NFAs can choose</a:t>
            </a:r>
          </a:p>
          <a:p>
            <a:pPr lvl="1"/>
            <a:r>
              <a:rPr lang="en-US" smtClean="0"/>
              <a:t>Whether to make </a:t>
            </a:r>
            <a:r>
              <a:rPr lang="en-US" smtClean="0">
                <a:sym typeface="Symbol" pitchFamily="-80" charset="2"/>
              </a:rPr>
              <a:t>-moves</a:t>
            </a:r>
          </a:p>
          <a:p>
            <a:pPr lvl="1"/>
            <a:r>
              <a:rPr lang="en-US" smtClean="0">
                <a:sym typeface="Symbol" pitchFamily="-80" charset="2"/>
              </a:rPr>
              <a:t>Which of multiple transitions for a single input to take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p:txBody>
          <a:bodyPr/>
          <a:lstStyle/>
          <a:p>
            <a:fld id="{1F4C505A-3BC7-4C4C-99E8-A27B7875A6CA}" type="slidenum">
              <a:rPr lang="en-US"/>
              <a:pPr/>
              <a:t>49</a:t>
            </a:fld>
            <a:endParaRPr lang="en-US"/>
          </a:p>
        </p:txBody>
      </p:sp>
      <p:sp>
        <p:nvSpPr>
          <p:cNvPr id="40963" name="Rectangle 2"/>
          <p:cNvSpPr>
            <a:spLocks noGrp="1" noChangeArrowheads="1"/>
          </p:cNvSpPr>
          <p:nvPr>
            <p:ph type="title"/>
          </p:nvPr>
        </p:nvSpPr>
        <p:spPr>
          <a:xfrm>
            <a:off x="457200" y="457200"/>
            <a:ext cx="8229600" cy="1143000"/>
          </a:xfrm>
        </p:spPr>
        <p:txBody>
          <a:bodyPr/>
          <a:lstStyle/>
          <a:p>
            <a:r>
              <a:rPr lang="en-US" smtClean="0"/>
              <a:t>Acceptance of NFAs</a:t>
            </a:r>
          </a:p>
        </p:txBody>
      </p:sp>
      <p:sp>
        <p:nvSpPr>
          <p:cNvPr id="40964" name="Rectangle 3"/>
          <p:cNvSpPr>
            <a:spLocks noGrp="1" noChangeArrowheads="1"/>
          </p:cNvSpPr>
          <p:nvPr>
            <p:ph type="body" idx="1"/>
          </p:nvPr>
        </p:nvSpPr>
        <p:spPr>
          <a:xfrm>
            <a:off x="457200" y="1524000"/>
            <a:ext cx="8305800" cy="838200"/>
          </a:xfrm>
        </p:spPr>
        <p:txBody>
          <a:bodyPr/>
          <a:lstStyle/>
          <a:p>
            <a:r>
              <a:rPr lang="en-US" smtClean="0"/>
              <a:t>An NFA can get into multiple states</a:t>
            </a:r>
          </a:p>
        </p:txBody>
      </p:sp>
      <p:sp>
        <p:nvSpPr>
          <p:cNvPr id="40965" name="Rectangle 4"/>
          <p:cNvSpPr>
            <a:spLocks noChangeArrowheads="1"/>
          </p:cNvSpPr>
          <p:nvPr/>
        </p:nvSpPr>
        <p:spPr bwMode="auto">
          <a:xfrm>
            <a:off x="457200" y="4724400"/>
            <a:ext cx="16764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Input:</a:t>
            </a:r>
          </a:p>
        </p:txBody>
      </p:sp>
      <p:grpSp>
        <p:nvGrpSpPr>
          <p:cNvPr id="40966" name="Group 5"/>
          <p:cNvGrpSpPr>
            <a:grpSpLocks/>
          </p:cNvGrpSpPr>
          <p:nvPr/>
        </p:nvGrpSpPr>
        <p:grpSpPr bwMode="auto">
          <a:xfrm>
            <a:off x="1600200" y="2062163"/>
            <a:ext cx="5562600" cy="2738437"/>
            <a:chOff x="672" y="1321"/>
            <a:chExt cx="3504" cy="1725"/>
          </a:xfrm>
        </p:grpSpPr>
        <p:grpSp>
          <p:nvGrpSpPr>
            <p:cNvPr id="40980" name="Group 6"/>
            <p:cNvGrpSpPr>
              <a:grpSpLocks/>
            </p:cNvGrpSpPr>
            <p:nvPr/>
          </p:nvGrpSpPr>
          <p:grpSpPr bwMode="auto">
            <a:xfrm>
              <a:off x="1296" y="1775"/>
              <a:ext cx="1024" cy="336"/>
              <a:chOff x="3072" y="2976"/>
              <a:chExt cx="1024" cy="336"/>
            </a:xfrm>
          </p:grpSpPr>
          <p:sp>
            <p:nvSpPr>
              <p:cNvPr id="40997" name="Freeform 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0998" name="Text Box 8"/>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grpSp>
          <p:nvGrpSpPr>
            <p:cNvPr id="40981" name="Group 9"/>
            <p:cNvGrpSpPr>
              <a:grpSpLocks/>
            </p:cNvGrpSpPr>
            <p:nvPr/>
          </p:nvGrpSpPr>
          <p:grpSpPr bwMode="auto">
            <a:xfrm>
              <a:off x="3696" y="1919"/>
              <a:ext cx="480" cy="480"/>
              <a:chOff x="3264" y="2112"/>
              <a:chExt cx="480" cy="480"/>
            </a:xfrm>
          </p:grpSpPr>
          <p:sp>
            <p:nvSpPr>
              <p:cNvPr id="40995" name="Oval 10"/>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40996" name="Oval 11"/>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40982" name="Group 12"/>
            <p:cNvGrpSpPr>
              <a:grpSpLocks/>
            </p:cNvGrpSpPr>
            <p:nvPr/>
          </p:nvGrpSpPr>
          <p:grpSpPr bwMode="auto">
            <a:xfrm>
              <a:off x="672" y="1967"/>
              <a:ext cx="624" cy="432"/>
              <a:chOff x="3264" y="1488"/>
              <a:chExt cx="624" cy="432"/>
            </a:xfrm>
          </p:grpSpPr>
          <p:sp>
            <p:nvSpPr>
              <p:cNvPr id="40993" name="Oval 13"/>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40994" name="Line 14"/>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40983" name="Group 15"/>
            <p:cNvGrpSpPr>
              <a:grpSpLocks/>
            </p:cNvGrpSpPr>
            <p:nvPr/>
          </p:nvGrpSpPr>
          <p:grpSpPr bwMode="auto">
            <a:xfrm>
              <a:off x="848" y="1321"/>
              <a:ext cx="650" cy="694"/>
              <a:chOff x="1712" y="2042"/>
              <a:chExt cx="650" cy="694"/>
            </a:xfrm>
          </p:grpSpPr>
          <p:sp>
            <p:nvSpPr>
              <p:cNvPr id="40991" name="Freeform 16"/>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0992" name="Text Box 17"/>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sp>
          <p:nvSpPr>
            <p:cNvPr id="40984" name="Oval 18"/>
            <p:cNvSpPr>
              <a:spLocks noChangeArrowheads="1"/>
            </p:cNvSpPr>
            <p:nvPr/>
          </p:nvSpPr>
          <p:spPr bwMode="auto">
            <a:xfrm>
              <a:off x="2304" y="1967"/>
              <a:ext cx="384" cy="384"/>
            </a:xfrm>
            <a:prstGeom prst="ellipse">
              <a:avLst/>
            </a:prstGeom>
            <a:noFill/>
            <a:ln w="9525">
              <a:solidFill>
                <a:schemeClr val="tx1"/>
              </a:solidFill>
              <a:round/>
              <a:headEnd/>
              <a:tailEnd/>
            </a:ln>
          </p:spPr>
          <p:txBody>
            <a:bodyPr wrap="none" anchor="ctr"/>
            <a:lstStyle/>
            <a:p>
              <a:endParaRPr lang="en-US"/>
            </a:p>
          </p:txBody>
        </p:sp>
        <p:grpSp>
          <p:nvGrpSpPr>
            <p:cNvPr id="40985" name="Group 19"/>
            <p:cNvGrpSpPr>
              <a:grpSpLocks/>
            </p:cNvGrpSpPr>
            <p:nvPr/>
          </p:nvGrpSpPr>
          <p:grpSpPr bwMode="auto">
            <a:xfrm>
              <a:off x="2688" y="1775"/>
              <a:ext cx="1024" cy="336"/>
              <a:chOff x="3072" y="2976"/>
              <a:chExt cx="1024" cy="336"/>
            </a:xfrm>
          </p:grpSpPr>
          <p:sp>
            <p:nvSpPr>
              <p:cNvPr id="40989" name="Freeform 20"/>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0990" name="Text Box 21"/>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1</a:t>
                </a:r>
              </a:p>
            </p:txBody>
          </p:sp>
        </p:grpSp>
        <p:grpSp>
          <p:nvGrpSpPr>
            <p:cNvPr id="40986" name="Group 22"/>
            <p:cNvGrpSpPr>
              <a:grpSpLocks/>
            </p:cNvGrpSpPr>
            <p:nvPr/>
          </p:nvGrpSpPr>
          <p:grpSpPr bwMode="auto">
            <a:xfrm flipV="1">
              <a:off x="816" y="2352"/>
              <a:ext cx="650" cy="694"/>
              <a:chOff x="1712" y="2042"/>
              <a:chExt cx="650" cy="694"/>
            </a:xfrm>
          </p:grpSpPr>
          <p:sp>
            <p:nvSpPr>
              <p:cNvPr id="40987" name="Freeform 23"/>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0988" name="Text Box 24"/>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0</a:t>
                </a:r>
              </a:p>
            </p:txBody>
          </p:sp>
        </p:grpSp>
      </p:grpSp>
      <p:sp>
        <p:nvSpPr>
          <p:cNvPr id="168985" name="Text Box 25"/>
          <p:cNvSpPr txBox="1">
            <a:spLocks noChangeArrowheads="1"/>
          </p:cNvSpPr>
          <p:nvPr/>
        </p:nvSpPr>
        <p:spPr bwMode="auto">
          <a:xfrm>
            <a:off x="2895600" y="4724400"/>
            <a:ext cx="336550" cy="457200"/>
          </a:xfrm>
          <a:prstGeom prst="rect">
            <a:avLst/>
          </a:prstGeom>
          <a:noFill/>
          <a:ln w="9525">
            <a:noFill/>
            <a:miter lim="800000"/>
            <a:headEnd/>
            <a:tailEnd/>
          </a:ln>
        </p:spPr>
        <p:txBody>
          <a:bodyPr wrap="none">
            <a:spAutoFit/>
          </a:bodyPr>
          <a:lstStyle/>
          <a:p>
            <a:r>
              <a:rPr lang="en-US"/>
              <a:t>1</a:t>
            </a:r>
          </a:p>
        </p:txBody>
      </p:sp>
      <p:sp>
        <p:nvSpPr>
          <p:cNvPr id="168986" name="Text Box 26"/>
          <p:cNvSpPr txBox="1">
            <a:spLocks noChangeArrowheads="1"/>
          </p:cNvSpPr>
          <p:nvPr/>
        </p:nvSpPr>
        <p:spPr bwMode="auto">
          <a:xfrm>
            <a:off x="3352800" y="4724400"/>
            <a:ext cx="336550" cy="457200"/>
          </a:xfrm>
          <a:prstGeom prst="rect">
            <a:avLst/>
          </a:prstGeom>
          <a:noFill/>
          <a:ln w="9525">
            <a:noFill/>
            <a:miter lim="800000"/>
            <a:headEnd/>
            <a:tailEnd/>
          </a:ln>
        </p:spPr>
        <p:txBody>
          <a:bodyPr wrap="none">
            <a:spAutoFit/>
          </a:bodyPr>
          <a:lstStyle/>
          <a:p>
            <a:r>
              <a:rPr lang="en-US"/>
              <a:t>0</a:t>
            </a:r>
          </a:p>
        </p:txBody>
      </p:sp>
      <p:sp>
        <p:nvSpPr>
          <p:cNvPr id="168987" name="Text Box 27"/>
          <p:cNvSpPr txBox="1">
            <a:spLocks noChangeArrowheads="1"/>
          </p:cNvSpPr>
          <p:nvPr/>
        </p:nvSpPr>
        <p:spPr bwMode="auto">
          <a:xfrm>
            <a:off x="3810000" y="4724400"/>
            <a:ext cx="336550" cy="457200"/>
          </a:xfrm>
          <a:prstGeom prst="rect">
            <a:avLst/>
          </a:prstGeom>
          <a:noFill/>
          <a:ln w="9525">
            <a:noFill/>
            <a:miter lim="800000"/>
            <a:headEnd/>
            <a:tailEnd/>
          </a:ln>
        </p:spPr>
        <p:txBody>
          <a:bodyPr wrap="none">
            <a:spAutoFit/>
          </a:bodyPr>
          <a:lstStyle/>
          <a:p>
            <a:r>
              <a:rPr lang="en-US"/>
              <a:t>1</a:t>
            </a:r>
          </a:p>
        </p:txBody>
      </p:sp>
      <p:sp>
        <p:nvSpPr>
          <p:cNvPr id="168988" name="Rectangle 28"/>
          <p:cNvSpPr>
            <a:spLocks noChangeArrowheads="1"/>
          </p:cNvSpPr>
          <p:nvPr/>
        </p:nvSpPr>
        <p:spPr bwMode="auto">
          <a:xfrm>
            <a:off x="457200" y="5334000"/>
            <a:ext cx="82296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Rule: NFA accepts if it </a:t>
            </a:r>
            <a:r>
              <a:rPr lang="en-US" sz="2800" u="sng">
                <a:latin typeface="Comic Sans MS" pitchFamily="-80" charset="0"/>
              </a:rPr>
              <a:t>can</a:t>
            </a:r>
            <a:r>
              <a:rPr lang="en-US" sz="2800">
                <a:latin typeface="Comic Sans MS" pitchFamily="-80" charset="0"/>
              </a:rPr>
              <a:t> get in a final state</a:t>
            </a:r>
          </a:p>
        </p:txBody>
      </p:sp>
      <p:sp>
        <p:nvSpPr>
          <p:cNvPr id="40971" name="Line 29"/>
          <p:cNvSpPr>
            <a:spLocks noChangeShapeType="1"/>
          </p:cNvSpPr>
          <p:nvPr/>
        </p:nvSpPr>
        <p:spPr bwMode="auto">
          <a:xfrm flipV="1">
            <a:off x="1609725" y="3543300"/>
            <a:ext cx="457200" cy="228600"/>
          </a:xfrm>
          <a:prstGeom prst="line">
            <a:avLst/>
          </a:prstGeom>
          <a:noFill/>
          <a:ln w="38100">
            <a:solidFill>
              <a:schemeClr val="accent2"/>
            </a:solidFill>
            <a:round/>
            <a:headEnd/>
            <a:tailEnd type="triangle" w="med" len="med"/>
          </a:ln>
        </p:spPr>
        <p:txBody>
          <a:bodyPr anchor="ctr"/>
          <a:lstStyle/>
          <a:p>
            <a:endParaRPr lang="en-GB"/>
          </a:p>
        </p:txBody>
      </p:sp>
      <p:sp>
        <p:nvSpPr>
          <p:cNvPr id="168990" name="Freeform 30"/>
          <p:cNvSpPr>
            <a:spLocks/>
          </p:cNvSpPr>
          <p:nvPr/>
        </p:nvSpPr>
        <p:spPr bwMode="auto">
          <a:xfrm>
            <a:off x="1876425" y="2305050"/>
            <a:ext cx="901700" cy="850900"/>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38100">
            <a:solidFill>
              <a:schemeClr val="accent2"/>
            </a:solidFill>
            <a:round/>
            <a:headEnd/>
            <a:tailEnd type="triangle" w="med" len="med"/>
          </a:ln>
        </p:spPr>
        <p:txBody>
          <a:bodyPr anchor="ctr"/>
          <a:lstStyle/>
          <a:p>
            <a:endParaRPr lang="en-US"/>
          </a:p>
        </p:txBody>
      </p:sp>
      <p:sp>
        <p:nvSpPr>
          <p:cNvPr id="168991" name="Freeform 31"/>
          <p:cNvSpPr>
            <a:spLocks/>
          </p:cNvSpPr>
          <p:nvPr/>
        </p:nvSpPr>
        <p:spPr bwMode="auto">
          <a:xfrm flipV="1">
            <a:off x="1838325" y="3686175"/>
            <a:ext cx="901700" cy="850900"/>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38100">
            <a:solidFill>
              <a:schemeClr val="accent2"/>
            </a:solidFill>
            <a:round/>
            <a:headEnd/>
            <a:tailEnd type="triangle" w="med" len="med"/>
          </a:ln>
        </p:spPr>
        <p:txBody>
          <a:bodyPr anchor="ctr"/>
          <a:lstStyle/>
          <a:p>
            <a:endParaRPr lang="en-US"/>
          </a:p>
        </p:txBody>
      </p:sp>
      <p:sp>
        <p:nvSpPr>
          <p:cNvPr id="168992" name="Freeform 32"/>
          <p:cNvSpPr>
            <a:spLocks/>
          </p:cNvSpPr>
          <p:nvPr/>
        </p:nvSpPr>
        <p:spPr bwMode="auto">
          <a:xfrm>
            <a:off x="2590800" y="3162300"/>
            <a:ext cx="1625600" cy="149225"/>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38100">
            <a:solidFill>
              <a:schemeClr val="accent2"/>
            </a:solidFill>
            <a:round/>
            <a:headEnd/>
            <a:tailEnd type="triangle" w="med" len="med"/>
          </a:ln>
        </p:spPr>
        <p:txBody>
          <a:bodyPr anchor="ctr"/>
          <a:lstStyle/>
          <a:p>
            <a:endParaRPr lang="en-US"/>
          </a:p>
        </p:txBody>
      </p:sp>
      <p:sp>
        <p:nvSpPr>
          <p:cNvPr id="168993" name="Freeform 33"/>
          <p:cNvSpPr>
            <a:spLocks/>
          </p:cNvSpPr>
          <p:nvPr/>
        </p:nvSpPr>
        <p:spPr bwMode="auto">
          <a:xfrm>
            <a:off x="4810125" y="3171825"/>
            <a:ext cx="1625600" cy="149225"/>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38100">
            <a:solidFill>
              <a:schemeClr val="accent2"/>
            </a:solidFill>
            <a:round/>
            <a:headEnd/>
            <a:tailEnd type="triangle" w="med" len="med"/>
          </a:ln>
        </p:spPr>
        <p:txBody>
          <a:bodyPr anchor="ctr"/>
          <a:lstStyle/>
          <a:p>
            <a:endParaRPr lang="en-US"/>
          </a:p>
        </p:txBody>
      </p:sp>
      <p:sp>
        <p:nvSpPr>
          <p:cNvPr id="168994" name="Oval 34"/>
          <p:cNvSpPr>
            <a:spLocks noChangeArrowheads="1"/>
          </p:cNvSpPr>
          <p:nvPr/>
        </p:nvSpPr>
        <p:spPr bwMode="auto">
          <a:xfrm>
            <a:off x="6477000" y="3086100"/>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5" name="Oval 35"/>
          <p:cNvSpPr>
            <a:spLocks noChangeArrowheads="1"/>
          </p:cNvSpPr>
          <p:nvPr/>
        </p:nvSpPr>
        <p:spPr bwMode="auto">
          <a:xfrm>
            <a:off x="1981200" y="3095625"/>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6" name="Oval 36"/>
          <p:cNvSpPr>
            <a:spLocks noChangeArrowheads="1"/>
          </p:cNvSpPr>
          <p:nvPr/>
        </p:nvSpPr>
        <p:spPr bwMode="auto">
          <a:xfrm>
            <a:off x="4191000" y="3086100"/>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7" name="Oval 37"/>
          <p:cNvSpPr>
            <a:spLocks noChangeArrowheads="1"/>
          </p:cNvSpPr>
          <p:nvPr/>
        </p:nvSpPr>
        <p:spPr bwMode="auto">
          <a:xfrm>
            <a:off x="4191000" y="3086100"/>
            <a:ext cx="609600" cy="609600"/>
          </a:xfrm>
          <a:prstGeom prst="ellipse">
            <a:avLst/>
          </a:prstGeom>
          <a:solidFill>
            <a:schemeClr val="bg1"/>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9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899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689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89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99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68997"/>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689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5" grpId="0" autoUpdateAnimBg="0"/>
      <p:bldP spid="168986" grpId="0" autoUpdateAnimBg="0"/>
      <p:bldP spid="168987" grpId="0" autoUpdateAnimBg="0"/>
      <p:bldP spid="168988" grpId="0" autoUpdateAnimBg="0"/>
      <p:bldP spid="168990" grpId="0" animBg="1"/>
      <p:bldP spid="168991" grpId="0" animBg="1"/>
      <p:bldP spid="168992" grpId="0" animBg="1"/>
      <p:bldP spid="168993" grpId="0" animBg="1"/>
      <p:bldP spid="168994" grpId="0" animBg="1"/>
      <p:bldP spid="168995" grpId="0" animBg="1"/>
      <p:bldP spid="168996" grpId="0" animBg="1"/>
      <p:bldP spid="1689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838200"/>
            <a:ext cx="8229600" cy="742950"/>
          </a:xfrm>
        </p:spPr>
        <p:txBody>
          <a:bodyPr/>
          <a:lstStyle/>
          <a:p>
            <a:pPr eaLnBrk="1" hangingPunct="1"/>
            <a:r>
              <a:rPr lang="en-US" dirty="0" smtClean="0"/>
              <a:t>Tokens, Patterns and Lexemes</a:t>
            </a:r>
          </a:p>
        </p:txBody>
      </p:sp>
      <p:sp>
        <p:nvSpPr>
          <p:cNvPr id="9219" name="Rectangle 3"/>
          <p:cNvSpPr>
            <a:spLocks noGrp="1" noChangeArrowheads="1"/>
          </p:cNvSpPr>
          <p:nvPr>
            <p:ph idx="1"/>
          </p:nvPr>
        </p:nvSpPr>
        <p:spPr>
          <a:xfrm>
            <a:off x="457200" y="1600200"/>
            <a:ext cx="8229600" cy="5105399"/>
          </a:xfrm>
        </p:spPr>
        <p:txBody>
          <a:bodyPr/>
          <a:lstStyle/>
          <a:p>
            <a:pPr algn="just" eaLnBrk="1" hangingPunct="1"/>
            <a:r>
              <a:rPr lang="en-US" dirty="0" smtClean="0"/>
              <a:t>A token is a pair a token name and an optional token value. It is a set of strings which have some collective meaning. Ex:- Identifiers, Keywords, Operators etc.</a:t>
            </a:r>
          </a:p>
          <a:p>
            <a:pPr algn="just" eaLnBrk="1" hangingPunct="1"/>
            <a:r>
              <a:rPr lang="en-US" dirty="0" smtClean="0"/>
              <a:t>A pattern is a description of the form that the lexemes of a token may take. It is also defined as a set of rules defining a token. Ex:- Id- letter followed by a digit.</a:t>
            </a:r>
          </a:p>
          <a:p>
            <a:pPr algn="just" eaLnBrk="1" hangingPunct="1"/>
            <a:r>
              <a:rPr lang="en-US" dirty="0" smtClean="0"/>
              <a:t>A lexeme is a sequence of characters in the source program that matches the pattern for a token. </a:t>
            </a:r>
          </a:p>
          <a:p>
            <a:pPr algn="just">
              <a:buNone/>
            </a:pPr>
            <a:r>
              <a:rPr lang="en-US" dirty="0" smtClean="0"/>
              <a:t> Ex:- </a:t>
            </a:r>
            <a:r>
              <a:rPr lang="en-US" dirty="0" err="1" smtClean="0"/>
              <a:t>int</a:t>
            </a:r>
            <a:r>
              <a:rPr lang="en-US" dirty="0" smtClean="0"/>
              <a:t> </a:t>
            </a:r>
            <a:r>
              <a:rPr lang="en-US" dirty="0" err="1" smtClean="0"/>
              <a:t>abc</a:t>
            </a:r>
            <a:r>
              <a:rPr lang="en-US" dirty="0" smtClean="0"/>
              <a:t>;  (</a:t>
            </a:r>
            <a:r>
              <a:rPr lang="en-US" sz="2800" dirty="0" smtClean="0">
                <a:latin typeface="Book Antiqua" panose="02040602050305030304" pitchFamily="18" charset="0"/>
              </a:rPr>
              <a:t>Here </a:t>
            </a:r>
            <a:r>
              <a:rPr lang="en-US" sz="2800" b="1" dirty="0" err="1" smtClean="0">
                <a:latin typeface="Book Antiqua" panose="02040602050305030304" pitchFamily="18" charset="0"/>
              </a:rPr>
              <a:t>abc</a:t>
            </a:r>
            <a:r>
              <a:rPr lang="en-US" sz="2800" dirty="0" smtClean="0">
                <a:latin typeface="Book Antiqua" panose="02040602050305030304" pitchFamily="18" charset="0"/>
              </a:rPr>
              <a:t> is a string which matched by the pattern of an identifier, therefore </a:t>
            </a:r>
            <a:r>
              <a:rPr lang="en-US" sz="2800" b="1" dirty="0" err="1" smtClean="0">
                <a:latin typeface="Book Antiqua" panose="02040602050305030304" pitchFamily="18" charset="0"/>
              </a:rPr>
              <a:t>abc</a:t>
            </a:r>
            <a:r>
              <a:rPr lang="en-US" sz="2800" dirty="0" smtClean="0">
                <a:latin typeface="Book Antiqua" panose="02040602050305030304" pitchFamily="18" charset="0"/>
              </a:rPr>
              <a:t> is a lexeme. For a token class, there may be many lexemes.</a:t>
            </a:r>
          </a:p>
          <a:p>
            <a:pPr eaLnBrk="1" hangingPunct="1"/>
            <a:endParaRPr 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9C6D9EB-EC39-490F-954E-FB7785F0C762}" type="slidenum">
              <a:rPr lang="en-US"/>
              <a:pPr/>
              <a:t>50</a:t>
            </a:fld>
            <a:endParaRPr lang="en-US"/>
          </a:p>
        </p:txBody>
      </p:sp>
      <p:sp>
        <p:nvSpPr>
          <p:cNvPr id="41987" name="Rectangle 2"/>
          <p:cNvSpPr>
            <a:spLocks noGrp="1" noChangeArrowheads="1"/>
          </p:cNvSpPr>
          <p:nvPr>
            <p:ph type="title"/>
          </p:nvPr>
        </p:nvSpPr>
        <p:spPr/>
        <p:txBody>
          <a:bodyPr/>
          <a:lstStyle/>
          <a:p>
            <a:r>
              <a:rPr lang="en-US" smtClean="0"/>
              <a:t>NFA vs. DFA (1)</a:t>
            </a:r>
          </a:p>
        </p:txBody>
      </p:sp>
      <p:sp>
        <p:nvSpPr>
          <p:cNvPr id="41988" name="Rectangle 3"/>
          <p:cNvSpPr>
            <a:spLocks noGrp="1" noChangeArrowheads="1"/>
          </p:cNvSpPr>
          <p:nvPr>
            <p:ph type="body" idx="1"/>
          </p:nvPr>
        </p:nvSpPr>
        <p:spPr/>
        <p:txBody>
          <a:bodyPr/>
          <a:lstStyle/>
          <a:p>
            <a:r>
              <a:rPr lang="en-US" smtClean="0"/>
              <a:t>NFAs and DFAs recognize the same set of languages (regular languages)</a:t>
            </a:r>
          </a:p>
          <a:p>
            <a:endParaRPr lang="en-US" smtClean="0"/>
          </a:p>
          <a:p>
            <a:endParaRPr lang="en-US" smtClean="0"/>
          </a:p>
          <a:p>
            <a:r>
              <a:rPr lang="en-US" smtClean="0"/>
              <a:t>DFAs are easier to implement</a:t>
            </a:r>
          </a:p>
          <a:p>
            <a:pPr lvl="1"/>
            <a:r>
              <a:rPr lang="en-US" smtClean="0"/>
              <a:t>There are no choices to consider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fld id="{7293E6F9-7F32-4246-800C-80B672E0C669}" type="slidenum">
              <a:rPr lang="en-US"/>
              <a:pPr/>
              <a:t>51</a:t>
            </a:fld>
            <a:endParaRPr lang="en-US"/>
          </a:p>
        </p:txBody>
      </p:sp>
      <p:sp>
        <p:nvSpPr>
          <p:cNvPr id="43011" name="Rectangle 2"/>
          <p:cNvSpPr>
            <a:spLocks noGrp="1" noChangeArrowheads="1"/>
          </p:cNvSpPr>
          <p:nvPr>
            <p:ph type="title"/>
          </p:nvPr>
        </p:nvSpPr>
        <p:spPr>
          <a:xfrm>
            <a:off x="457200" y="533400"/>
            <a:ext cx="8229600" cy="1143000"/>
          </a:xfrm>
        </p:spPr>
        <p:txBody>
          <a:bodyPr/>
          <a:lstStyle/>
          <a:p>
            <a:r>
              <a:rPr lang="en-US" smtClean="0"/>
              <a:t>NFA vs. DFA (2)</a:t>
            </a:r>
          </a:p>
        </p:txBody>
      </p:sp>
      <p:sp>
        <p:nvSpPr>
          <p:cNvPr id="43012" name="Rectangle 3"/>
          <p:cNvSpPr>
            <a:spLocks noGrp="1" noChangeArrowheads="1"/>
          </p:cNvSpPr>
          <p:nvPr>
            <p:ph type="body" idx="1"/>
          </p:nvPr>
        </p:nvSpPr>
        <p:spPr>
          <a:xfrm>
            <a:off x="457200" y="1600200"/>
            <a:ext cx="8305800" cy="914400"/>
          </a:xfrm>
        </p:spPr>
        <p:txBody>
          <a:bodyPr/>
          <a:lstStyle/>
          <a:p>
            <a:r>
              <a:rPr lang="en-US" smtClean="0"/>
              <a:t>For a given language the NFA can be simpler than the DFA</a:t>
            </a:r>
          </a:p>
        </p:txBody>
      </p:sp>
      <p:grpSp>
        <p:nvGrpSpPr>
          <p:cNvPr id="43013" name="Group 4"/>
          <p:cNvGrpSpPr>
            <a:grpSpLocks/>
          </p:cNvGrpSpPr>
          <p:nvPr/>
        </p:nvGrpSpPr>
        <p:grpSpPr bwMode="auto">
          <a:xfrm>
            <a:off x="2667000" y="2438400"/>
            <a:ext cx="2787650" cy="1290638"/>
            <a:chOff x="1680" y="1536"/>
            <a:chExt cx="1756" cy="813"/>
          </a:xfrm>
        </p:grpSpPr>
        <p:sp>
          <p:nvSpPr>
            <p:cNvPr id="43037" name="Freeform 5"/>
            <p:cNvSpPr>
              <a:spLocks noChangeAspect="1"/>
            </p:cNvSpPr>
            <p:nvPr/>
          </p:nvSpPr>
          <p:spPr bwMode="auto">
            <a:xfrm>
              <a:off x="1993" y="1854"/>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38" name="Text Box 6"/>
            <p:cNvSpPr txBox="1">
              <a:spLocks noChangeAspect="1" noChangeArrowheads="1"/>
            </p:cNvSpPr>
            <p:nvPr/>
          </p:nvSpPr>
          <p:spPr bwMode="auto">
            <a:xfrm>
              <a:off x="2198" y="1655"/>
              <a:ext cx="196" cy="250"/>
            </a:xfrm>
            <a:prstGeom prst="rect">
              <a:avLst/>
            </a:prstGeom>
            <a:noFill/>
            <a:ln w="9525">
              <a:noFill/>
              <a:miter lim="800000"/>
              <a:headEnd/>
              <a:tailEnd/>
            </a:ln>
          </p:spPr>
          <p:txBody>
            <a:bodyPr wrap="none">
              <a:spAutoFit/>
            </a:bodyPr>
            <a:lstStyle/>
            <a:p>
              <a:r>
                <a:rPr lang="en-US" sz="2000"/>
                <a:t>0</a:t>
              </a:r>
            </a:p>
          </p:txBody>
        </p:sp>
        <p:grpSp>
          <p:nvGrpSpPr>
            <p:cNvPr id="43039" name="Group 7"/>
            <p:cNvGrpSpPr>
              <a:grpSpLocks noChangeAspect="1"/>
            </p:cNvGrpSpPr>
            <p:nvPr/>
          </p:nvGrpSpPr>
          <p:grpSpPr bwMode="auto">
            <a:xfrm>
              <a:off x="3195" y="1804"/>
              <a:ext cx="241" cy="241"/>
              <a:chOff x="3264" y="2112"/>
              <a:chExt cx="480" cy="480"/>
            </a:xfrm>
          </p:grpSpPr>
          <p:sp>
            <p:nvSpPr>
              <p:cNvPr id="43051" name="Oval 8"/>
              <p:cNvSpPr>
                <a:spLocks noChangeAspect="1"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43052" name="Oval 9"/>
              <p:cNvSpPr>
                <a:spLocks noChangeAspect="1"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43040" name="Group 10"/>
            <p:cNvGrpSpPr>
              <a:grpSpLocks noChangeAspect="1"/>
            </p:cNvGrpSpPr>
            <p:nvPr/>
          </p:nvGrpSpPr>
          <p:grpSpPr bwMode="auto">
            <a:xfrm>
              <a:off x="1680" y="1829"/>
              <a:ext cx="313" cy="216"/>
              <a:chOff x="3264" y="1488"/>
              <a:chExt cx="624" cy="432"/>
            </a:xfrm>
          </p:grpSpPr>
          <p:sp>
            <p:nvSpPr>
              <p:cNvPr id="43049" name="Oval 11"/>
              <p:cNvSpPr>
                <a:spLocks noChangeAspect="1"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43050" name="Line 12"/>
              <p:cNvSpPr>
                <a:spLocks noChangeAspect="1"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43041" name="Group 13"/>
            <p:cNvGrpSpPr>
              <a:grpSpLocks noChangeAspect="1"/>
            </p:cNvGrpSpPr>
            <p:nvPr/>
          </p:nvGrpSpPr>
          <p:grpSpPr bwMode="auto">
            <a:xfrm>
              <a:off x="1768" y="1536"/>
              <a:ext cx="411" cy="317"/>
              <a:chOff x="1712" y="2104"/>
              <a:chExt cx="820" cy="632"/>
            </a:xfrm>
          </p:grpSpPr>
          <p:sp>
            <p:nvSpPr>
              <p:cNvPr id="43047" name="Freeform 14"/>
              <p:cNvSpPr>
                <a:spLocks noChangeAspect="1"/>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48" name="Text Box 15"/>
              <p:cNvSpPr txBox="1">
                <a:spLocks noChangeAspect="1" noChangeArrowheads="1"/>
              </p:cNvSpPr>
              <p:nvPr/>
            </p:nvSpPr>
            <p:spPr bwMode="auto">
              <a:xfrm>
                <a:off x="2141" y="2104"/>
                <a:ext cx="391" cy="499"/>
              </a:xfrm>
              <a:prstGeom prst="rect">
                <a:avLst/>
              </a:prstGeom>
              <a:noFill/>
              <a:ln w="9525">
                <a:noFill/>
                <a:miter lim="800000"/>
                <a:headEnd/>
                <a:tailEnd/>
              </a:ln>
            </p:spPr>
            <p:txBody>
              <a:bodyPr wrap="none">
                <a:spAutoFit/>
              </a:bodyPr>
              <a:lstStyle/>
              <a:p>
                <a:r>
                  <a:rPr lang="en-US" sz="2000"/>
                  <a:t>1</a:t>
                </a:r>
              </a:p>
            </p:txBody>
          </p:sp>
        </p:grpSp>
        <p:sp>
          <p:nvSpPr>
            <p:cNvPr id="43042" name="Oval 16"/>
            <p:cNvSpPr>
              <a:spLocks noChangeAspect="1" noChangeArrowheads="1"/>
            </p:cNvSpPr>
            <p:nvPr/>
          </p:nvSpPr>
          <p:spPr bwMode="auto">
            <a:xfrm>
              <a:off x="2498" y="1829"/>
              <a:ext cx="192" cy="192"/>
            </a:xfrm>
            <a:prstGeom prst="ellipse">
              <a:avLst/>
            </a:prstGeom>
            <a:noFill/>
            <a:ln w="9525">
              <a:solidFill>
                <a:schemeClr val="tx1"/>
              </a:solidFill>
              <a:round/>
              <a:headEnd/>
              <a:tailEnd/>
            </a:ln>
          </p:spPr>
          <p:txBody>
            <a:bodyPr wrap="none" anchor="ctr"/>
            <a:lstStyle/>
            <a:p>
              <a:endParaRPr lang="en-US"/>
            </a:p>
          </p:txBody>
        </p:sp>
        <p:sp>
          <p:nvSpPr>
            <p:cNvPr id="43043" name="Freeform 17"/>
            <p:cNvSpPr>
              <a:spLocks noChangeAspect="1"/>
            </p:cNvSpPr>
            <p:nvPr/>
          </p:nvSpPr>
          <p:spPr bwMode="auto">
            <a:xfrm>
              <a:off x="2690" y="1854"/>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44" name="Text Box 18"/>
            <p:cNvSpPr txBox="1">
              <a:spLocks noChangeAspect="1" noChangeArrowheads="1"/>
            </p:cNvSpPr>
            <p:nvPr/>
          </p:nvSpPr>
          <p:spPr bwMode="auto">
            <a:xfrm>
              <a:off x="2869" y="1661"/>
              <a:ext cx="196" cy="250"/>
            </a:xfrm>
            <a:prstGeom prst="rect">
              <a:avLst/>
            </a:prstGeom>
            <a:noFill/>
            <a:ln w="9525">
              <a:noFill/>
              <a:miter lim="800000"/>
              <a:headEnd/>
              <a:tailEnd/>
            </a:ln>
          </p:spPr>
          <p:txBody>
            <a:bodyPr wrap="none">
              <a:spAutoFit/>
            </a:bodyPr>
            <a:lstStyle/>
            <a:p>
              <a:r>
                <a:rPr lang="en-US" sz="2000"/>
                <a:t>0</a:t>
              </a:r>
            </a:p>
          </p:txBody>
        </p:sp>
        <p:sp>
          <p:nvSpPr>
            <p:cNvPr id="43045" name="Freeform 19"/>
            <p:cNvSpPr>
              <a:spLocks noChangeAspect="1"/>
            </p:cNvSpPr>
            <p:nvPr/>
          </p:nvSpPr>
          <p:spPr bwMode="auto">
            <a:xfrm flipV="1">
              <a:off x="1752" y="2005"/>
              <a:ext cx="285" cy="268"/>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46" name="Text Box 20"/>
            <p:cNvSpPr txBox="1">
              <a:spLocks noChangeAspect="1" noChangeArrowheads="1"/>
            </p:cNvSpPr>
            <p:nvPr/>
          </p:nvSpPr>
          <p:spPr bwMode="auto">
            <a:xfrm flipV="1">
              <a:off x="1976" y="2099"/>
              <a:ext cx="196" cy="250"/>
            </a:xfrm>
            <a:prstGeom prst="rect">
              <a:avLst/>
            </a:prstGeom>
            <a:noFill/>
            <a:ln w="9525">
              <a:noFill/>
              <a:miter lim="800000"/>
              <a:headEnd/>
              <a:tailEnd/>
            </a:ln>
          </p:spPr>
          <p:txBody>
            <a:bodyPr wrap="none">
              <a:spAutoFit/>
            </a:bodyPr>
            <a:lstStyle/>
            <a:p>
              <a:r>
                <a:rPr lang="en-US" sz="2000"/>
                <a:t>0</a:t>
              </a:r>
            </a:p>
          </p:txBody>
        </p:sp>
      </p:grpSp>
      <p:grpSp>
        <p:nvGrpSpPr>
          <p:cNvPr id="43014" name="Group 21"/>
          <p:cNvGrpSpPr>
            <a:grpSpLocks/>
          </p:cNvGrpSpPr>
          <p:nvPr/>
        </p:nvGrpSpPr>
        <p:grpSpPr bwMode="auto">
          <a:xfrm>
            <a:off x="2667000" y="3836988"/>
            <a:ext cx="3086100" cy="1627187"/>
            <a:chOff x="1680" y="2417"/>
            <a:chExt cx="1944" cy="1025"/>
          </a:xfrm>
        </p:grpSpPr>
        <p:sp>
          <p:nvSpPr>
            <p:cNvPr id="43018" name="Freeform 22"/>
            <p:cNvSpPr>
              <a:spLocks noChangeAspect="1"/>
            </p:cNvSpPr>
            <p:nvPr/>
          </p:nvSpPr>
          <p:spPr bwMode="auto">
            <a:xfrm>
              <a:off x="1992" y="2791"/>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19" name="Text Box 23"/>
            <p:cNvSpPr txBox="1">
              <a:spLocks noChangeAspect="1" noChangeArrowheads="1"/>
            </p:cNvSpPr>
            <p:nvPr/>
          </p:nvSpPr>
          <p:spPr bwMode="auto">
            <a:xfrm>
              <a:off x="2215" y="2589"/>
              <a:ext cx="196" cy="250"/>
            </a:xfrm>
            <a:prstGeom prst="rect">
              <a:avLst/>
            </a:prstGeom>
            <a:noFill/>
            <a:ln w="9525">
              <a:noFill/>
              <a:miter lim="800000"/>
              <a:headEnd/>
              <a:tailEnd/>
            </a:ln>
          </p:spPr>
          <p:txBody>
            <a:bodyPr wrap="none">
              <a:spAutoFit/>
            </a:bodyPr>
            <a:lstStyle/>
            <a:p>
              <a:r>
                <a:rPr lang="en-US" sz="2000"/>
                <a:t>0</a:t>
              </a:r>
            </a:p>
          </p:txBody>
        </p:sp>
        <p:grpSp>
          <p:nvGrpSpPr>
            <p:cNvPr id="43020" name="Group 24"/>
            <p:cNvGrpSpPr>
              <a:grpSpLocks noChangeAspect="1"/>
            </p:cNvGrpSpPr>
            <p:nvPr/>
          </p:nvGrpSpPr>
          <p:grpSpPr bwMode="auto">
            <a:xfrm>
              <a:off x="3194" y="2741"/>
              <a:ext cx="240" cy="241"/>
              <a:chOff x="3264" y="2112"/>
              <a:chExt cx="480" cy="480"/>
            </a:xfrm>
          </p:grpSpPr>
          <p:sp>
            <p:nvSpPr>
              <p:cNvPr id="43035" name="Oval 25"/>
              <p:cNvSpPr>
                <a:spLocks noChangeAspect="1"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43036" name="Oval 26"/>
              <p:cNvSpPr>
                <a:spLocks noChangeAspect="1"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43021" name="Group 27"/>
            <p:cNvGrpSpPr>
              <a:grpSpLocks noChangeAspect="1"/>
            </p:cNvGrpSpPr>
            <p:nvPr/>
          </p:nvGrpSpPr>
          <p:grpSpPr bwMode="auto">
            <a:xfrm>
              <a:off x="1680" y="2765"/>
              <a:ext cx="312" cy="217"/>
              <a:chOff x="3264" y="1488"/>
              <a:chExt cx="624" cy="432"/>
            </a:xfrm>
          </p:grpSpPr>
          <p:sp>
            <p:nvSpPr>
              <p:cNvPr id="43033" name="Oval 28"/>
              <p:cNvSpPr>
                <a:spLocks noChangeAspect="1"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43034" name="Line 29"/>
              <p:cNvSpPr>
                <a:spLocks noChangeAspect="1"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sp>
          <p:nvSpPr>
            <p:cNvPr id="43022" name="Freeform 30"/>
            <p:cNvSpPr>
              <a:spLocks noChangeAspect="1"/>
            </p:cNvSpPr>
            <p:nvPr/>
          </p:nvSpPr>
          <p:spPr bwMode="auto">
            <a:xfrm>
              <a:off x="1768" y="2521"/>
              <a:ext cx="284" cy="268"/>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23" name="Text Box 31"/>
            <p:cNvSpPr txBox="1">
              <a:spLocks noChangeAspect="1" noChangeArrowheads="1"/>
            </p:cNvSpPr>
            <p:nvPr/>
          </p:nvSpPr>
          <p:spPr bwMode="auto">
            <a:xfrm>
              <a:off x="1976" y="2417"/>
              <a:ext cx="196" cy="250"/>
            </a:xfrm>
            <a:prstGeom prst="rect">
              <a:avLst/>
            </a:prstGeom>
            <a:noFill/>
            <a:ln w="9525">
              <a:noFill/>
              <a:miter lim="800000"/>
              <a:headEnd/>
              <a:tailEnd/>
            </a:ln>
          </p:spPr>
          <p:txBody>
            <a:bodyPr wrap="none">
              <a:spAutoFit/>
            </a:bodyPr>
            <a:lstStyle/>
            <a:p>
              <a:r>
                <a:rPr lang="en-US" sz="2000"/>
                <a:t>1</a:t>
              </a:r>
            </a:p>
          </p:txBody>
        </p:sp>
        <p:sp>
          <p:nvSpPr>
            <p:cNvPr id="43024" name="Oval 32"/>
            <p:cNvSpPr>
              <a:spLocks noChangeAspect="1" noChangeArrowheads="1"/>
            </p:cNvSpPr>
            <p:nvPr/>
          </p:nvSpPr>
          <p:spPr bwMode="auto">
            <a:xfrm>
              <a:off x="2497" y="2765"/>
              <a:ext cx="192" cy="193"/>
            </a:xfrm>
            <a:prstGeom prst="ellipse">
              <a:avLst/>
            </a:prstGeom>
            <a:noFill/>
            <a:ln w="9525">
              <a:solidFill>
                <a:schemeClr val="tx1"/>
              </a:solidFill>
              <a:round/>
              <a:headEnd/>
              <a:tailEnd/>
            </a:ln>
          </p:spPr>
          <p:txBody>
            <a:bodyPr wrap="none" anchor="ctr"/>
            <a:lstStyle/>
            <a:p>
              <a:endParaRPr lang="en-US"/>
            </a:p>
          </p:txBody>
        </p:sp>
        <p:sp>
          <p:nvSpPr>
            <p:cNvPr id="43025" name="Freeform 33"/>
            <p:cNvSpPr>
              <a:spLocks noChangeAspect="1"/>
            </p:cNvSpPr>
            <p:nvPr/>
          </p:nvSpPr>
          <p:spPr bwMode="auto">
            <a:xfrm>
              <a:off x="2689" y="2791"/>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26" name="Text Box 34"/>
            <p:cNvSpPr txBox="1">
              <a:spLocks noChangeAspect="1" noChangeArrowheads="1"/>
            </p:cNvSpPr>
            <p:nvPr/>
          </p:nvSpPr>
          <p:spPr bwMode="auto">
            <a:xfrm>
              <a:off x="2876" y="2589"/>
              <a:ext cx="196" cy="250"/>
            </a:xfrm>
            <a:prstGeom prst="rect">
              <a:avLst/>
            </a:prstGeom>
            <a:noFill/>
            <a:ln w="9525">
              <a:noFill/>
              <a:miter lim="800000"/>
              <a:headEnd/>
              <a:tailEnd/>
            </a:ln>
          </p:spPr>
          <p:txBody>
            <a:bodyPr wrap="none">
              <a:spAutoFit/>
            </a:bodyPr>
            <a:lstStyle/>
            <a:p>
              <a:r>
                <a:rPr lang="en-US" sz="2000"/>
                <a:t>0</a:t>
              </a:r>
            </a:p>
          </p:txBody>
        </p:sp>
        <p:sp>
          <p:nvSpPr>
            <p:cNvPr id="43027" name="Freeform 35"/>
            <p:cNvSpPr>
              <a:spLocks noChangeAspect="1"/>
            </p:cNvSpPr>
            <p:nvPr/>
          </p:nvSpPr>
          <p:spPr bwMode="auto">
            <a:xfrm>
              <a:off x="1935" y="2926"/>
              <a:ext cx="868" cy="235"/>
            </a:xfrm>
            <a:custGeom>
              <a:avLst/>
              <a:gdLst>
                <a:gd name="T0" fmla="*/ 1472 w 1734"/>
                <a:gd name="T1" fmla="*/ 0 h 471"/>
                <a:gd name="T2" fmla="*/ 1408 w 1734"/>
                <a:gd name="T3" fmla="*/ 397 h 471"/>
                <a:gd name="T4" fmla="*/ 691 w 1734"/>
                <a:gd name="T5" fmla="*/ 442 h 471"/>
                <a:gd name="T6" fmla="*/ 269 w 1734"/>
                <a:gd name="T7" fmla="*/ 378 h 471"/>
                <a:gd name="T8" fmla="*/ 0 w 1734"/>
                <a:gd name="T9" fmla="*/ 51 h 471"/>
                <a:gd name="T10" fmla="*/ 0 60000 65536"/>
                <a:gd name="T11" fmla="*/ 0 60000 65536"/>
                <a:gd name="T12" fmla="*/ 0 60000 65536"/>
                <a:gd name="T13" fmla="*/ 0 60000 65536"/>
                <a:gd name="T14" fmla="*/ 0 60000 65536"/>
                <a:gd name="T15" fmla="*/ 0 w 1734"/>
                <a:gd name="T16" fmla="*/ 0 h 471"/>
                <a:gd name="T17" fmla="*/ 1734 w 1734"/>
                <a:gd name="T18" fmla="*/ 471 h 471"/>
              </a:gdLst>
              <a:ahLst/>
              <a:cxnLst>
                <a:cxn ang="T10">
                  <a:pos x="T0" y="T1"/>
                </a:cxn>
                <a:cxn ang="T11">
                  <a:pos x="T2" y="T3"/>
                </a:cxn>
                <a:cxn ang="T12">
                  <a:pos x="T4" y="T5"/>
                </a:cxn>
                <a:cxn ang="T13">
                  <a:pos x="T6" y="T7"/>
                </a:cxn>
                <a:cxn ang="T14">
                  <a:pos x="T8" y="T9"/>
                </a:cxn>
              </a:cxnLst>
              <a:rect l="T15" t="T16" r="T17" b="T18"/>
              <a:pathLst>
                <a:path w="1734" h="471">
                  <a:moveTo>
                    <a:pt x="1472" y="0"/>
                  </a:moveTo>
                  <a:cubicBezTo>
                    <a:pt x="1734" y="173"/>
                    <a:pt x="1538" y="329"/>
                    <a:pt x="1408" y="397"/>
                  </a:cubicBezTo>
                  <a:cubicBezTo>
                    <a:pt x="1278" y="471"/>
                    <a:pt x="881" y="445"/>
                    <a:pt x="691" y="442"/>
                  </a:cubicBezTo>
                  <a:cubicBezTo>
                    <a:pt x="501" y="439"/>
                    <a:pt x="384" y="443"/>
                    <a:pt x="269" y="378"/>
                  </a:cubicBezTo>
                  <a:cubicBezTo>
                    <a:pt x="154" y="313"/>
                    <a:pt x="56" y="119"/>
                    <a:pt x="0" y="51"/>
                  </a:cubicBezTo>
                </a:path>
              </a:pathLst>
            </a:custGeom>
            <a:noFill/>
            <a:ln w="9525">
              <a:solidFill>
                <a:schemeClr val="tx1"/>
              </a:solidFill>
              <a:round/>
              <a:headEnd/>
              <a:tailEnd type="triangle" w="med" len="med"/>
            </a:ln>
          </p:spPr>
          <p:txBody>
            <a:bodyPr anchor="ctr"/>
            <a:lstStyle/>
            <a:p>
              <a:endParaRPr lang="en-US"/>
            </a:p>
          </p:txBody>
        </p:sp>
        <p:sp>
          <p:nvSpPr>
            <p:cNvPr id="43028" name="Text Box 36"/>
            <p:cNvSpPr txBox="1">
              <a:spLocks noChangeAspect="1" noChangeArrowheads="1"/>
            </p:cNvSpPr>
            <p:nvPr/>
          </p:nvSpPr>
          <p:spPr bwMode="auto">
            <a:xfrm>
              <a:off x="2247" y="2949"/>
              <a:ext cx="196" cy="250"/>
            </a:xfrm>
            <a:prstGeom prst="rect">
              <a:avLst/>
            </a:prstGeom>
            <a:noFill/>
            <a:ln w="9525">
              <a:noFill/>
              <a:miter lim="800000"/>
              <a:headEnd/>
              <a:tailEnd/>
            </a:ln>
          </p:spPr>
          <p:txBody>
            <a:bodyPr wrap="none">
              <a:spAutoFit/>
            </a:bodyPr>
            <a:lstStyle/>
            <a:p>
              <a:r>
                <a:rPr lang="en-US" sz="2000"/>
                <a:t>1</a:t>
              </a:r>
            </a:p>
          </p:txBody>
        </p:sp>
        <p:sp>
          <p:nvSpPr>
            <p:cNvPr id="43029" name="Freeform 37"/>
            <p:cNvSpPr>
              <a:spLocks noChangeAspect="1"/>
            </p:cNvSpPr>
            <p:nvPr/>
          </p:nvSpPr>
          <p:spPr bwMode="auto">
            <a:xfrm>
              <a:off x="3181" y="2500"/>
              <a:ext cx="284" cy="268"/>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30" name="Text Box 38"/>
            <p:cNvSpPr txBox="1">
              <a:spLocks noChangeAspect="1" noChangeArrowheads="1"/>
            </p:cNvSpPr>
            <p:nvPr/>
          </p:nvSpPr>
          <p:spPr bwMode="auto">
            <a:xfrm>
              <a:off x="3428" y="2452"/>
              <a:ext cx="196" cy="250"/>
            </a:xfrm>
            <a:prstGeom prst="rect">
              <a:avLst/>
            </a:prstGeom>
            <a:noFill/>
            <a:ln w="9525">
              <a:noFill/>
              <a:miter lim="800000"/>
              <a:headEnd/>
              <a:tailEnd/>
            </a:ln>
          </p:spPr>
          <p:txBody>
            <a:bodyPr wrap="none">
              <a:spAutoFit/>
            </a:bodyPr>
            <a:lstStyle/>
            <a:p>
              <a:r>
                <a:rPr lang="en-US" sz="2000"/>
                <a:t>0</a:t>
              </a:r>
            </a:p>
          </p:txBody>
        </p:sp>
        <p:sp>
          <p:nvSpPr>
            <p:cNvPr id="43031" name="Freeform 39"/>
            <p:cNvSpPr>
              <a:spLocks noChangeAspect="1"/>
            </p:cNvSpPr>
            <p:nvPr/>
          </p:nvSpPr>
          <p:spPr bwMode="auto">
            <a:xfrm>
              <a:off x="1877" y="2945"/>
              <a:ext cx="1653" cy="328"/>
            </a:xfrm>
            <a:custGeom>
              <a:avLst/>
              <a:gdLst>
                <a:gd name="T0" fmla="*/ 3040 w 3302"/>
                <a:gd name="T1" fmla="*/ 0 h 655"/>
                <a:gd name="T2" fmla="*/ 2988 w 3302"/>
                <a:gd name="T3" fmla="*/ 534 h 655"/>
                <a:gd name="T4" fmla="*/ 2240 w 3302"/>
                <a:gd name="T5" fmla="*/ 611 h 655"/>
                <a:gd name="T6" fmla="*/ 499 w 3302"/>
                <a:gd name="T7" fmla="*/ 560 h 655"/>
                <a:gd name="T8" fmla="*/ 0 w 3302"/>
                <a:gd name="T9" fmla="*/ 42 h 655"/>
                <a:gd name="T10" fmla="*/ 0 60000 65536"/>
                <a:gd name="T11" fmla="*/ 0 60000 65536"/>
                <a:gd name="T12" fmla="*/ 0 60000 65536"/>
                <a:gd name="T13" fmla="*/ 0 60000 65536"/>
                <a:gd name="T14" fmla="*/ 0 60000 65536"/>
                <a:gd name="T15" fmla="*/ 0 w 3302"/>
                <a:gd name="T16" fmla="*/ 0 h 655"/>
                <a:gd name="T17" fmla="*/ 3302 w 3302"/>
                <a:gd name="T18" fmla="*/ 655 h 655"/>
              </a:gdLst>
              <a:ahLst/>
              <a:cxnLst>
                <a:cxn ang="T10">
                  <a:pos x="T0" y="T1"/>
                </a:cxn>
                <a:cxn ang="T11">
                  <a:pos x="T2" y="T3"/>
                </a:cxn>
                <a:cxn ang="T12">
                  <a:pos x="T4" y="T5"/>
                </a:cxn>
                <a:cxn ang="T13">
                  <a:pos x="T6" y="T7"/>
                </a:cxn>
                <a:cxn ang="T14">
                  <a:pos x="T8" y="T9"/>
                </a:cxn>
              </a:cxnLst>
              <a:rect l="T15" t="T16" r="T17" b="T18"/>
              <a:pathLst>
                <a:path w="3302" h="655">
                  <a:moveTo>
                    <a:pt x="3040" y="0"/>
                  </a:moveTo>
                  <a:cubicBezTo>
                    <a:pt x="3302" y="173"/>
                    <a:pt x="3118" y="460"/>
                    <a:pt x="2988" y="534"/>
                  </a:cubicBezTo>
                  <a:cubicBezTo>
                    <a:pt x="2855" y="636"/>
                    <a:pt x="2655" y="607"/>
                    <a:pt x="2240" y="611"/>
                  </a:cubicBezTo>
                  <a:cubicBezTo>
                    <a:pt x="1825" y="615"/>
                    <a:pt x="872" y="655"/>
                    <a:pt x="499" y="560"/>
                  </a:cubicBezTo>
                  <a:cubicBezTo>
                    <a:pt x="126" y="465"/>
                    <a:pt x="104" y="150"/>
                    <a:pt x="0" y="42"/>
                  </a:cubicBezTo>
                </a:path>
              </a:pathLst>
            </a:custGeom>
            <a:noFill/>
            <a:ln w="9525">
              <a:solidFill>
                <a:schemeClr val="tx1"/>
              </a:solidFill>
              <a:round/>
              <a:headEnd/>
              <a:tailEnd type="triangle" w="med" len="med"/>
            </a:ln>
          </p:spPr>
          <p:txBody>
            <a:bodyPr anchor="ctr"/>
            <a:lstStyle/>
            <a:p>
              <a:endParaRPr lang="en-US"/>
            </a:p>
          </p:txBody>
        </p:sp>
        <p:sp>
          <p:nvSpPr>
            <p:cNvPr id="43032" name="Text Box 40"/>
            <p:cNvSpPr txBox="1">
              <a:spLocks noChangeAspect="1" noChangeArrowheads="1"/>
            </p:cNvSpPr>
            <p:nvPr/>
          </p:nvSpPr>
          <p:spPr bwMode="auto">
            <a:xfrm>
              <a:off x="2804" y="3192"/>
              <a:ext cx="196" cy="250"/>
            </a:xfrm>
            <a:prstGeom prst="rect">
              <a:avLst/>
            </a:prstGeom>
            <a:noFill/>
            <a:ln w="9525">
              <a:noFill/>
              <a:miter lim="800000"/>
              <a:headEnd/>
              <a:tailEnd/>
            </a:ln>
          </p:spPr>
          <p:txBody>
            <a:bodyPr wrap="none">
              <a:spAutoFit/>
            </a:bodyPr>
            <a:lstStyle/>
            <a:p>
              <a:r>
                <a:rPr lang="en-US" sz="2000"/>
                <a:t>1</a:t>
              </a:r>
            </a:p>
          </p:txBody>
        </p:sp>
      </p:grpSp>
      <p:sp>
        <p:nvSpPr>
          <p:cNvPr id="43015" name="Text Box 41"/>
          <p:cNvSpPr txBox="1">
            <a:spLocks noChangeArrowheads="1"/>
          </p:cNvSpPr>
          <p:nvPr/>
        </p:nvSpPr>
        <p:spPr bwMode="auto">
          <a:xfrm>
            <a:off x="898525" y="2816225"/>
            <a:ext cx="835025" cy="457200"/>
          </a:xfrm>
          <a:prstGeom prst="rect">
            <a:avLst/>
          </a:prstGeom>
          <a:noFill/>
          <a:ln w="9525">
            <a:noFill/>
            <a:miter lim="800000"/>
            <a:headEnd/>
            <a:tailEnd/>
          </a:ln>
        </p:spPr>
        <p:txBody>
          <a:bodyPr wrap="none">
            <a:spAutoFit/>
          </a:bodyPr>
          <a:lstStyle/>
          <a:p>
            <a:r>
              <a:rPr lang="en-US">
                <a:latin typeface="Comic Sans MS" pitchFamily="-80" charset="0"/>
              </a:rPr>
              <a:t>NFA</a:t>
            </a:r>
          </a:p>
        </p:txBody>
      </p:sp>
      <p:sp>
        <p:nvSpPr>
          <p:cNvPr id="43016" name="Text Box 42"/>
          <p:cNvSpPr txBox="1">
            <a:spLocks noChangeArrowheads="1"/>
          </p:cNvSpPr>
          <p:nvPr/>
        </p:nvSpPr>
        <p:spPr bwMode="auto">
          <a:xfrm>
            <a:off x="914400" y="4419600"/>
            <a:ext cx="812800" cy="457200"/>
          </a:xfrm>
          <a:prstGeom prst="rect">
            <a:avLst/>
          </a:prstGeom>
          <a:noFill/>
          <a:ln w="9525">
            <a:noFill/>
            <a:miter lim="800000"/>
            <a:headEnd/>
            <a:tailEnd/>
          </a:ln>
        </p:spPr>
        <p:txBody>
          <a:bodyPr wrap="none">
            <a:spAutoFit/>
          </a:bodyPr>
          <a:lstStyle/>
          <a:p>
            <a:r>
              <a:rPr lang="en-US">
                <a:latin typeface="Comic Sans MS" pitchFamily="-80" charset="0"/>
              </a:rPr>
              <a:t>DFA</a:t>
            </a:r>
          </a:p>
        </p:txBody>
      </p:sp>
      <p:sp>
        <p:nvSpPr>
          <p:cNvPr id="43017" name="Rectangle 43"/>
          <p:cNvSpPr>
            <a:spLocks noChangeArrowheads="1"/>
          </p:cNvSpPr>
          <p:nvPr/>
        </p:nvSpPr>
        <p:spPr bwMode="auto">
          <a:xfrm>
            <a:off x="457200" y="5486400"/>
            <a:ext cx="8305800" cy="609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DFA can be exponentially larger than NFA</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D90805AB-4ACB-4CBD-B998-1D4A27668488}" type="slidenum">
              <a:rPr lang="en-US"/>
              <a:pPr/>
              <a:t>52</a:t>
            </a:fld>
            <a:endParaRPr lang="en-US"/>
          </a:p>
        </p:txBody>
      </p:sp>
      <p:sp>
        <p:nvSpPr>
          <p:cNvPr id="44035" name="Rectangle 2"/>
          <p:cNvSpPr>
            <a:spLocks noGrp="1" noChangeArrowheads="1"/>
          </p:cNvSpPr>
          <p:nvPr>
            <p:ph type="title"/>
          </p:nvPr>
        </p:nvSpPr>
        <p:spPr/>
        <p:txBody>
          <a:bodyPr/>
          <a:lstStyle/>
          <a:p>
            <a:r>
              <a:rPr lang="en-US" smtClean="0"/>
              <a:t>Regular Expressions to Finite Automata</a:t>
            </a:r>
          </a:p>
        </p:txBody>
      </p:sp>
      <p:sp>
        <p:nvSpPr>
          <p:cNvPr id="44036" name="Rectangle 3"/>
          <p:cNvSpPr>
            <a:spLocks noGrp="1" noChangeArrowheads="1"/>
          </p:cNvSpPr>
          <p:nvPr>
            <p:ph type="body" idx="1"/>
          </p:nvPr>
        </p:nvSpPr>
        <p:spPr>
          <a:xfrm>
            <a:off x="457200" y="1600200"/>
            <a:ext cx="8305800" cy="533400"/>
          </a:xfrm>
        </p:spPr>
        <p:txBody>
          <a:bodyPr/>
          <a:lstStyle/>
          <a:p>
            <a:r>
              <a:rPr lang="en-US" smtClean="0"/>
              <a:t>High-level sketch</a:t>
            </a:r>
          </a:p>
        </p:txBody>
      </p:sp>
      <p:sp>
        <p:nvSpPr>
          <p:cNvPr id="44037" name="Text Box 4"/>
          <p:cNvSpPr txBox="1">
            <a:spLocks noChangeArrowheads="1"/>
          </p:cNvSpPr>
          <p:nvPr/>
        </p:nvSpPr>
        <p:spPr bwMode="auto">
          <a:xfrm>
            <a:off x="1447800" y="3124200"/>
            <a:ext cx="1857375" cy="822325"/>
          </a:xfrm>
          <a:prstGeom prst="rect">
            <a:avLst/>
          </a:prstGeom>
          <a:noFill/>
          <a:ln w="9525">
            <a:noFill/>
            <a:miter lim="800000"/>
            <a:headEnd/>
            <a:tailEnd/>
          </a:ln>
        </p:spPr>
        <p:txBody>
          <a:bodyPr wrap="none">
            <a:spAutoFit/>
          </a:bodyPr>
          <a:lstStyle/>
          <a:p>
            <a:pPr algn="ctr"/>
            <a:r>
              <a:rPr lang="en-US">
                <a:latin typeface="Comic Sans MS" pitchFamily="-80" charset="0"/>
              </a:rPr>
              <a:t>Regular</a:t>
            </a:r>
          </a:p>
          <a:p>
            <a:pPr algn="ctr"/>
            <a:r>
              <a:rPr lang="en-US">
                <a:latin typeface="Comic Sans MS" pitchFamily="-80" charset="0"/>
              </a:rPr>
              <a:t>expressions</a:t>
            </a:r>
          </a:p>
        </p:txBody>
      </p:sp>
      <p:sp>
        <p:nvSpPr>
          <p:cNvPr id="44038" name="Text Box 5"/>
          <p:cNvSpPr txBox="1">
            <a:spLocks noChangeArrowheads="1"/>
          </p:cNvSpPr>
          <p:nvPr/>
        </p:nvSpPr>
        <p:spPr bwMode="auto">
          <a:xfrm>
            <a:off x="3810000" y="2362200"/>
            <a:ext cx="835025" cy="457200"/>
          </a:xfrm>
          <a:prstGeom prst="rect">
            <a:avLst/>
          </a:prstGeom>
          <a:noFill/>
          <a:ln w="9525">
            <a:noFill/>
            <a:miter lim="800000"/>
            <a:headEnd/>
            <a:tailEnd/>
          </a:ln>
        </p:spPr>
        <p:txBody>
          <a:bodyPr wrap="none">
            <a:spAutoFit/>
          </a:bodyPr>
          <a:lstStyle/>
          <a:p>
            <a:pPr algn="ctr"/>
            <a:r>
              <a:rPr lang="en-US">
                <a:latin typeface="Comic Sans MS" pitchFamily="-80" charset="0"/>
              </a:rPr>
              <a:t>NFA</a:t>
            </a:r>
          </a:p>
        </p:txBody>
      </p:sp>
      <p:sp>
        <p:nvSpPr>
          <p:cNvPr id="44039" name="Text Box 6"/>
          <p:cNvSpPr txBox="1">
            <a:spLocks noChangeArrowheads="1"/>
          </p:cNvSpPr>
          <p:nvPr/>
        </p:nvSpPr>
        <p:spPr bwMode="auto">
          <a:xfrm>
            <a:off x="6172200" y="3429000"/>
            <a:ext cx="812800" cy="457200"/>
          </a:xfrm>
          <a:prstGeom prst="rect">
            <a:avLst/>
          </a:prstGeom>
          <a:noFill/>
          <a:ln w="9525">
            <a:noFill/>
            <a:miter lim="800000"/>
            <a:headEnd/>
            <a:tailEnd/>
          </a:ln>
        </p:spPr>
        <p:txBody>
          <a:bodyPr wrap="none">
            <a:spAutoFit/>
          </a:bodyPr>
          <a:lstStyle/>
          <a:p>
            <a:pPr algn="ctr"/>
            <a:r>
              <a:rPr lang="en-US">
                <a:latin typeface="Comic Sans MS" pitchFamily="-80" charset="0"/>
              </a:rPr>
              <a:t>DFA</a:t>
            </a:r>
          </a:p>
        </p:txBody>
      </p:sp>
      <p:sp>
        <p:nvSpPr>
          <p:cNvPr id="44040" name="Text Box 7"/>
          <p:cNvSpPr txBox="1">
            <a:spLocks noChangeArrowheads="1"/>
          </p:cNvSpPr>
          <p:nvPr/>
        </p:nvSpPr>
        <p:spPr bwMode="auto">
          <a:xfrm>
            <a:off x="1339850" y="4664075"/>
            <a:ext cx="2068513" cy="822325"/>
          </a:xfrm>
          <a:prstGeom prst="rect">
            <a:avLst/>
          </a:prstGeom>
          <a:noFill/>
          <a:ln w="9525">
            <a:noFill/>
            <a:miter lim="800000"/>
            <a:headEnd/>
            <a:tailEnd/>
          </a:ln>
        </p:spPr>
        <p:txBody>
          <a:bodyPr wrap="none">
            <a:spAutoFit/>
          </a:bodyPr>
          <a:lstStyle/>
          <a:p>
            <a:pPr algn="ctr"/>
            <a:r>
              <a:rPr lang="en-US">
                <a:latin typeface="Comic Sans MS" pitchFamily="-80" charset="0"/>
              </a:rPr>
              <a:t>Lexical</a:t>
            </a:r>
          </a:p>
          <a:p>
            <a:pPr algn="ctr"/>
            <a:r>
              <a:rPr lang="en-US">
                <a:latin typeface="Comic Sans MS" pitchFamily="-80" charset="0"/>
              </a:rPr>
              <a:t>Specification</a:t>
            </a:r>
          </a:p>
        </p:txBody>
      </p:sp>
      <p:sp>
        <p:nvSpPr>
          <p:cNvPr id="44041" name="Text Box 8"/>
          <p:cNvSpPr txBox="1">
            <a:spLocks noChangeArrowheads="1"/>
          </p:cNvSpPr>
          <p:nvPr/>
        </p:nvSpPr>
        <p:spPr bwMode="auto">
          <a:xfrm>
            <a:off x="4806950" y="4740275"/>
            <a:ext cx="3538538" cy="822325"/>
          </a:xfrm>
          <a:prstGeom prst="rect">
            <a:avLst/>
          </a:prstGeom>
          <a:noFill/>
          <a:ln w="9525">
            <a:noFill/>
            <a:miter lim="800000"/>
            <a:headEnd/>
            <a:tailEnd/>
          </a:ln>
        </p:spPr>
        <p:txBody>
          <a:bodyPr wrap="none">
            <a:spAutoFit/>
          </a:bodyPr>
          <a:lstStyle/>
          <a:p>
            <a:pPr algn="ctr"/>
            <a:r>
              <a:rPr lang="en-US">
                <a:latin typeface="Comic Sans MS" pitchFamily="-80" charset="0"/>
              </a:rPr>
              <a:t>Table-driven </a:t>
            </a:r>
          </a:p>
          <a:p>
            <a:pPr algn="ctr"/>
            <a:r>
              <a:rPr lang="en-US">
                <a:latin typeface="Comic Sans MS" pitchFamily="-80" charset="0"/>
              </a:rPr>
              <a:t>Implementation of DFA</a:t>
            </a:r>
          </a:p>
        </p:txBody>
      </p:sp>
      <p:cxnSp>
        <p:nvCxnSpPr>
          <p:cNvPr id="44042" name="AutoShape 9"/>
          <p:cNvCxnSpPr>
            <a:cxnSpLocks noChangeShapeType="1"/>
            <a:stCxn id="44040" idx="0"/>
            <a:endCxn id="44037" idx="2"/>
          </p:cNvCxnSpPr>
          <p:nvPr/>
        </p:nvCxnSpPr>
        <p:spPr bwMode="auto">
          <a:xfrm flipV="1">
            <a:off x="2374900" y="3946525"/>
            <a:ext cx="1588" cy="717550"/>
          </a:xfrm>
          <a:prstGeom prst="straightConnector1">
            <a:avLst/>
          </a:prstGeom>
          <a:noFill/>
          <a:ln w="9525">
            <a:solidFill>
              <a:schemeClr val="tx1"/>
            </a:solidFill>
            <a:round/>
            <a:headEnd/>
            <a:tailEnd type="triangle" w="med" len="med"/>
          </a:ln>
        </p:spPr>
      </p:cxnSp>
      <p:cxnSp>
        <p:nvCxnSpPr>
          <p:cNvPr id="44043" name="AutoShape 10"/>
          <p:cNvCxnSpPr>
            <a:cxnSpLocks noChangeShapeType="1"/>
            <a:stCxn id="44037" idx="0"/>
            <a:endCxn id="44038" idx="1"/>
          </p:cNvCxnSpPr>
          <p:nvPr/>
        </p:nvCxnSpPr>
        <p:spPr bwMode="auto">
          <a:xfrm flipV="1">
            <a:off x="2376488" y="2590800"/>
            <a:ext cx="1433512" cy="533400"/>
          </a:xfrm>
          <a:prstGeom prst="straightConnector1">
            <a:avLst/>
          </a:prstGeom>
          <a:noFill/>
          <a:ln w="9525">
            <a:solidFill>
              <a:schemeClr val="tx1"/>
            </a:solidFill>
            <a:round/>
            <a:headEnd/>
            <a:tailEnd type="triangle" w="med" len="med"/>
          </a:ln>
        </p:spPr>
      </p:cxnSp>
      <p:cxnSp>
        <p:nvCxnSpPr>
          <p:cNvPr id="44044" name="AutoShape 11"/>
          <p:cNvCxnSpPr>
            <a:cxnSpLocks noChangeShapeType="1"/>
            <a:stCxn id="44038" idx="3"/>
            <a:endCxn id="44039" idx="0"/>
          </p:cNvCxnSpPr>
          <p:nvPr/>
        </p:nvCxnSpPr>
        <p:spPr bwMode="auto">
          <a:xfrm>
            <a:off x="4645025" y="2590800"/>
            <a:ext cx="1933575" cy="838200"/>
          </a:xfrm>
          <a:prstGeom prst="straightConnector1">
            <a:avLst/>
          </a:prstGeom>
          <a:noFill/>
          <a:ln w="9525">
            <a:solidFill>
              <a:schemeClr val="tx1"/>
            </a:solidFill>
            <a:round/>
            <a:headEnd/>
            <a:tailEnd type="triangle" w="med" len="med"/>
          </a:ln>
        </p:spPr>
      </p:cxnSp>
      <p:cxnSp>
        <p:nvCxnSpPr>
          <p:cNvPr id="44045" name="AutoShape 12"/>
          <p:cNvCxnSpPr>
            <a:cxnSpLocks noChangeShapeType="1"/>
            <a:stCxn id="44039" idx="2"/>
            <a:endCxn id="44041" idx="0"/>
          </p:cNvCxnSpPr>
          <p:nvPr/>
        </p:nvCxnSpPr>
        <p:spPr bwMode="auto">
          <a:xfrm flipH="1">
            <a:off x="6577013" y="3886200"/>
            <a:ext cx="1587" cy="854075"/>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3C2CA12A-FD79-42DB-9C60-D2B0C3464D56}" type="slidenum">
              <a:rPr lang="en-US"/>
              <a:pPr/>
              <a:t>53</a:t>
            </a:fld>
            <a:endParaRPr lang="en-US"/>
          </a:p>
        </p:txBody>
      </p:sp>
      <p:sp>
        <p:nvSpPr>
          <p:cNvPr id="45059" name="Rectangle 2"/>
          <p:cNvSpPr>
            <a:spLocks noGrp="1" noChangeArrowheads="1"/>
          </p:cNvSpPr>
          <p:nvPr>
            <p:ph type="title"/>
          </p:nvPr>
        </p:nvSpPr>
        <p:spPr>
          <a:xfrm>
            <a:off x="457200" y="533400"/>
            <a:ext cx="8229600" cy="1143000"/>
          </a:xfrm>
        </p:spPr>
        <p:txBody>
          <a:bodyPr/>
          <a:lstStyle/>
          <a:p>
            <a:r>
              <a:rPr lang="en-US" smtClean="0"/>
              <a:t>Regular Expressions to NFA (1)</a:t>
            </a:r>
          </a:p>
        </p:txBody>
      </p:sp>
      <p:sp>
        <p:nvSpPr>
          <p:cNvPr id="45060" name="Rectangle 3"/>
          <p:cNvSpPr>
            <a:spLocks noGrp="1" noChangeArrowheads="1"/>
          </p:cNvSpPr>
          <p:nvPr>
            <p:ph type="body" idx="1"/>
          </p:nvPr>
        </p:nvSpPr>
        <p:spPr>
          <a:xfrm>
            <a:off x="419100" y="1600200"/>
            <a:ext cx="8305800" cy="990600"/>
          </a:xfrm>
        </p:spPr>
        <p:txBody>
          <a:bodyPr/>
          <a:lstStyle/>
          <a:p>
            <a:r>
              <a:rPr lang="en-US" smtClean="0"/>
              <a:t>For each kind of rexp, define an NFA</a:t>
            </a:r>
          </a:p>
          <a:p>
            <a:pPr lvl="1"/>
            <a:r>
              <a:rPr lang="en-US" smtClean="0"/>
              <a:t>Notation: NFA for rexp A        </a:t>
            </a:r>
          </a:p>
        </p:txBody>
      </p:sp>
      <p:grpSp>
        <p:nvGrpSpPr>
          <p:cNvPr id="45061" name="Group 4"/>
          <p:cNvGrpSpPr>
            <a:grpSpLocks/>
          </p:cNvGrpSpPr>
          <p:nvPr/>
        </p:nvGrpSpPr>
        <p:grpSpPr bwMode="auto">
          <a:xfrm>
            <a:off x="2209800" y="2743200"/>
            <a:ext cx="2819400" cy="762000"/>
            <a:chOff x="1392" y="1728"/>
            <a:chExt cx="1776" cy="480"/>
          </a:xfrm>
        </p:grpSpPr>
        <p:sp>
          <p:nvSpPr>
            <p:cNvPr id="45080" name="Oval 5"/>
            <p:cNvSpPr>
              <a:spLocks noChangeArrowheads="1"/>
            </p:cNvSpPr>
            <p:nvPr/>
          </p:nvSpPr>
          <p:spPr bwMode="auto">
            <a:xfrm>
              <a:off x="1632" y="1728"/>
              <a:ext cx="1536" cy="480"/>
            </a:xfrm>
            <a:prstGeom prst="ellipse">
              <a:avLst/>
            </a:prstGeom>
            <a:noFill/>
            <a:ln w="9525">
              <a:solidFill>
                <a:schemeClr val="tx1"/>
              </a:solidFill>
              <a:round/>
              <a:headEnd/>
              <a:tailEnd/>
            </a:ln>
          </p:spPr>
          <p:txBody>
            <a:bodyPr wrap="none" anchor="ctr"/>
            <a:lstStyle/>
            <a:p>
              <a:endParaRPr lang="en-US"/>
            </a:p>
          </p:txBody>
        </p:sp>
        <p:sp>
          <p:nvSpPr>
            <p:cNvPr id="45081" name="Text Box 6"/>
            <p:cNvSpPr txBox="1">
              <a:spLocks noChangeArrowheads="1"/>
            </p:cNvSpPr>
            <p:nvPr/>
          </p:nvSpPr>
          <p:spPr bwMode="auto">
            <a:xfrm>
              <a:off x="2286" y="1824"/>
              <a:ext cx="255" cy="288"/>
            </a:xfrm>
            <a:prstGeom prst="rect">
              <a:avLst/>
            </a:prstGeom>
            <a:noFill/>
            <a:ln w="9525">
              <a:noFill/>
              <a:miter lim="800000"/>
              <a:headEnd/>
              <a:tailEnd/>
            </a:ln>
          </p:spPr>
          <p:txBody>
            <a:bodyPr wrap="none">
              <a:spAutoFit/>
            </a:bodyPr>
            <a:lstStyle/>
            <a:p>
              <a:r>
                <a:rPr lang="en-US"/>
                <a:t>A</a:t>
              </a:r>
            </a:p>
          </p:txBody>
        </p:sp>
        <p:sp>
          <p:nvSpPr>
            <p:cNvPr id="45082" name="Line 7"/>
            <p:cNvSpPr>
              <a:spLocks noChangeShapeType="1"/>
            </p:cNvSpPr>
            <p:nvPr/>
          </p:nvSpPr>
          <p:spPr bwMode="auto">
            <a:xfrm>
              <a:off x="1392" y="1974"/>
              <a:ext cx="240" cy="0"/>
            </a:xfrm>
            <a:prstGeom prst="line">
              <a:avLst/>
            </a:prstGeom>
            <a:noFill/>
            <a:ln w="9525">
              <a:solidFill>
                <a:schemeClr val="tx1"/>
              </a:solidFill>
              <a:round/>
              <a:headEnd/>
              <a:tailEnd type="triangle" w="med" len="med"/>
            </a:ln>
          </p:spPr>
          <p:txBody>
            <a:bodyPr anchor="ctr"/>
            <a:lstStyle/>
            <a:p>
              <a:endParaRPr lang="en-GB"/>
            </a:p>
          </p:txBody>
        </p:sp>
        <p:grpSp>
          <p:nvGrpSpPr>
            <p:cNvPr id="45083" name="Group 8"/>
            <p:cNvGrpSpPr>
              <a:grpSpLocks/>
            </p:cNvGrpSpPr>
            <p:nvPr/>
          </p:nvGrpSpPr>
          <p:grpSpPr bwMode="auto">
            <a:xfrm>
              <a:off x="2766" y="1842"/>
              <a:ext cx="264" cy="264"/>
              <a:chOff x="2610" y="2604"/>
              <a:chExt cx="264" cy="264"/>
            </a:xfrm>
          </p:grpSpPr>
          <p:sp>
            <p:nvSpPr>
              <p:cNvPr id="45084" name="Oval 9"/>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5085" name="Oval 10"/>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grpSp>
      <p:sp>
        <p:nvSpPr>
          <p:cNvPr id="45062" name="Rectangle 11"/>
          <p:cNvSpPr>
            <a:spLocks noChangeArrowheads="1"/>
          </p:cNvSpPr>
          <p:nvPr/>
        </p:nvSpPr>
        <p:spPr bwMode="auto">
          <a:xfrm>
            <a:off x="381000" y="3505200"/>
            <a:ext cx="8305800" cy="609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For </a:t>
            </a:r>
            <a:r>
              <a:rPr lang="en-US" sz="2800">
                <a:latin typeface="Comic Sans MS" pitchFamily="-80" charset="0"/>
                <a:sym typeface="Symbol" pitchFamily="-80" charset="2"/>
              </a:rPr>
              <a:t></a:t>
            </a:r>
          </a:p>
        </p:txBody>
      </p:sp>
      <p:grpSp>
        <p:nvGrpSpPr>
          <p:cNvPr id="45063" name="Group 12"/>
          <p:cNvGrpSpPr>
            <a:grpSpLocks/>
          </p:cNvGrpSpPr>
          <p:nvPr/>
        </p:nvGrpSpPr>
        <p:grpSpPr bwMode="auto">
          <a:xfrm>
            <a:off x="2524125" y="3810000"/>
            <a:ext cx="2352675" cy="679450"/>
            <a:chOff x="1590" y="2400"/>
            <a:chExt cx="1482" cy="428"/>
          </a:xfrm>
        </p:grpSpPr>
        <p:sp>
          <p:nvSpPr>
            <p:cNvPr id="45073" name="Line 13"/>
            <p:cNvSpPr>
              <a:spLocks noChangeShapeType="1"/>
            </p:cNvSpPr>
            <p:nvPr/>
          </p:nvSpPr>
          <p:spPr bwMode="auto">
            <a:xfrm>
              <a:off x="1590" y="2684"/>
              <a:ext cx="240" cy="0"/>
            </a:xfrm>
            <a:prstGeom prst="line">
              <a:avLst/>
            </a:prstGeom>
            <a:noFill/>
            <a:ln w="9525">
              <a:solidFill>
                <a:schemeClr val="tx1"/>
              </a:solidFill>
              <a:round/>
              <a:headEnd/>
              <a:tailEnd type="triangle" w="med" len="med"/>
            </a:ln>
          </p:spPr>
          <p:txBody>
            <a:bodyPr anchor="ctr"/>
            <a:lstStyle/>
            <a:p>
              <a:endParaRPr lang="en-GB"/>
            </a:p>
          </p:txBody>
        </p:sp>
        <p:grpSp>
          <p:nvGrpSpPr>
            <p:cNvPr id="45074" name="Group 14"/>
            <p:cNvGrpSpPr>
              <a:grpSpLocks/>
            </p:cNvGrpSpPr>
            <p:nvPr/>
          </p:nvGrpSpPr>
          <p:grpSpPr bwMode="auto">
            <a:xfrm>
              <a:off x="2808" y="2564"/>
              <a:ext cx="264" cy="264"/>
              <a:chOff x="2610" y="2604"/>
              <a:chExt cx="264" cy="264"/>
            </a:xfrm>
          </p:grpSpPr>
          <p:sp>
            <p:nvSpPr>
              <p:cNvPr id="45078" name="Oval 15"/>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5079" name="Oval 16"/>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5075" name="Oval 17"/>
            <p:cNvSpPr>
              <a:spLocks noChangeArrowheads="1"/>
            </p:cNvSpPr>
            <p:nvPr/>
          </p:nvSpPr>
          <p:spPr bwMode="auto">
            <a:xfrm>
              <a:off x="1818" y="2546"/>
              <a:ext cx="264" cy="264"/>
            </a:xfrm>
            <a:prstGeom prst="ellipse">
              <a:avLst/>
            </a:prstGeom>
            <a:noFill/>
            <a:ln w="9525">
              <a:solidFill>
                <a:schemeClr val="tx1"/>
              </a:solidFill>
              <a:round/>
              <a:headEnd/>
              <a:tailEnd/>
            </a:ln>
          </p:spPr>
          <p:txBody>
            <a:bodyPr wrap="none" anchor="ctr"/>
            <a:lstStyle/>
            <a:p>
              <a:endParaRPr lang="en-US"/>
            </a:p>
          </p:txBody>
        </p:sp>
        <p:sp>
          <p:nvSpPr>
            <p:cNvPr id="45076" name="Line 18"/>
            <p:cNvSpPr>
              <a:spLocks noChangeShapeType="1"/>
            </p:cNvSpPr>
            <p:nvPr/>
          </p:nvSpPr>
          <p:spPr bwMode="auto">
            <a:xfrm>
              <a:off x="2106" y="2690"/>
              <a:ext cx="672" cy="0"/>
            </a:xfrm>
            <a:prstGeom prst="line">
              <a:avLst/>
            </a:prstGeom>
            <a:noFill/>
            <a:ln w="9525">
              <a:solidFill>
                <a:schemeClr val="tx1"/>
              </a:solidFill>
              <a:round/>
              <a:headEnd/>
              <a:tailEnd type="triangle" w="med" len="med"/>
            </a:ln>
          </p:spPr>
          <p:txBody>
            <a:bodyPr anchor="ctr"/>
            <a:lstStyle/>
            <a:p>
              <a:endParaRPr lang="en-GB"/>
            </a:p>
          </p:txBody>
        </p:sp>
        <p:sp>
          <p:nvSpPr>
            <p:cNvPr id="45077" name="Text Box 19"/>
            <p:cNvSpPr txBox="1">
              <a:spLocks noChangeArrowheads="1"/>
            </p:cNvSpPr>
            <p:nvPr/>
          </p:nvSpPr>
          <p:spPr bwMode="auto">
            <a:xfrm>
              <a:off x="2336" y="2400"/>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45064" name="Rectangle 20"/>
          <p:cNvSpPr>
            <a:spLocks noChangeArrowheads="1"/>
          </p:cNvSpPr>
          <p:nvPr/>
        </p:nvSpPr>
        <p:spPr bwMode="auto">
          <a:xfrm>
            <a:off x="457200" y="4648200"/>
            <a:ext cx="8305800" cy="609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For input a</a:t>
            </a:r>
            <a:endParaRPr lang="en-US" sz="2800">
              <a:latin typeface="Comic Sans MS" pitchFamily="-80" charset="0"/>
              <a:sym typeface="Symbol" pitchFamily="-80" charset="2"/>
            </a:endParaRPr>
          </a:p>
        </p:txBody>
      </p:sp>
      <p:grpSp>
        <p:nvGrpSpPr>
          <p:cNvPr id="45065" name="Group 21"/>
          <p:cNvGrpSpPr>
            <a:grpSpLocks/>
          </p:cNvGrpSpPr>
          <p:nvPr/>
        </p:nvGrpSpPr>
        <p:grpSpPr bwMode="auto">
          <a:xfrm>
            <a:off x="2524125" y="5029200"/>
            <a:ext cx="2352675" cy="635000"/>
            <a:chOff x="1590" y="3168"/>
            <a:chExt cx="1482" cy="400"/>
          </a:xfrm>
        </p:grpSpPr>
        <p:sp>
          <p:nvSpPr>
            <p:cNvPr id="45066" name="Line 22"/>
            <p:cNvSpPr>
              <a:spLocks noChangeShapeType="1"/>
            </p:cNvSpPr>
            <p:nvPr/>
          </p:nvSpPr>
          <p:spPr bwMode="auto">
            <a:xfrm>
              <a:off x="1590" y="3424"/>
              <a:ext cx="240" cy="0"/>
            </a:xfrm>
            <a:prstGeom prst="line">
              <a:avLst/>
            </a:prstGeom>
            <a:noFill/>
            <a:ln w="9525">
              <a:solidFill>
                <a:schemeClr val="tx1"/>
              </a:solidFill>
              <a:round/>
              <a:headEnd/>
              <a:tailEnd type="triangle" w="med" len="med"/>
            </a:ln>
          </p:spPr>
          <p:txBody>
            <a:bodyPr anchor="ctr"/>
            <a:lstStyle/>
            <a:p>
              <a:endParaRPr lang="en-GB"/>
            </a:p>
          </p:txBody>
        </p:sp>
        <p:grpSp>
          <p:nvGrpSpPr>
            <p:cNvPr id="45067" name="Group 23"/>
            <p:cNvGrpSpPr>
              <a:grpSpLocks/>
            </p:cNvGrpSpPr>
            <p:nvPr/>
          </p:nvGrpSpPr>
          <p:grpSpPr bwMode="auto">
            <a:xfrm>
              <a:off x="2808" y="3304"/>
              <a:ext cx="264" cy="264"/>
              <a:chOff x="2610" y="2604"/>
              <a:chExt cx="264" cy="264"/>
            </a:xfrm>
          </p:grpSpPr>
          <p:sp>
            <p:nvSpPr>
              <p:cNvPr id="45071" name="Oval 24"/>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5072" name="Oval 25"/>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5068" name="Oval 26"/>
            <p:cNvSpPr>
              <a:spLocks noChangeArrowheads="1"/>
            </p:cNvSpPr>
            <p:nvPr/>
          </p:nvSpPr>
          <p:spPr bwMode="auto">
            <a:xfrm>
              <a:off x="1818" y="3286"/>
              <a:ext cx="264" cy="264"/>
            </a:xfrm>
            <a:prstGeom prst="ellipse">
              <a:avLst/>
            </a:prstGeom>
            <a:noFill/>
            <a:ln w="9525">
              <a:solidFill>
                <a:schemeClr val="tx1"/>
              </a:solidFill>
              <a:round/>
              <a:headEnd/>
              <a:tailEnd/>
            </a:ln>
          </p:spPr>
          <p:txBody>
            <a:bodyPr wrap="none" anchor="ctr"/>
            <a:lstStyle/>
            <a:p>
              <a:endParaRPr lang="en-US"/>
            </a:p>
          </p:txBody>
        </p:sp>
        <p:sp>
          <p:nvSpPr>
            <p:cNvPr id="45069" name="Line 27"/>
            <p:cNvSpPr>
              <a:spLocks noChangeShapeType="1"/>
            </p:cNvSpPr>
            <p:nvPr/>
          </p:nvSpPr>
          <p:spPr bwMode="auto">
            <a:xfrm>
              <a:off x="2106" y="3430"/>
              <a:ext cx="672" cy="0"/>
            </a:xfrm>
            <a:prstGeom prst="line">
              <a:avLst/>
            </a:prstGeom>
            <a:noFill/>
            <a:ln w="9525">
              <a:solidFill>
                <a:schemeClr val="tx1"/>
              </a:solidFill>
              <a:round/>
              <a:headEnd/>
              <a:tailEnd type="triangle" w="med" len="med"/>
            </a:ln>
          </p:spPr>
          <p:txBody>
            <a:bodyPr anchor="ctr"/>
            <a:lstStyle/>
            <a:p>
              <a:endParaRPr lang="en-GB"/>
            </a:p>
          </p:txBody>
        </p:sp>
        <p:sp>
          <p:nvSpPr>
            <p:cNvPr id="45070" name="Text Box 28"/>
            <p:cNvSpPr txBox="1">
              <a:spLocks noChangeArrowheads="1"/>
            </p:cNvSpPr>
            <p:nvPr/>
          </p:nvSpPr>
          <p:spPr bwMode="auto">
            <a:xfrm>
              <a:off x="2358" y="3168"/>
              <a:ext cx="201" cy="288"/>
            </a:xfrm>
            <a:prstGeom prst="rect">
              <a:avLst/>
            </a:prstGeom>
            <a:noFill/>
            <a:ln w="9525">
              <a:noFill/>
              <a:miter lim="800000"/>
              <a:headEnd/>
              <a:tailEnd/>
            </a:ln>
          </p:spPr>
          <p:txBody>
            <a:bodyPr wrap="none">
              <a:spAutoFit/>
            </a:bodyPr>
            <a:lstStyle/>
            <a:p>
              <a:r>
                <a:rPr lang="en-US"/>
                <a:t>a</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fld id="{039651F4-367B-4852-A41C-11FF1519BCD1}" type="slidenum">
              <a:rPr lang="en-US"/>
              <a:pPr/>
              <a:t>54</a:t>
            </a:fld>
            <a:endParaRPr lang="en-US"/>
          </a:p>
        </p:txBody>
      </p:sp>
      <p:sp>
        <p:nvSpPr>
          <p:cNvPr id="46083" name="Rectangle 2"/>
          <p:cNvSpPr>
            <a:spLocks noGrp="1" noChangeArrowheads="1"/>
          </p:cNvSpPr>
          <p:nvPr>
            <p:ph type="title"/>
          </p:nvPr>
        </p:nvSpPr>
        <p:spPr>
          <a:xfrm>
            <a:off x="457200" y="533400"/>
            <a:ext cx="8229600" cy="1143000"/>
          </a:xfrm>
        </p:spPr>
        <p:txBody>
          <a:bodyPr/>
          <a:lstStyle/>
          <a:p>
            <a:r>
              <a:rPr lang="en-US" smtClean="0"/>
              <a:t>Regular Expressions to NFA (2)</a:t>
            </a:r>
          </a:p>
        </p:txBody>
      </p:sp>
      <p:sp>
        <p:nvSpPr>
          <p:cNvPr id="46084" name="Rectangle 3"/>
          <p:cNvSpPr>
            <a:spLocks noGrp="1" noChangeArrowheads="1"/>
          </p:cNvSpPr>
          <p:nvPr>
            <p:ph type="body" idx="1"/>
          </p:nvPr>
        </p:nvSpPr>
        <p:spPr>
          <a:xfrm>
            <a:off x="457200" y="1600200"/>
            <a:ext cx="8305800" cy="533400"/>
          </a:xfrm>
        </p:spPr>
        <p:txBody>
          <a:bodyPr/>
          <a:lstStyle/>
          <a:p>
            <a:r>
              <a:rPr lang="en-US" smtClean="0"/>
              <a:t>For AB</a:t>
            </a:r>
          </a:p>
        </p:txBody>
      </p:sp>
      <p:grpSp>
        <p:nvGrpSpPr>
          <p:cNvPr id="46085" name="Group 4"/>
          <p:cNvGrpSpPr>
            <a:grpSpLocks/>
          </p:cNvGrpSpPr>
          <p:nvPr/>
        </p:nvGrpSpPr>
        <p:grpSpPr bwMode="auto">
          <a:xfrm>
            <a:off x="1143000" y="2057400"/>
            <a:ext cx="6019800" cy="838200"/>
            <a:chOff x="720" y="1296"/>
            <a:chExt cx="3792" cy="528"/>
          </a:xfrm>
        </p:grpSpPr>
        <p:sp>
          <p:nvSpPr>
            <p:cNvPr id="46107" name="Oval 5"/>
            <p:cNvSpPr>
              <a:spLocks noChangeArrowheads="1"/>
            </p:cNvSpPr>
            <p:nvPr/>
          </p:nvSpPr>
          <p:spPr bwMode="auto">
            <a:xfrm>
              <a:off x="960" y="1344"/>
              <a:ext cx="1536" cy="480"/>
            </a:xfrm>
            <a:prstGeom prst="ellipse">
              <a:avLst/>
            </a:prstGeom>
            <a:noFill/>
            <a:ln w="9525">
              <a:solidFill>
                <a:schemeClr val="tx1"/>
              </a:solidFill>
              <a:round/>
              <a:headEnd/>
              <a:tailEnd/>
            </a:ln>
          </p:spPr>
          <p:txBody>
            <a:bodyPr wrap="none" anchor="ctr"/>
            <a:lstStyle/>
            <a:p>
              <a:endParaRPr lang="en-US"/>
            </a:p>
          </p:txBody>
        </p:sp>
        <p:sp>
          <p:nvSpPr>
            <p:cNvPr id="46108" name="Text Box 6"/>
            <p:cNvSpPr txBox="1">
              <a:spLocks noChangeArrowheads="1"/>
            </p:cNvSpPr>
            <p:nvPr/>
          </p:nvSpPr>
          <p:spPr bwMode="auto">
            <a:xfrm>
              <a:off x="1518" y="1398"/>
              <a:ext cx="255" cy="288"/>
            </a:xfrm>
            <a:prstGeom prst="rect">
              <a:avLst/>
            </a:prstGeom>
            <a:noFill/>
            <a:ln w="9525">
              <a:noFill/>
              <a:miter lim="800000"/>
              <a:headEnd/>
              <a:tailEnd/>
            </a:ln>
          </p:spPr>
          <p:txBody>
            <a:bodyPr wrap="none">
              <a:spAutoFit/>
            </a:bodyPr>
            <a:lstStyle/>
            <a:p>
              <a:r>
                <a:rPr lang="en-US"/>
                <a:t>A</a:t>
              </a:r>
            </a:p>
          </p:txBody>
        </p:sp>
        <p:sp>
          <p:nvSpPr>
            <p:cNvPr id="46109" name="Line 7"/>
            <p:cNvSpPr>
              <a:spLocks noChangeShapeType="1"/>
            </p:cNvSpPr>
            <p:nvPr/>
          </p:nvSpPr>
          <p:spPr bwMode="auto">
            <a:xfrm>
              <a:off x="720" y="1590"/>
              <a:ext cx="240" cy="0"/>
            </a:xfrm>
            <a:prstGeom prst="line">
              <a:avLst/>
            </a:prstGeom>
            <a:noFill/>
            <a:ln w="9525">
              <a:solidFill>
                <a:schemeClr val="tx1"/>
              </a:solidFill>
              <a:round/>
              <a:headEnd/>
              <a:tailEnd type="triangle" w="med" len="med"/>
            </a:ln>
          </p:spPr>
          <p:txBody>
            <a:bodyPr anchor="ctr"/>
            <a:lstStyle/>
            <a:p>
              <a:endParaRPr lang="en-GB"/>
            </a:p>
          </p:txBody>
        </p:sp>
        <p:sp>
          <p:nvSpPr>
            <p:cNvPr id="46110" name="Oval 8"/>
            <p:cNvSpPr>
              <a:spLocks noChangeArrowheads="1"/>
            </p:cNvSpPr>
            <p:nvPr/>
          </p:nvSpPr>
          <p:spPr bwMode="auto">
            <a:xfrm>
              <a:off x="2094" y="1458"/>
              <a:ext cx="264" cy="264"/>
            </a:xfrm>
            <a:prstGeom prst="ellipse">
              <a:avLst/>
            </a:prstGeom>
            <a:noFill/>
            <a:ln w="9525">
              <a:solidFill>
                <a:schemeClr val="tx1"/>
              </a:solidFill>
              <a:round/>
              <a:headEnd/>
              <a:tailEnd/>
            </a:ln>
          </p:spPr>
          <p:txBody>
            <a:bodyPr wrap="none" anchor="ctr"/>
            <a:lstStyle/>
            <a:p>
              <a:endParaRPr lang="en-US"/>
            </a:p>
          </p:txBody>
        </p:sp>
        <p:sp>
          <p:nvSpPr>
            <p:cNvPr id="46111" name="Oval 9"/>
            <p:cNvSpPr>
              <a:spLocks noChangeArrowheads="1"/>
            </p:cNvSpPr>
            <p:nvPr/>
          </p:nvSpPr>
          <p:spPr bwMode="auto">
            <a:xfrm>
              <a:off x="2976" y="1344"/>
              <a:ext cx="1536" cy="480"/>
            </a:xfrm>
            <a:prstGeom prst="ellipse">
              <a:avLst/>
            </a:prstGeom>
            <a:noFill/>
            <a:ln w="9525">
              <a:solidFill>
                <a:schemeClr val="tx1"/>
              </a:solidFill>
              <a:round/>
              <a:headEnd/>
              <a:tailEnd/>
            </a:ln>
          </p:spPr>
          <p:txBody>
            <a:bodyPr wrap="none" anchor="ctr"/>
            <a:lstStyle/>
            <a:p>
              <a:endParaRPr lang="en-US"/>
            </a:p>
          </p:txBody>
        </p:sp>
        <p:sp>
          <p:nvSpPr>
            <p:cNvPr id="46112" name="Text Box 10"/>
            <p:cNvSpPr txBox="1">
              <a:spLocks noChangeArrowheads="1"/>
            </p:cNvSpPr>
            <p:nvPr/>
          </p:nvSpPr>
          <p:spPr bwMode="auto">
            <a:xfrm>
              <a:off x="3552" y="1440"/>
              <a:ext cx="244" cy="288"/>
            </a:xfrm>
            <a:prstGeom prst="rect">
              <a:avLst/>
            </a:prstGeom>
            <a:noFill/>
            <a:ln w="9525">
              <a:noFill/>
              <a:miter lim="800000"/>
              <a:headEnd/>
              <a:tailEnd/>
            </a:ln>
          </p:spPr>
          <p:txBody>
            <a:bodyPr wrap="none">
              <a:spAutoFit/>
            </a:bodyPr>
            <a:lstStyle/>
            <a:p>
              <a:r>
                <a:rPr lang="en-US"/>
                <a:t>B</a:t>
              </a:r>
            </a:p>
          </p:txBody>
        </p:sp>
        <p:sp>
          <p:nvSpPr>
            <p:cNvPr id="46113" name="Line 11"/>
            <p:cNvSpPr>
              <a:spLocks noChangeShapeType="1"/>
            </p:cNvSpPr>
            <p:nvPr/>
          </p:nvSpPr>
          <p:spPr bwMode="auto">
            <a:xfrm flipV="1">
              <a:off x="2352" y="1584"/>
              <a:ext cx="624" cy="6"/>
            </a:xfrm>
            <a:prstGeom prst="line">
              <a:avLst/>
            </a:prstGeom>
            <a:noFill/>
            <a:ln w="9525">
              <a:solidFill>
                <a:schemeClr val="tx1"/>
              </a:solidFill>
              <a:round/>
              <a:headEnd/>
              <a:tailEnd type="triangle" w="med" len="med"/>
            </a:ln>
          </p:spPr>
          <p:txBody>
            <a:bodyPr anchor="ctr"/>
            <a:lstStyle/>
            <a:p>
              <a:endParaRPr lang="en-GB"/>
            </a:p>
          </p:txBody>
        </p:sp>
        <p:grpSp>
          <p:nvGrpSpPr>
            <p:cNvPr id="46114" name="Group 12"/>
            <p:cNvGrpSpPr>
              <a:grpSpLocks/>
            </p:cNvGrpSpPr>
            <p:nvPr/>
          </p:nvGrpSpPr>
          <p:grpSpPr bwMode="auto">
            <a:xfrm>
              <a:off x="4110" y="1458"/>
              <a:ext cx="264" cy="264"/>
              <a:chOff x="2610" y="2604"/>
              <a:chExt cx="264" cy="264"/>
            </a:xfrm>
          </p:grpSpPr>
          <p:sp>
            <p:nvSpPr>
              <p:cNvPr id="46116" name="Oval 13"/>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6117" name="Oval 14"/>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6115" name="Text Box 15"/>
            <p:cNvSpPr txBox="1">
              <a:spLocks noChangeArrowheads="1"/>
            </p:cNvSpPr>
            <p:nvPr/>
          </p:nvSpPr>
          <p:spPr bwMode="auto">
            <a:xfrm>
              <a:off x="2570" y="1296"/>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46086" name="Rectangle 16"/>
          <p:cNvSpPr>
            <a:spLocks noChangeArrowheads="1"/>
          </p:cNvSpPr>
          <p:nvPr/>
        </p:nvSpPr>
        <p:spPr bwMode="auto">
          <a:xfrm>
            <a:off x="457200" y="32766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For A | B</a:t>
            </a:r>
          </a:p>
        </p:txBody>
      </p:sp>
      <p:grpSp>
        <p:nvGrpSpPr>
          <p:cNvPr id="46087" name="Group 17"/>
          <p:cNvGrpSpPr>
            <a:grpSpLocks/>
          </p:cNvGrpSpPr>
          <p:nvPr/>
        </p:nvGrpSpPr>
        <p:grpSpPr bwMode="auto">
          <a:xfrm>
            <a:off x="1447800" y="3810000"/>
            <a:ext cx="5219700" cy="1905000"/>
            <a:chOff x="912" y="2400"/>
            <a:chExt cx="3288" cy="1200"/>
          </a:xfrm>
        </p:grpSpPr>
        <p:sp>
          <p:nvSpPr>
            <p:cNvPr id="46088" name="Oval 18"/>
            <p:cNvSpPr>
              <a:spLocks noChangeArrowheads="1"/>
            </p:cNvSpPr>
            <p:nvPr/>
          </p:nvSpPr>
          <p:spPr bwMode="auto">
            <a:xfrm>
              <a:off x="1824" y="3120"/>
              <a:ext cx="1536" cy="480"/>
            </a:xfrm>
            <a:prstGeom prst="ellipse">
              <a:avLst/>
            </a:prstGeom>
            <a:noFill/>
            <a:ln w="9525">
              <a:solidFill>
                <a:schemeClr val="tx1"/>
              </a:solidFill>
              <a:round/>
              <a:headEnd/>
              <a:tailEnd/>
            </a:ln>
          </p:spPr>
          <p:txBody>
            <a:bodyPr wrap="none" anchor="ctr"/>
            <a:lstStyle/>
            <a:p>
              <a:endParaRPr lang="en-US"/>
            </a:p>
          </p:txBody>
        </p:sp>
        <p:sp>
          <p:nvSpPr>
            <p:cNvPr id="46089" name="Text Box 19"/>
            <p:cNvSpPr txBox="1">
              <a:spLocks noChangeArrowheads="1"/>
            </p:cNvSpPr>
            <p:nvPr/>
          </p:nvSpPr>
          <p:spPr bwMode="auto">
            <a:xfrm>
              <a:off x="2382" y="3174"/>
              <a:ext cx="255" cy="288"/>
            </a:xfrm>
            <a:prstGeom prst="rect">
              <a:avLst/>
            </a:prstGeom>
            <a:noFill/>
            <a:ln w="9525">
              <a:noFill/>
              <a:miter lim="800000"/>
              <a:headEnd/>
              <a:tailEnd/>
            </a:ln>
          </p:spPr>
          <p:txBody>
            <a:bodyPr wrap="none">
              <a:spAutoFit/>
            </a:bodyPr>
            <a:lstStyle/>
            <a:p>
              <a:r>
                <a:rPr lang="en-US"/>
                <a:t>A</a:t>
              </a:r>
            </a:p>
          </p:txBody>
        </p:sp>
        <p:sp>
          <p:nvSpPr>
            <p:cNvPr id="46090" name="Line 20"/>
            <p:cNvSpPr>
              <a:spLocks noChangeShapeType="1"/>
            </p:cNvSpPr>
            <p:nvPr/>
          </p:nvSpPr>
          <p:spPr bwMode="auto">
            <a:xfrm>
              <a:off x="1536" y="3120"/>
              <a:ext cx="288" cy="246"/>
            </a:xfrm>
            <a:prstGeom prst="line">
              <a:avLst/>
            </a:prstGeom>
            <a:noFill/>
            <a:ln w="9525">
              <a:solidFill>
                <a:schemeClr val="tx1"/>
              </a:solidFill>
              <a:round/>
              <a:headEnd/>
              <a:tailEnd type="triangle" w="med" len="med"/>
            </a:ln>
          </p:spPr>
          <p:txBody>
            <a:bodyPr anchor="ctr"/>
            <a:lstStyle/>
            <a:p>
              <a:endParaRPr lang="en-GB"/>
            </a:p>
          </p:txBody>
        </p:sp>
        <p:sp>
          <p:nvSpPr>
            <p:cNvPr id="46091" name="Oval 21"/>
            <p:cNvSpPr>
              <a:spLocks noChangeArrowheads="1"/>
            </p:cNvSpPr>
            <p:nvPr/>
          </p:nvSpPr>
          <p:spPr bwMode="auto">
            <a:xfrm>
              <a:off x="2958" y="3234"/>
              <a:ext cx="264" cy="264"/>
            </a:xfrm>
            <a:prstGeom prst="ellipse">
              <a:avLst/>
            </a:prstGeom>
            <a:noFill/>
            <a:ln w="9525">
              <a:solidFill>
                <a:schemeClr val="tx1"/>
              </a:solidFill>
              <a:round/>
              <a:headEnd/>
              <a:tailEnd/>
            </a:ln>
          </p:spPr>
          <p:txBody>
            <a:bodyPr wrap="none" anchor="ctr"/>
            <a:lstStyle/>
            <a:p>
              <a:endParaRPr lang="en-US"/>
            </a:p>
          </p:txBody>
        </p:sp>
        <p:sp>
          <p:nvSpPr>
            <p:cNvPr id="46092" name="Oval 22"/>
            <p:cNvSpPr>
              <a:spLocks noChangeArrowheads="1"/>
            </p:cNvSpPr>
            <p:nvPr/>
          </p:nvSpPr>
          <p:spPr bwMode="auto">
            <a:xfrm>
              <a:off x="1824" y="2400"/>
              <a:ext cx="1536" cy="480"/>
            </a:xfrm>
            <a:prstGeom prst="ellipse">
              <a:avLst/>
            </a:prstGeom>
            <a:noFill/>
            <a:ln w="9525">
              <a:solidFill>
                <a:schemeClr val="tx1"/>
              </a:solidFill>
              <a:round/>
              <a:headEnd/>
              <a:tailEnd/>
            </a:ln>
          </p:spPr>
          <p:txBody>
            <a:bodyPr wrap="none" anchor="ctr"/>
            <a:lstStyle/>
            <a:p>
              <a:endParaRPr lang="en-US"/>
            </a:p>
          </p:txBody>
        </p:sp>
        <p:sp>
          <p:nvSpPr>
            <p:cNvPr id="46093" name="Text Box 23"/>
            <p:cNvSpPr txBox="1">
              <a:spLocks noChangeArrowheads="1"/>
            </p:cNvSpPr>
            <p:nvPr/>
          </p:nvSpPr>
          <p:spPr bwMode="auto">
            <a:xfrm>
              <a:off x="2400" y="2496"/>
              <a:ext cx="244" cy="288"/>
            </a:xfrm>
            <a:prstGeom prst="rect">
              <a:avLst/>
            </a:prstGeom>
            <a:noFill/>
            <a:ln w="9525">
              <a:noFill/>
              <a:miter lim="800000"/>
              <a:headEnd/>
              <a:tailEnd/>
            </a:ln>
          </p:spPr>
          <p:txBody>
            <a:bodyPr wrap="none">
              <a:spAutoFit/>
            </a:bodyPr>
            <a:lstStyle/>
            <a:p>
              <a:r>
                <a:rPr lang="en-US"/>
                <a:t>B</a:t>
              </a:r>
            </a:p>
          </p:txBody>
        </p:sp>
        <p:sp>
          <p:nvSpPr>
            <p:cNvPr id="46094" name="Line 24"/>
            <p:cNvSpPr>
              <a:spLocks noChangeShapeType="1"/>
            </p:cNvSpPr>
            <p:nvPr/>
          </p:nvSpPr>
          <p:spPr bwMode="auto">
            <a:xfrm flipV="1">
              <a:off x="3216" y="3072"/>
              <a:ext cx="768" cy="294"/>
            </a:xfrm>
            <a:prstGeom prst="line">
              <a:avLst/>
            </a:prstGeom>
            <a:noFill/>
            <a:ln w="9525">
              <a:solidFill>
                <a:schemeClr val="tx1"/>
              </a:solidFill>
              <a:round/>
              <a:headEnd/>
              <a:tailEnd type="triangle" w="med" len="med"/>
            </a:ln>
          </p:spPr>
          <p:txBody>
            <a:bodyPr anchor="ctr"/>
            <a:lstStyle/>
            <a:p>
              <a:endParaRPr lang="en-GB"/>
            </a:p>
          </p:txBody>
        </p:sp>
        <p:sp>
          <p:nvSpPr>
            <p:cNvPr id="46095" name="Oval 25"/>
            <p:cNvSpPr>
              <a:spLocks noChangeArrowheads="1"/>
            </p:cNvSpPr>
            <p:nvPr/>
          </p:nvSpPr>
          <p:spPr bwMode="auto">
            <a:xfrm>
              <a:off x="2958" y="2514"/>
              <a:ext cx="264" cy="264"/>
            </a:xfrm>
            <a:prstGeom prst="ellipse">
              <a:avLst/>
            </a:prstGeom>
            <a:noFill/>
            <a:ln w="9525">
              <a:solidFill>
                <a:schemeClr val="tx1"/>
              </a:solidFill>
              <a:round/>
              <a:headEnd/>
              <a:tailEnd/>
            </a:ln>
          </p:spPr>
          <p:txBody>
            <a:bodyPr wrap="none" anchor="ctr"/>
            <a:lstStyle/>
            <a:p>
              <a:endParaRPr lang="en-US"/>
            </a:p>
          </p:txBody>
        </p:sp>
        <p:sp>
          <p:nvSpPr>
            <p:cNvPr id="46096" name="Text Box 26"/>
            <p:cNvSpPr txBox="1">
              <a:spLocks noChangeArrowheads="1"/>
            </p:cNvSpPr>
            <p:nvPr/>
          </p:nvSpPr>
          <p:spPr bwMode="auto">
            <a:xfrm>
              <a:off x="3504" y="292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6097" name="Oval 27"/>
            <p:cNvSpPr>
              <a:spLocks noChangeArrowheads="1"/>
            </p:cNvSpPr>
            <p:nvPr/>
          </p:nvSpPr>
          <p:spPr bwMode="auto">
            <a:xfrm>
              <a:off x="1296" y="2880"/>
              <a:ext cx="264" cy="264"/>
            </a:xfrm>
            <a:prstGeom prst="ellipse">
              <a:avLst/>
            </a:prstGeom>
            <a:noFill/>
            <a:ln w="9525">
              <a:solidFill>
                <a:schemeClr val="tx1"/>
              </a:solidFill>
              <a:round/>
              <a:headEnd/>
              <a:tailEnd/>
            </a:ln>
          </p:spPr>
          <p:txBody>
            <a:bodyPr wrap="none" anchor="ctr"/>
            <a:lstStyle/>
            <a:p>
              <a:endParaRPr lang="en-US"/>
            </a:p>
          </p:txBody>
        </p:sp>
        <p:sp>
          <p:nvSpPr>
            <p:cNvPr id="46098" name="Line 28"/>
            <p:cNvSpPr>
              <a:spLocks noChangeShapeType="1"/>
            </p:cNvSpPr>
            <p:nvPr/>
          </p:nvSpPr>
          <p:spPr bwMode="auto">
            <a:xfrm flipV="1">
              <a:off x="1536" y="2688"/>
              <a:ext cx="288" cy="288"/>
            </a:xfrm>
            <a:prstGeom prst="line">
              <a:avLst/>
            </a:prstGeom>
            <a:noFill/>
            <a:ln w="9525">
              <a:solidFill>
                <a:schemeClr val="tx1"/>
              </a:solidFill>
              <a:round/>
              <a:headEnd/>
              <a:tailEnd type="triangle" w="med" len="med"/>
            </a:ln>
          </p:spPr>
          <p:txBody>
            <a:bodyPr anchor="ctr"/>
            <a:lstStyle/>
            <a:p>
              <a:endParaRPr lang="en-GB"/>
            </a:p>
          </p:txBody>
        </p:sp>
        <p:sp>
          <p:nvSpPr>
            <p:cNvPr id="46099" name="Line 29"/>
            <p:cNvSpPr>
              <a:spLocks noChangeShapeType="1"/>
            </p:cNvSpPr>
            <p:nvPr/>
          </p:nvSpPr>
          <p:spPr bwMode="auto">
            <a:xfrm flipV="1">
              <a:off x="912" y="3024"/>
              <a:ext cx="384" cy="0"/>
            </a:xfrm>
            <a:prstGeom prst="line">
              <a:avLst/>
            </a:prstGeom>
            <a:noFill/>
            <a:ln w="9525">
              <a:solidFill>
                <a:schemeClr val="tx1"/>
              </a:solidFill>
              <a:round/>
              <a:headEnd/>
              <a:tailEnd type="triangle" w="med" len="med"/>
            </a:ln>
          </p:spPr>
          <p:txBody>
            <a:bodyPr anchor="ctr"/>
            <a:lstStyle/>
            <a:p>
              <a:endParaRPr lang="en-GB"/>
            </a:p>
          </p:txBody>
        </p:sp>
        <p:sp>
          <p:nvSpPr>
            <p:cNvPr id="46100" name="Text Box 30"/>
            <p:cNvSpPr txBox="1">
              <a:spLocks noChangeArrowheads="1"/>
            </p:cNvSpPr>
            <p:nvPr/>
          </p:nvSpPr>
          <p:spPr bwMode="auto">
            <a:xfrm>
              <a:off x="1536" y="2592"/>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6101" name="Text Box 31"/>
            <p:cNvSpPr txBox="1">
              <a:spLocks noChangeArrowheads="1"/>
            </p:cNvSpPr>
            <p:nvPr/>
          </p:nvSpPr>
          <p:spPr bwMode="auto">
            <a:xfrm>
              <a:off x="1536" y="3120"/>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nvGrpSpPr>
            <p:cNvPr id="46102" name="Group 32"/>
            <p:cNvGrpSpPr>
              <a:grpSpLocks/>
            </p:cNvGrpSpPr>
            <p:nvPr/>
          </p:nvGrpSpPr>
          <p:grpSpPr bwMode="auto">
            <a:xfrm>
              <a:off x="3936" y="2832"/>
              <a:ext cx="264" cy="264"/>
              <a:chOff x="2610" y="2604"/>
              <a:chExt cx="264" cy="264"/>
            </a:xfrm>
          </p:grpSpPr>
          <p:sp>
            <p:nvSpPr>
              <p:cNvPr id="46105" name="Oval 33"/>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6106" name="Oval 34"/>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6103" name="Line 35"/>
            <p:cNvSpPr>
              <a:spLocks noChangeShapeType="1"/>
            </p:cNvSpPr>
            <p:nvPr/>
          </p:nvSpPr>
          <p:spPr bwMode="auto">
            <a:xfrm>
              <a:off x="3216" y="2688"/>
              <a:ext cx="720" cy="240"/>
            </a:xfrm>
            <a:prstGeom prst="line">
              <a:avLst/>
            </a:prstGeom>
            <a:noFill/>
            <a:ln w="9525">
              <a:solidFill>
                <a:schemeClr val="tx1"/>
              </a:solidFill>
              <a:round/>
              <a:headEnd/>
              <a:tailEnd type="triangle" w="med" len="med"/>
            </a:ln>
          </p:spPr>
          <p:txBody>
            <a:bodyPr anchor="ctr"/>
            <a:lstStyle/>
            <a:p>
              <a:endParaRPr lang="en-GB"/>
            </a:p>
          </p:txBody>
        </p:sp>
        <p:sp>
          <p:nvSpPr>
            <p:cNvPr id="46104" name="Text Box 36"/>
            <p:cNvSpPr txBox="1">
              <a:spLocks noChangeArrowheads="1"/>
            </p:cNvSpPr>
            <p:nvPr/>
          </p:nvSpPr>
          <p:spPr bwMode="auto">
            <a:xfrm>
              <a:off x="3552" y="2544"/>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9D48BEC5-C8D3-4C69-AA9A-3EDEF66C0D5D}" type="slidenum">
              <a:rPr lang="en-US"/>
              <a:pPr/>
              <a:t>55</a:t>
            </a:fld>
            <a:endParaRPr lang="en-US"/>
          </a:p>
        </p:txBody>
      </p:sp>
      <p:sp>
        <p:nvSpPr>
          <p:cNvPr id="47107" name="Rectangle 2"/>
          <p:cNvSpPr>
            <a:spLocks noGrp="1" noChangeArrowheads="1"/>
          </p:cNvSpPr>
          <p:nvPr>
            <p:ph type="title"/>
          </p:nvPr>
        </p:nvSpPr>
        <p:spPr>
          <a:xfrm>
            <a:off x="457200" y="457200"/>
            <a:ext cx="8229600" cy="1143000"/>
          </a:xfrm>
        </p:spPr>
        <p:txBody>
          <a:bodyPr/>
          <a:lstStyle/>
          <a:p>
            <a:r>
              <a:rPr lang="en-US" smtClean="0"/>
              <a:t>Regular Expressions to NFA (3)</a:t>
            </a:r>
          </a:p>
        </p:txBody>
      </p:sp>
      <p:sp>
        <p:nvSpPr>
          <p:cNvPr id="47108" name="Rectangle 3"/>
          <p:cNvSpPr>
            <a:spLocks noGrp="1" noChangeArrowheads="1"/>
          </p:cNvSpPr>
          <p:nvPr>
            <p:ph type="body" idx="1"/>
          </p:nvPr>
        </p:nvSpPr>
        <p:spPr>
          <a:xfrm>
            <a:off x="457200" y="1600200"/>
            <a:ext cx="8305800" cy="609600"/>
          </a:xfrm>
        </p:spPr>
        <p:txBody>
          <a:bodyPr/>
          <a:lstStyle/>
          <a:p>
            <a:r>
              <a:rPr lang="en-US" smtClean="0"/>
              <a:t>For A*</a:t>
            </a:r>
          </a:p>
        </p:txBody>
      </p:sp>
      <p:sp>
        <p:nvSpPr>
          <p:cNvPr id="47109" name="Oval 4"/>
          <p:cNvSpPr>
            <a:spLocks noChangeArrowheads="1"/>
          </p:cNvSpPr>
          <p:nvPr/>
        </p:nvSpPr>
        <p:spPr bwMode="auto">
          <a:xfrm>
            <a:off x="3238500" y="3033713"/>
            <a:ext cx="2438400" cy="762000"/>
          </a:xfrm>
          <a:prstGeom prst="ellipse">
            <a:avLst/>
          </a:prstGeom>
          <a:noFill/>
          <a:ln w="9525">
            <a:solidFill>
              <a:schemeClr val="tx1"/>
            </a:solidFill>
            <a:round/>
            <a:headEnd/>
            <a:tailEnd/>
          </a:ln>
        </p:spPr>
        <p:txBody>
          <a:bodyPr wrap="none" anchor="ctr"/>
          <a:lstStyle/>
          <a:p>
            <a:endParaRPr lang="en-US"/>
          </a:p>
        </p:txBody>
      </p:sp>
      <p:sp>
        <p:nvSpPr>
          <p:cNvPr id="47110" name="Text Box 5"/>
          <p:cNvSpPr txBox="1">
            <a:spLocks noChangeArrowheads="1"/>
          </p:cNvSpPr>
          <p:nvPr/>
        </p:nvSpPr>
        <p:spPr bwMode="auto">
          <a:xfrm>
            <a:off x="4124325" y="3119438"/>
            <a:ext cx="404813" cy="457200"/>
          </a:xfrm>
          <a:prstGeom prst="rect">
            <a:avLst/>
          </a:prstGeom>
          <a:noFill/>
          <a:ln w="9525">
            <a:noFill/>
            <a:miter lim="800000"/>
            <a:headEnd/>
            <a:tailEnd/>
          </a:ln>
        </p:spPr>
        <p:txBody>
          <a:bodyPr wrap="none">
            <a:spAutoFit/>
          </a:bodyPr>
          <a:lstStyle/>
          <a:p>
            <a:r>
              <a:rPr lang="en-US"/>
              <a:t>A</a:t>
            </a:r>
          </a:p>
        </p:txBody>
      </p:sp>
      <p:sp>
        <p:nvSpPr>
          <p:cNvPr id="47111" name="Line 6"/>
          <p:cNvSpPr>
            <a:spLocks noChangeShapeType="1"/>
          </p:cNvSpPr>
          <p:nvPr/>
        </p:nvSpPr>
        <p:spPr bwMode="auto">
          <a:xfrm>
            <a:off x="2705100" y="3414713"/>
            <a:ext cx="533400" cy="0"/>
          </a:xfrm>
          <a:prstGeom prst="line">
            <a:avLst/>
          </a:prstGeom>
          <a:noFill/>
          <a:ln w="9525">
            <a:solidFill>
              <a:schemeClr val="tx1"/>
            </a:solidFill>
            <a:round/>
            <a:headEnd/>
            <a:tailEnd type="triangle" w="med" len="med"/>
          </a:ln>
        </p:spPr>
        <p:txBody>
          <a:bodyPr anchor="ctr"/>
          <a:lstStyle/>
          <a:p>
            <a:endParaRPr lang="en-GB"/>
          </a:p>
        </p:txBody>
      </p:sp>
      <p:sp>
        <p:nvSpPr>
          <p:cNvPr id="47112" name="Oval 7"/>
          <p:cNvSpPr>
            <a:spLocks noChangeArrowheads="1"/>
          </p:cNvSpPr>
          <p:nvPr/>
        </p:nvSpPr>
        <p:spPr bwMode="auto">
          <a:xfrm>
            <a:off x="5038725" y="3186113"/>
            <a:ext cx="419100" cy="419100"/>
          </a:xfrm>
          <a:prstGeom prst="ellipse">
            <a:avLst/>
          </a:prstGeom>
          <a:noFill/>
          <a:ln w="9525">
            <a:solidFill>
              <a:schemeClr val="tx1"/>
            </a:solidFill>
            <a:round/>
            <a:headEnd/>
            <a:tailEnd/>
          </a:ln>
        </p:spPr>
        <p:txBody>
          <a:bodyPr wrap="none" anchor="ctr"/>
          <a:lstStyle/>
          <a:p>
            <a:endParaRPr lang="en-US"/>
          </a:p>
        </p:txBody>
      </p:sp>
      <p:sp>
        <p:nvSpPr>
          <p:cNvPr id="47113" name="Oval 8"/>
          <p:cNvSpPr>
            <a:spLocks noChangeArrowheads="1"/>
          </p:cNvSpPr>
          <p:nvPr/>
        </p:nvSpPr>
        <p:spPr bwMode="auto">
          <a:xfrm>
            <a:off x="2247900" y="3186113"/>
            <a:ext cx="419100" cy="419100"/>
          </a:xfrm>
          <a:prstGeom prst="ellipse">
            <a:avLst/>
          </a:prstGeom>
          <a:noFill/>
          <a:ln w="9525">
            <a:solidFill>
              <a:schemeClr val="tx1"/>
            </a:solidFill>
            <a:round/>
            <a:headEnd/>
            <a:tailEnd/>
          </a:ln>
        </p:spPr>
        <p:txBody>
          <a:bodyPr wrap="none" anchor="ctr"/>
          <a:lstStyle/>
          <a:p>
            <a:endParaRPr lang="en-US"/>
          </a:p>
        </p:txBody>
      </p:sp>
      <p:sp>
        <p:nvSpPr>
          <p:cNvPr id="47114" name="Line 9"/>
          <p:cNvSpPr>
            <a:spLocks noChangeShapeType="1"/>
          </p:cNvSpPr>
          <p:nvPr/>
        </p:nvSpPr>
        <p:spPr bwMode="auto">
          <a:xfrm flipV="1">
            <a:off x="1638300" y="3414713"/>
            <a:ext cx="609600" cy="0"/>
          </a:xfrm>
          <a:prstGeom prst="line">
            <a:avLst/>
          </a:prstGeom>
          <a:noFill/>
          <a:ln w="9525">
            <a:solidFill>
              <a:schemeClr val="tx1"/>
            </a:solidFill>
            <a:round/>
            <a:headEnd/>
            <a:tailEnd type="triangle" w="med" len="med"/>
          </a:ln>
        </p:spPr>
        <p:txBody>
          <a:bodyPr anchor="ctr"/>
          <a:lstStyle/>
          <a:p>
            <a:endParaRPr lang="en-GB"/>
          </a:p>
        </p:txBody>
      </p:sp>
      <p:sp>
        <p:nvSpPr>
          <p:cNvPr id="47115" name="Text Box 10"/>
          <p:cNvSpPr txBox="1">
            <a:spLocks noChangeArrowheads="1"/>
          </p:cNvSpPr>
          <p:nvPr/>
        </p:nvSpPr>
        <p:spPr bwMode="auto">
          <a:xfrm>
            <a:off x="2781300" y="3262313"/>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nvGrpSpPr>
          <p:cNvPr id="47116" name="Group 11"/>
          <p:cNvGrpSpPr>
            <a:grpSpLocks/>
          </p:cNvGrpSpPr>
          <p:nvPr/>
        </p:nvGrpSpPr>
        <p:grpSpPr bwMode="auto">
          <a:xfrm>
            <a:off x="6362700" y="3186113"/>
            <a:ext cx="419100" cy="419100"/>
            <a:chOff x="2610" y="2604"/>
            <a:chExt cx="264" cy="264"/>
          </a:xfrm>
        </p:grpSpPr>
        <p:sp>
          <p:nvSpPr>
            <p:cNvPr id="47121" name="Oval 12"/>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7122" name="Oval 13"/>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7117" name="Freeform 14"/>
          <p:cNvSpPr>
            <a:spLocks/>
          </p:cNvSpPr>
          <p:nvPr/>
        </p:nvSpPr>
        <p:spPr bwMode="auto">
          <a:xfrm>
            <a:off x="2570163" y="3573463"/>
            <a:ext cx="3944937" cy="831850"/>
          </a:xfrm>
          <a:custGeom>
            <a:avLst/>
            <a:gdLst>
              <a:gd name="T0" fmla="*/ 0 w 2485"/>
              <a:gd name="T1" fmla="*/ 16 h 524"/>
              <a:gd name="T2" fmla="*/ 373 w 2485"/>
              <a:gd name="T3" fmla="*/ 367 h 524"/>
              <a:gd name="T4" fmla="*/ 1333 w 2485"/>
              <a:gd name="T5" fmla="*/ 524 h 524"/>
              <a:gd name="T6" fmla="*/ 2101 w 2485"/>
              <a:gd name="T7" fmla="*/ 367 h 524"/>
              <a:gd name="T8" fmla="*/ 2485 w 2485"/>
              <a:gd name="T9" fmla="*/ 0 h 524"/>
              <a:gd name="T10" fmla="*/ 0 60000 65536"/>
              <a:gd name="T11" fmla="*/ 0 60000 65536"/>
              <a:gd name="T12" fmla="*/ 0 60000 65536"/>
              <a:gd name="T13" fmla="*/ 0 60000 65536"/>
              <a:gd name="T14" fmla="*/ 0 60000 65536"/>
              <a:gd name="T15" fmla="*/ 0 w 2485"/>
              <a:gd name="T16" fmla="*/ 0 h 524"/>
              <a:gd name="T17" fmla="*/ 2485 w 2485"/>
              <a:gd name="T18" fmla="*/ 524 h 524"/>
            </a:gdLst>
            <a:ahLst/>
            <a:cxnLst>
              <a:cxn ang="T10">
                <a:pos x="T0" y="T1"/>
              </a:cxn>
              <a:cxn ang="T11">
                <a:pos x="T2" y="T3"/>
              </a:cxn>
              <a:cxn ang="T12">
                <a:pos x="T4" y="T5"/>
              </a:cxn>
              <a:cxn ang="T13">
                <a:pos x="T6" y="T7"/>
              </a:cxn>
              <a:cxn ang="T14">
                <a:pos x="T8" y="T9"/>
              </a:cxn>
            </a:cxnLst>
            <a:rect l="T15" t="T16" r="T17" b="T18"/>
            <a:pathLst>
              <a:path w="2485" h="524">
                <a:moveTo>
                  <a:pt x="0" y="16"/>
                </a:moveTo>
                <a:cubicBezTo>
                  <a:pt x="63" y="74"/>
                  <a:pt x="151" y="282"/>
                  <a:pt x="373" y="367"/>
                </a:cubicBezTo>
                <a:cubicBezTo>
                  <a:pt x="595" y="452"/>
                  <a:pt x="1045" y="524"/>
                  <a:pt x="1333" y="524"/>
                </a:cubicBezTo>
                <a:cubicBezTo>
                  <a:pt x="1621" y="524"/>
                  <a:pt x="1909" y="454"/>
                  <a:pt x="2101" y="367"/>
                </a:cubicBezTo>
                <a:cubicBezTo>
                  <a:pt x="2293" y="280"/>
                  <a:pt x="2389" y="140"/>
                  <a:pt x="2485" y="0"/>
                </a:cubicBezTo>
              </a:path>
            </a:pathLst>
          </a:custGeom>
          <a:noFill/>
          <a:ln w="9525">
            <a:solidFill>
              <a:schemeClr val="tx1"/>
            </a:solidFill>
            <a:round/>
            <a:headEnd/>
            <a:tailEnd type="triangle" w="med" len="med"/>
          </a:ln>
        </p:spPr>
        <p:txBody>
          <a:bodyPr anchor="ctr"/>
          <a:lstStyle/>
          <a:p>
            <a:endParaRPr lang="en-US"/>
          </a:p>
        </p:txBody>
      </p:sp>
      <p:sp>
        <p:nvSpPr>
          <p:cNvPr id="47118" name="Text Box 15"/>
          <p:cNvSpPr txBox="1">
            <a:spLocks noChangeArrowheads="1"/>
          </p:cNvSpPr>
          <p:nvPr/>
        </p:nvSpPr>
        <p:spPr bwMode="auto">
          <a:xfrm>
            <a:off x="4422775" y="4252913"/>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7119" name="Freeform 16"/>
          <p:cNvSpPr>
            <a:spLocks/>
          </p:cNvSpPr>
          <p:nvPr/>
        </p:nvSpPr>
        <p:spPr bwMode="auto">
          <a:xfrm>
            <a:off x="2552700" y="2474913"/>
            <a:ext cx="3263900" cy="863600"/>
          </a:xfrm>
          <a:custGeom>
            <a:avLst/>
            <a:gdLst>
              <a:gd name="T0" fmla="*/ 1824 w 2056"/>
              <a:gd name="T1" fmla="*/ 544 h 544"/>
              <a:gd name="T2" fmla="*/ 2016 w 2056"/>
              <a:gd name="T3" fmla="*/ 304 h 544"/>
              <a:gd name="T4" fmla="*/ 1584 w 2056"/>
              <a:gd name="T5" fmla="*/ 64 h 544"/>
              <a:gd name="T6" fmla="*/ 432 w 2056"/>
              <a:gd name="T7" fmla="*/ 64 h 544"/>
              <a:gd name="T8" fmla="*/ 0 w 2056"/>
              <a:gd name="T9" fmla="*/ 448 h 544"/>
              <a:gd name="T10" fmla="*/ 0 60000 65536"/>
              <a:gd name="T11" fmla="*/ 0 60000 65536"/>
              <a:gd name="T12" fmla="*/ 0 60000 65536"/>
              <a:gd name="T13" fmla="*/ 0 60000 65536"/>
              <a:gd name="T14" fmla="*/ 0 60000 65536"/>
              <a:gd name="T15" fmla="*/ 0 w 2056"/>
              <a:gd name="T16" fmla="*/ 0 h 544"/>
              <a:gd name="T17" fmla="*/ 2056 w 2056"/>
              <a:gd name="T18" fmla="*/ 544 h 544"/>
            </a:gdLst>
            <a:ahLst/>
            <a:cxnLst>
              <a:cxn ang="T10">
                <a:pos x="T0" y="T1"/>
              </a:cxn>
              <a:cxn ang="T11">
                <a:pos x="T2" y="T3"/>
              </a:cxn>
              <a:cxn ang="T12">
                <a:pos x="T4" y="T5"/>
              </a:cxn>
              <a:cxn ang="T13">
                <a:pos x="T6" y="T7"/>
              </a:cxn>
              <a:cxn ang="T14">
                <a:pos x="T8" y="T9"/>
              </a:cxn>
            </a:cxnLst>
            <a:rect l="T15" t="T16" r="T17" b="T18"/>
            <a:pathLst>
              <a:path w="2056" h="544">
                <a:moveTo>
                  <a:pt x="1824" y="544"/>
                </a:moveTo>
                <a:cubicBezTo>
                  <a:pt x="1940" y="464"/>
                  <a:pt x="2056" y="384"/>
                  <a:pt x="2016" y="304"/>
                </a:cubicBezTo>
                <a:cubicBezTo>
                  <a:pt x="1976" y="224"/>
                  <a:pt x="1848" y="104"/>
                  <a:pt x="1584" y="64"/>
                </a:cubicBezTo>
                <a:cubicBezTo>
                  <a:pt x="1320" y="24"/>
                  <a:pt x="696" y="0"/>
                  <a:pt x="432" y="64"/>
                </a:cubicBezTo>
                <a:cubicBezTo>
                  <a:pt x="168" y="128"/>
                  <a:pt x="84" y="288"/>
                  <a:pt x="0" y="448"/>
                </a:cubicBezTo>
              </a:path>
            </a:pathLst>
          </a:custGeom>
          <a:noFill/>
          <a:ln w="9525">
            <a:solidFill>
              <a:schemeClr val="tx1"/>
            </a:solidFill>
            <a:round/>
            <a:headEnd/>
            <a:tailEnd type="triangle" w="med" len="med"/>
          </a:ln>
        </p:spPr>
        <p:txBody>
          <a:bodyPr anchor="ctr"/>
          <a:lstStyle/>
          <a:p>
            <a:endParaRPr lang="en-US"/>
          </a:p>
        </p:txBody>
      </p:sp>
      <p:sp>
        <p:nvSpPr>
          <p:cNvPr id="47120" name="Text Box 17"/>
          <p:cNvSpPr txBox="1">
            <a:spLocks noChangeArrowheads="1"/>
          </p:cNvSpPr>
          <p:nvPr/>
        </p:nvSpPr>
        <p:spPr bwMode="auto">
          <a:xfrm>
            <a:off x="3924300" y="21336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65A5D90B-F914-44BF-86D0-C86872BDAA55}" type="slidenum">
              <a:rPr lang="en-US"/>
              <a:pPr/>
              <a:t>56</a:t>
            </a:fld>
            <a:endParaRPr lang="en-US"/>
          </a:p>
        </p:txBody>
      </p:sp>
      <p:sp>
        <p:nvSpPr>
          <p:cNvPr id="48131" name="Rectangle 2"/>
          <p:cNvSpPr>
            <a:spLocks noGrp="1" noChangeArrowheads="1"/>
          </p:cNvSpPr>
          <p:nvPr>
            <p:ph type="title"/>
          </p:nvPr>
        </p:nvSpPr>
        <p:spPr/>
        <p:txBody>
          <a:bodyPr/>
          <a:lstStyle/>
          <a:p>
            <a:r>
              <a:rPr lang="en-US" smtClean="0"/>
              <a:t>Example of RegExp -&gt; NFA conversion</a:t>
            </a:r>
          </a:p>
        </p:txBody>
      </p:sp>
      <p:sp>
        <p:nvSpPr>
          <p:cNvPr id="48132" name="Rectangle 3"/>
          <p:cNvSpPr>
            <a:spLocks noGrp="1" noChangeArrowheads="1"/>
          </p:cNvSpPr>
          <p:nvPr>
            <p:ph type="body" idx="1"/>
          </p:nvPr>
        </p:nvSpPr>
        <p:spPr/>
        <p:txBody>
          <a:bodyPr/>
          <a:lstStyle/>
          <a:p>
            <a:r>
              <a:rPr lang="en-US" smtClean="0"/>
              <a:t>Consider the regular expression</a:t>
            </a:r>
          </a:p>
          <a:p>
            <a:pPr lvl="1" algn="ctr">
              <a:buFontTx/>
              <a:buNone/>
            </a:pPr>
            <a:r>
              <a:rPr lang="en-US" sz="2800" smtClean="0"/>
              <a:t>(1 | 0)*1</a:t>
            </a:r>
          </a:p>
          <a:p>
            <a:r>
              <a:rPr lang="en-US" smtClean="0"/>
              <a:t>The NFA is</a:t>
            </a:r>
            <a:endParaRPr lang="en-US" sz="3200" smtClean="0"/>
          </a:p>
        </p:txBody>
      </p:sp>
      <p:grpSp>
        <p:nvGrpSpPr>
          <p:cNvPr id="48133" name="Group 4"/>
          <p:cNvGrpSpPr>
            <a:grpSpLocks/>
          </p:cNvGrpSpPr>
          <p:nvPr/>
        </p:nvGrpSpPr>
        <p:grpSpPr bwMode="auto">
          <a:xfrm>
            <a:off x="6607175" y="4648200"/>
            <a:ext cx="631825" cy="519113"/>
            <a:chOff x="4162" y="2928"/>
            <a:chExt cx="398" cy="327"/>
          </a:xfrm>
        </p:grpSpPr>
        <p:sp>
          <p:nvSpPr>
            <p:cNvPr id="48183" name="Line 5"/>
            <p:cNvSpPr>
              <a:spLocks noChangeShapeType="1"/>
            </p:cNvSpPr>
            <p:nvPr/>
          </p:nvSpPr>
          <p:spPr bwMode="auto">
            <a:xfrm>
              <a:off x="4176" y="3024"/>
              <a:ext cx="384" cy="0"/>
            </a:xfrm>
            <a:prstGeom prst="line">
              <a:avLst/>
            </a:prstGeom>
            <a:noFill/>
            <a:ln w="9525">
              <a:solidFill>
                <a:schemeClr val="tx1"/>
              </a:solidFill>
              <a:round/>
              <a:headEnd/>
              <a:tailEnd type="triangle" w="med" len="med"/>
            </a:ln>
          </p:spPr>
          <p:txBody>
            <a:bodyPr anchor="ctr"/>
            <a:lstStyle/>
            <a:p>
              <a:endParaRPr lang="en-GB"/>
            </a:p>
          </p:txBody>
        </p:sp>
        <p:sp>
          <p:nvSpPr>
            <p:cNvPr id="48184" name="Text Box 6"/>
            <p:cNvSpPr txBox="1">
              <a:spLocks noChangeArrowheads="1"/>
            </p:cNvSpPr>
            <p:nvPr/>
          </p:nvSpPr>
          <p:spPr bwMode="auto">
            <a:xfrm>
              <a:off x="4162" y="292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48134" name="Line 7"/>
          <p:cNvSpPr>
            <a:spLocks noChangeShapeType="1"/>
          </p:cNvSpPr>
          <p:nvPr/>
        </p:nvSpPr>
        <p:spPr bwMode="auto">
          <a:xfrm flipV="1">
            <a:off x="609600" y="4800600"/>
            <a:ext cx="304800" cy="152400"/>
          </a:xfrm>
          <a:prstGeom prst="line">
            <a:avLst/>
          </a:prstGeom>
          <a:noFill/>
          <a:ln w="9525">
            <a:solidFill>
              <a:schemeClr val="tx1"/>
            </a:solidFill>
            <a:round/>
            <a:headEnd/>
            <a:tailEnd type="triangle" w="med" len="med"/>
          </a:ln>
        </p:spPr>
        <p:txBody>
          <a:bodyPr anchor="ctr"/>
          <a:lstStyle/>
          <a:p>
            <a:endParaRPr lang="en-GB"/>
          </a:p>
        </p:txBody>
      </p:sp>
      <p:grpSp>
        <p:nvGrpSpPr>
          <p:cNvPr id="48135" name="Group 8"/>
          <p:cNvGrpSpPr>
            <a:grpSpLocks/>
          </p:cNvGrpSpPr>
          <p:nvPr/>
        </p:nvGrpSpPr>
        <p:grpSpPr bwMode="auto">
          <a:xfrm>
            <a:off x="3124200" y="3962400"/>
            <a:ext cx="1412875" cy="685800"/>
            <a:chOff x="1968" y="2496"/>
            <a:chExt cx="890" cy="432"/>
          </a:xfrm>
        </p:grpSpPr>
        <p:sp>
          <p:nvSpPr>
            <p:cNvPr id="48177" name="Line 9"/>
            <p:cNvSpPr>
              <a:spLocks noChangeShapeType="1"/>
            </p:cNvSpPr>
            <p:nvPr/>
          </p:nvSpPr>
          <p:spPr bwMode="auto">
            <a:xfrm>
              <a:off x="2256" y="2793"/>
              <a:ext cx="336" cy="0"/>
            </a:xfrm>
            <a:prstGeom prst="line">
              <a:avLst/>
            </a:prstGeom>
            <a:noFill/>
            <a:ln w="9525">
              <a:solidFill>
                <a:schemeClr val="tx1"/>
              </a:solidFill>
              <a:round/>
              <a:headEnd/>
              <a:tailEnd type="triangle" w="med" len="med"/>
            </a:ln>
          </p:spPr>
          <p:txBody>
            <a:bodyPr anchor="ctr"/>
            <a:lstStyle/>
            <a:p>
              <a:endParaRPr lang="en-GB"/>
            </a:p>
          </p:txBody>
        </p:sp>
        <p:sp>
          <p:nvSpPr>
            <p:cNvPr id="48178" name="Oval 10"/>
            <p:cNvSpPr>
              <a:spLocks noChangeArrowheads="1"/>
            </p:cNvSpPr>
            <p:nvPr/>
          </p:nvSpPr>
          <p:spPr bwMode="auto">
            <a:xfrm>
              <a:off x="1968" y="2649"/>
              <a:ext cx="264" cy="264"/>
            </a:xfrm>
            <a:prstGeom prst="ellipse">
              <a:avLst/>
            </a:prstGeom>
            <a:noFill/>
            <a:ln w="9525">
              <a:solidFill>
                <a:schemeClr val="tx1"/>
              </a:solidFill>
              <a:round/>
              <a:headEnd/>
              <a:tailEnd/>
            </a:ln>
          </p:spPr>
          <p:txBody>
            <a:bodyPr wrap="none" anchor="ctr"/>
            <a:lstStyle/>
            <a:p>
              <a:endParaRPr lang="en-US"/>
            </a:p>
          </p:txBody>
        </p:sp>
        <p:sp>
          <p:nvSpPr>
            <p:cNvPr id="48179" name="Text Box 11"/>
            <p:cNvSpPr txBox="1">
              <a:spLocks noChangeArrowheads="1"/>
            </p:cNvSpPr>
            <p:nvPr/>
          </p:nvSpPr>
          <p:spPr bwMode="auto">
            <a:xfrm>
              <a:off x="2304" y="2496"/>
              <a:ext cx="217"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48180" name="Oval 12"/>
            <p:cNvSpPr>
              <a:spLocks noChangeArrowheads="1"/>
            </p:cNvSpPr>
            <p:nvPr/>
          </p:nvSpPr>
          <p:spPr bwMode="auto">
            <a:xfrm>
              <a:off x="2592" y="2654"/>
              <a:ext cx="264" cy="264"/>
            </a:xfrm>
            <a:prstGeom prst="ellipse">
              <a:avLst/>
            </a:prstGeom>
            <a:noFill/>
            <a:ln w="9525">
              <a:solidFill>
                <a:schemeClr val="tx1"/>
              </a:solidFill>
              <a:round/>
              <a:headEnd/>
              <a:tailEnd/>
            </a:ln>
          </p:spPr>
          <p:txBody>
            <a:bodyPr wrap="none" anchor="ctr"/>
            <a:lstStyle/>
            <a:p>
              <a:endParaRPr lang="en-US"/>
            </a:p>
          </p:txBody>
        </p:sp>
        <p:sp>
          <p:nvSpPr>
            <p:cNvPr id="48181" name="Text Box 13"/>
            <p:cNvSpPr txBox="1">
              <a:spLocks noChangeArrowheads="1"/>
            </p:cNvSpPr>
            <p:nvPr/>
          </p:nvSpPr>
          <p:spPr bwMode="auto">
            <a:xfrm>
              <a:off x="1987" y="2619"/>
              <a:ext cx="244" cy="288"/>
            </a:xfrm>
            <a:prstGeom prst="rect">
              <a:avLst/>
            </a:prstGeom>
            <a:noFill/>
            <a:ln w="9525">
              <a:noFill/>
              <a:miter lim="800000"/>
              <a:headEnd/>
              <a:tailEnd/>
            </a:ln>
          </p:spPr>
          <p:txBody>
            <a:bodyPr wrap="none">
              <a:spAutoFit/>
            </a:bodyPr>
            <a:lstStyle/>
            <a:p>
              <a:r>
                <a:rPr lang="en-US"/>
                <a:t>C</a:t>
              </a:r>
            </a:p>
          </p:txBody>
        </p:sp>
        <p:sp>
          <p:nvSpPr>
            <p:cNvPr id="48182" name="Text Box 14"/>
            <p:cNvSpPr txBox="1">
              <a:spLocks noChangeArrowheads="1"/>
            </p:cNvSpPr>
            <p:nvPr/>
          </p:nvSpPr>
          <p:spPr bwMode="auto">
            <a:xfrm>
              <a:off x="2625" y="2640"/>
              <a:ext cx="233" cy="288"/>
            </a:xfrm>
            <a:prstGeom prst="rect">
              <a:avLst/>
            </a:prstGeom>
            <a:noFill/>
            <a:ln w="9525">
              <a:noFill/>
              <a:miter lim="800000"/>
              <a:headEnd/>
              <a:tailEnd/>
            </a:ln>
          </p:spPr>
          <p:txBody>
            <a:bodyPr wrap="none">
              <a:spAutoFit/>
            </a:bodyPr>
            <a:lstStyle/>
            <a:p>
              <a:r>
                <a:rPr lang="en-US"/>
                <a:t>E</a:t>
              </a:r>
            </a:p>
          </p:txBody>
        </p:sp>
      </p:grpSp>
      <p:grpSp>
        <p:nvGrpSpPr>
          <p:cNvPr id="48136" name="Group 15"/>
          <p:cNvGrpSpPr>
            <a:grpSpLocks/>
          </p:cNvGrpSpPr>
          <p:nvPr/>
        </p:nvGrpSpPr>
        <p:grpSpPr bwMode="auto">
          <a:xfrm>
            <a:off x="3124200" y="4587875"/>
            <a:ext cx="1409700" cy="669925"/>
            <a:chOff x="1968" y="2890"/>
            <a:chExt cx="888" cy="422"/>
          </a:xfrm>
        </p:grpSpPr>
        <p:sp>
          <p:nvSpPr>
            <p:cNvPr id="48171" name="Line 16"/>
            <p:cNvSpPr>
              <a:spLocks noChangeShapeType="1"/>
            </p:cNvSpPr>
            <p:nvPr/>
          </p:nvSpPr>
          <p:spPr bwMode="auto">
            <a:xfrm>
              <a:off x="2256" y="3187"/>
              <a:ext cx="336" cy="0"/>
            </a:xfrm>
            <a:prstGeom prst="line">
              <a:avLst/>
            </a:prstGeom>
            <a:noFill/>
            <a:ln w="9525">
              <a:solidFill>
                <a:schemeClr val="tx1"/>
              </a:solidFill>
              <a:round/>
              <a:headEnd/>
              <a:tailEnd type="triangle" w="med" len="med"/>
            </a:ln>
          </p:spPr>
          <p:txBody>
            <a:bodyPr anchor="ctr"/>
            <a:lstStyle/>
            <a:p>
              <a:endParaRPr lang="en-GB"/>
            </a:p>
          </p:txBody>
        </p:sp>
        <p:sp>
          <p:nvSpPr>
            <p:cNvPr id="48172" name="Oval 17"/>
            <p:cNvSpPr>
              <a:spLocks noChangeArrowheads="1"/>
            </p:cNvSpPr>
            <p:nvPr/>
          </p:nvSpPr>
          <p:spPr bwMode="auto">
            <a:xfrm>
              <a:off x="1968" y="3043"/>
              <a:ext cx="264" cy="264"/>
            </a:xfrm>
            <a:prstGeom prst="ellipse">
              <a:avLst/>
            </a:prstGeom>
            <a:noFill/>
            <a:ln w="9525">
              <a:solidFill>
                <a:schemeClr val="tx1"/>
              </a:solidFill>
              <a:round/>
              <a:headEnd/>
              <a:tailEnd/>
            </a:ln>
          </p:spPr>
          <p:txBody>
            <a:bodyPr wrap="none" anchor="ctr"/>
            <a:lstStyle/>
            <a:p>
              <a:endParaRPr lang="en-US"/>
            </a:p>
          </p:txBody>
        </p:sp>
        <p:sp>
          <p:nvSpPr>
            <p:cNvPr id="48173" name="Text Box 18"/>
            <p:cNvSpPr txBox="1">
              <a:spLocks noChangeArrowheads="1"/>
            </p:cNvSpPr>
            <p:nvPr/>
          </p:nvSpPr>
          <p:spPr bwMode="auto">
            <a:xfrm>
              <a:off x="2280" y="2890"/>
              <a:ext cx="253"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0</a:t>
              </a:r>
            </a:p>
          </p:txBody>
        </p:sp>
        <p:sp>
          <p:nvSpPr>
            <p:cNvPr id="48174" name="Oval 19"/>
            <p:cNvSpPr>
              <a:spLocks noChangeArrowheads="1"/>
            </p:cNvSpPr>
            <p:nvPr/>
          </p:nvSpPr>
          <p:spPr bwMode="auto">
            <a:xfrm>
              <a:off x="2592" y="3048"/>
              <a:ext cx="264" cy="264"/>
            </a:xfrm>
            <a:prstGeom prst="ellipse">
              <a:avLst/>
            </a:prstGeom>
            <a:noFill/>
            <a:ln w="9525">
              <a:solidFill>
                <a:schemeClr val="tx1"/>
              </a:solidFill>
              <a:round/>
              <a:headEnd/>
              <a:tailEnd/>
            </a:ln>
          </p:spPr>
          <p:txBody>
            <a:bodyPr wrap="none" anchor="ctr"/>
            <a:lstStyle/>
            <a:p>
              <a:endParaRPr lang="en-US"/>
            </a:p>
          </p:txBody>
        </p:sp>
        <p:sp>
          <p:nvSpPr>
            <p:cNvPr id="48175" name="Text Box 20"/>
            <p:cNvSpPr txBox="1">
              <a:spLocks noChangeArrowheads="1"/>
            </p:cNvSpPr>
            <p:nvPr/>
          </p:nvSpPr>
          <p:spPr bwMode="auto">
            <a:xfrm>
              <a:off x="1974" y="3024"/>
              <a:ext cx="255" cy="288"/>
            </a:xfrm>
            <a:prstGeom prst="rect">
              <a:avLst/>
            </a:prstGeom>
            <a:noFill/>
            <a:ln w="9525">
              <a:noFill/>
              <a:miter lim="800000"/>
              <a:headEnd/>
              <a:tailEnd/>
            </a:ln>
          </p:spPr>
          <p:txBody>
            <a:bodyPr wrap="none">
              <a:spAutoFit/>
            </a:bodyPr>
            <a:lstStyle/>
            <a:p>
              <a:r>
                <a:rPr lang="en-US"/>
                <a:t>D</a:t>
              </a:r>
            </a:p>
          </p:txBody>
        </p:sp>
        <p:sp>
          <p:nvSpPr>
            <p:cNvPr id="48176" name="Text Box 21"/>
            <p:cNvSpPr txBox="1">
              <a:spLocks noChangeArrowheads="1"/>
            </p:cNvSpPr>
            <p:nvPr/>
          </p:nvSpPr>
          <p:spPr bwMode="auto">
            <a:xfrm>
              <a:off x="2625" y="3024"/>
              <a:ext cx="223" cy="288"/>
            </a:xfrm>
            <a:prstGeom prst="rect">
              <a:avLst/>
            </a:prstGeom>
            <a:noFill/>
            <a:ln w="9525">
              <a:noFill/>
              <a:miter lim="800000"/>
              <a:headEnd/>
              <a:tailEnd/>
            </a:ln>
          </p:spPr>
          <p:txBody>
            <a:bodyPr wrap="none">
              <a:spAutoFit/>
            </a:bodyPr>
            <a:lstStyle/>
            <a:p>
              <a:r>
                <a:rPr lang="en-US"/>
                <a:t>F</a:t>
              </a:r>
            </a:p>
          </p:txBody>
        </p:sp>
      </p:grpSp>
      <p:grpSp>
        <p:nvGrpSpPr>
          <p:cNvPr id="48137" name="Group 22"/>
          <p:cNvGrpSpPr>
            <a:grpSpLocks/>
          </p:cNvGrpSpPr>
          <p:nvPr/>
        </p:nvGrpSpPr>
        <p:grpSpPr bwMode="auto">
          <a:xfrm>
            <a:off x="2057400" y="4071938"/>
            <a:ext cx="3551238" cy="1247775"/>
            <a:chOff x="1296" y="2565"/>
            <a:chExt cx="2237" cy="786"/>
          </a:xfrm>
        </p:grpSpPr>
        <p:grpSp>
          <p:nvGrpSpPr>
            <p:cNvPr id="48157" name="Group 23"/>
            <p:cNvGrpSpPr>
              <a:grpSpLocks/>
            </p:cNvGrpSpPr>
            <p:nvPr/>
          </p:nvGrpSpPr>
          <p:grpSpPr bwMode="auto">
            <a:xfrm>
              <a:off x="1296" y="2592"/>
              <a:ext cx="672" cy="720"/>
              <a:chOff x="1296" y="2592"/>
              <a:chExt cx="672" cy="720"/>
            </a:xfrm>
          </p:grpSpPr>
          <p:sp>
            <p:nvSpPr>
              <p:cNvPr id="48165" name="Oval 24"/>
              <p:cNvSpPr>
                <a:spLocks noChangeArrowheads="1"/>
              </p:cNvSpPr>
              <p:nvPr/>
            </p:nvSpPr>
            <p:spPr bwMode="auto">
              <a:xfrm>
                <a:off x="1296" y="2832"/>
                <a:ext cx="264" cy="264"/>
              </a:xfrm>
              <a:prstGeom prst="ellipse">
                <a:avLst/>
              </a:prstGeom>
              <a:noFill/>
              <a:ln w="9525">
                <a:solidFill>
                  <a:schemeClr val="tx1"/>
                </a:solidFill>
                <a:round/>
                <a:headEnd/>
                <a:tailEnd/>
              </a:ln>
            </p:spPr>
            <p:txBody>
              <a:bodyPr wrap="none" anchor="ctr"/>
              <a:lstStyle/>
              <a:p>
                <a:endParaRPr lang="en-US"/>
              </a:p>
            </p:txBody>
          </p:sp>
          <p:sp>
            <p:nvSpPr>
              <p:cNvPr id="48166" name="Line 25"/>
              <p:cNvSpPr>
                <a:spLocks noChangeShapeType="1"/>
              </p:cNvSpPr>
              <p:nvPr/>
            </p:nvSpPr>
            <p:spPr bwMode="auto">
              <a:xfrm flipV="1">
                <a:off x="1536" y="2832"/>
                <a:ext cx="432" cy="69"/>
              </a:xfrm>
              <a:prstGeom prst="line">
                <a:avLst/>
              </a:prstGeom>
              <a:noFill/>
              <a:ln w="9525">
                <a:solidFill>
                  <a:schemeClr val="tx1"/>
                </a:solidFill>
                <a:round/>
                <a:headEnd/>
                <a:tailEnd type="triangle" w="med" len="med"/>
              </a:ln>
            </p:spPr>
            <p:txBody>
              <a:bodyPr anchor="ctr"/>
              <a:lstStyle/>
              <a:p>
                <a:endParaRPr lang="en-GB"/>
              </a:p>
            </p:txBody>
          </p:sp>
          <p:sp>
            <p:nvSpPr>
              <p:cNvPr id="48167" name="Text Box 26"/>
              <p:cNvSpPr txBox="1">
                <a:spLocks noChangeArrowheads="1"/>
              </p:cNvSpPr>
              <p:nvPr/>
            </p:nvSpPr>
            <p:spPr bwMode="auto">
              <a:xfrm>
                <a:off x="1632" y="2592"/>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68" name="Line 27"/>
              <p:cNvSpPr>
                <a:spLocks noChangeShapeType="1"/>
              </p:cNvSpPr>
              <p:nvPr/>
            </p:nvSpPr>
            <p:spPr bwMode="auto">
              <a:xfrm>
                <a:off x="1536" y="3024"/>
                <a:ext cx="432" cy="144"/>
              </a:xfrm>
              <a:prstGeom prst="line">
                <a:avLst/>
              </a:prstGeom>
              <a:noFill/>
              <a:ln w="9525">
                <a:solidFill>
                  <a:schemeClr val="tx1"/>
                </a:solidFill>
                <a:round/>
                <a:headEnd/>
                <a:tailEnd type="triangle" w="med" len="med"/>
              </a:ln>
            </p:spPr>
            <p:txBody>
              <a:bodyPr anchor="ctr"/>
              <a:lstStyle/>
              <a:p>
                <a:endParaRPr lang="en-GB"/>
              </a:p>
            </p:txBody>
          </p:sp>
          <p:sp>
            <p:nvSpPr>
              <p:cNvPr id="48169" name="Text Box 28"/>
              <p:cNvSpPr txBox="1">
                <a:spLocks noChangeArrowheads="1"/>
              </p:cNvSpPr>
              <p:nvPr/>
            </p:nvSpPr>
            <p:spPr bwMode="auto">
              <a:xfrm>
                <a:off x="1632" y="2985"/>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70" name="Text Box 29"/>
              <p:cNvSpPr txBox="1">
                <a:spLocks noChangeArrowheads="1"/>
              </p:cNvSpPr>
              <p:nvPr/>
            </p:nvSpPr>
            <p:spPr bwMode="auto">
              <a:xfrm>
                <a:off x="1309" y="2805"/>
                <a:ext cx="244" cy="288"/>
              </a:xfrm>
              <a:prstGeom prst="rect">
                <a:avLst/>
              </a:prstGeom>
              <a:noFill/>
              <a:ln w="9525">
                <a:noFill/>
                <a:miter lim="800000"/>
                <a:headEnd/>
                <a:tailEnd/>
              </a:ln>
            </p:spPr>
            <p:txBody>
              <a:bodyPr wrap="none">
                <a:spAutoFit/>
              </a:bodyPr>
              <a:lstStyle/>
              <a:p>
                <a:r>
                  <a:rPr lang="en-US"/>
                  <a:t>B</a:t>
                </a:r>
              </a:p>
            </p:txBody>
          </p:sp>
        </p:grpSp>
        <p:grpSp>
          <p:nvGrpSpPr>
            <p:cNvPr id="48158" name="Group 30"/>
            <p:cNvGrpSpPr>
              <a:grpSpLocks/>
            </p:cNvGrpSpPr>
            <p:nvPr/>
          </p:nvGrpSpPr>
          <p:grpSpPr bwMode="auto">
            <a:xfrm>
              <a:off x="2860" y="2565"/>
              <a:ext cx="673" cy="786"/>
              <a:chOff x="2860" y="2565"/>
              <a:chExt cx="673" cy="786"/>
            </a:xfrm>
          </p:grpSpPr>
          <p:sp>
            <p:nvSpPr>
              <p:cNvPr id="48159" name="Oval 31"/>
              <p:cNvSpPr>
                <a:spLocks noChangeArrowheads="1"/>
              </p:cNvSpPr>
              <p:nvPr/>
            </p:nvSpPr>
            <p:spPr bwMode="auto">
              <a:xfrm>
                <a:off x="3264" y="2880"/>
                <a:ext cx="264" cy="264"/>
              </a:xfrm>
              <a:prstGeom prst="ellipse">
                <a:avLst/>
              </a:prstGeom>
              <a:noFill/>
              <a:ln w="9525">
                <a:solidFill>
                  <a:schemeClr val="tx1"/>
                </a:solidFill>
                <a:round/>
                <a:headEnd/>
                <a:tailEnd/>
              </a:ln>
            </p:spPr>
            <p:txBody>
              <a:bodyPr wrap="none" anchor="ctr"/>
              <a:lstStyle/>
              <a:p>
                <a:endParaRPr lang="en-US"/>
              </a:p>
            </p:txBody>
          </p:sp>
          <p:sp>
            <p:nvSpPr>
              <p:cNvPr id="48160" name="Line 32"/>
              <p:cNvSpPr>
                <a:spLocks noChangeShapeType="1"/>
              </p:cNvSpPr>
              <p:nvPr/>
            </p:nvSpPr>
            <p:spPr bwMode="auto">
              <a:xfrm flipV="1">
                <a:off x="2860" y="3081"/>
                <a:ext cx="432" cy="69"/>
              </a:xfrm>
              <a:prstGeom prst="line">
                <a:avLst/>
              </a:prstGeom>
              <a:noFill/>
              <a:ln w="9525">
                <a:solidFill>
                  <a:schemeClr val="tx1"/>
                </a:solidFill>
                <a:round/>
                <a:headEnd/>
                <a:tailEnd type="triangle" w="med" len="med"/>
              </a:ln>
            </p:spPr>
            <p:txBody>
              <a:bodyPr anchor="ctr"/>
              <a:lstStyle/>
              <a:p>
                <a:endParaRPr lang="en-GB"/>
              </a:p>
            </p:txBody>
          </p:sp>
          <p:sp>
            <p:nvSpPr>
              <p:cNvPr id="48161" name="Text Box 33"/>
              <p:cNvSpPr txBox="1">
                <a:spLocks noChangeArrowheads="1"/>
              </p:cNvSpPr>
              <p:nvPr/>
            </p:nvSpPr>
            <p:spPr bwMode="auto">
              <a:xfrm>
                <a:off x="2928" y="3024"/>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62" name="Line 34"/>
              <p:cNvSpPr>
                <a:spLocks noChangeShapeType="1"/>
              </p:cNvSpPr>
              <p:nvPr/>
            </p:nvSpPr>
            <p:spPr bwMode="auto">
              <a:xfrm>
                <a:off x="2880" y="2784"/>
                <a:ext cx="432" cy="144"/>
              </a:xfrm>
              <a:prstGeom prst="line">
                <a:avLst/>
              </a:prstGeom>
              <a:noFill/>
              <a:ln w="9525">
                <a:solidFill>
                  <a:schemeClr val="tx1"/>
                </a:solidFill>
                <a:round/>
                <a:headEnd/>
                <a:tailEnd type="triangle" w="med" len="med"/>
              </a:ln>
            </p:spPr>
            <p:txBody>
              <a:bodyPr anchor="ctr"/>
              <a:lstStyle/>
              <a:p>
                <a:endParaRPr lang="en-GB"/>
              </a:p>
            </p:txBody>
          </p:sp>
          <p:sp>
            <p:nvSpPr>
              <p:cNvPr id="48163" name="Text Box 35"/>
              <p:cNvSpPr txBox="1">
                <a:spLocks noChangeArrowheads="1"/>
              </p:cNvSpPr>
              <p:nvPr/>
            </p:nvSpPr>
            <p:spPr bwMode="auto">
              <a:xfrm>
                <a:off x="2935" y="2565"/>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64" name="Text Box 36"/>
              <p:cNvSpPr txBox="1">
                <a:spLocks noChangeArrowheads="1"/>
              </p:cNvSpPr>
              <p:nvPr/>
            </p:nvSpPr>
            <p:spPr bwMode="auto">
              <a:xfrm>
                <a:off x="3278" y="2860"/>
                <a:ext cx="255" cy="288"/>
              </a:xfrm>
              <a:prstGeom prst="rect">
                <a:avLst/>
              </a:prstGeom>
              <a:noFill/>
              <a:ln w="9525">
                <a:noFill/>
                <a:miter lim="800000"/>
                <a:headEnd/>
                <a:tailEnd/>
              </a:ln>
            </p:spPr>
            <p:txBody>
              <a:bodyPr wrap="none">
                <a:spAutoFit/>
              </a:bodyPr>
              <a:lstStyle/>
              <a:p>
                <a:r>
                  <a:rPr lang="en-US"/>
                  <a:t>G</a:t>
                </a:r>
              </a:p>
            </p:txBody>
          </p:sp>
        </p:grpSp>
      </p:grpSp>
      <p:grpSp>
        <p:nvGrpSpPr>
          <p:cNvPr id="48138" name="Group 37"/>
          <p:cNvGrpSpPr>
            <a:grpSpLocks/>
          </p:cNvGrpSpPr>
          <p:nvPr/>
        </p:nvGrpSpPr>
        <p:grpSpPr bwMode="auto">
          <a:xfrm>
            <a:off x="876300" y="3352800"/>
            <a:ext cx="5756275" cy="2514600"/>
            <a:chOff x="552" y="2112"/>
            <a:chExt cx="3626" cy="1584"/>
          </a:xfrm>
        </p:grpSpPr>
        <p:sp>
          <p:nvSpPr>
            <p:cNvPr id="48147" name="Oval 38"/>
            <p:cNvSpPr>
              <a:spLocks noChangeArrowheads="1"/>
            </p:cNvSpPr>
            <p:nvPr/>
          </p:nvSpPr>
          <p:spPr bwMode="auto">
            <a:xfrm>
              <a:off x="552" y="2832"/>
              <a:ext cx="264" cy="264"/>
            </a:xfrm>
            <a:prstGeom prst="ellipse">
              <a:avLst/>
            </a:prstGeom>
            <a:noFill/>
            <a:ln w="9525">
              <a:solidFill>
                <a:schemeClr val="tx1"/>
              </a:solidFill>
              <a:round/>
              <a:headEnd/>
              <a:tailEnd/>
            </a:ln>
          </p:spPr>
          <p:txBody>
            <a:bodyPr wrap="none" anchor="ctr"/>
            <a:lstStyle/>
            <a:p>
              <a:endParaRPr lang="en-US"/>
            </a:p>
          </p:txBody>
        </p:sp>
        <p:sp>
          <p:nvSpPr>
            <p:cNvPr id="48148" name="Oval 39"/>
            <p:cNvSpPr>
              <a:spLocks noChangeArrowheads="1"/>
            </p:cNvSpPr>
            <p:nvPr/>
          </p:nvSpPr>
          <p:spPr bwMode="auto">
            <a:xfrm>
              <a:off x="3912" y="2880"/>
              <a:ext cx="264" cy="264"/>
            </a:xfrm>
            <a:prstGeom prst="ellipse">
              <a:avLst/>
            </a:prstGeom>
            <a:noFill/>
            <a:ln w="9525">
              <a:solidFill>
                <a:schemeClr val="tx1"/>
              </a:solidFill>
              <a:round/>
              <a:headEnd/>
              <a:tailEnd/>
            </a:ln>
          </p:spPr>
          <p:txBody>
            <a:bodyPr wrap="none" anchor="ctr"/>
            <a:lstStyle/>
            <a:p>
              <a:endParaRPr lang="en-US"/>
            </a:p>
          </p:txBody>
        </p:sp>
        <p:sp>
          <p:nvSpPr>
            <p:cNvPr id="48149" name="Text Box 40"/>
            <p:cNvSpPr txBox="1">
              <a:spLocks noChangeArrowheads="1"/>
            </p:cNvSpPr>
            <p:nvPr/>
          </p:nvSpPr>
          <p:spPr bwMode="auto">
            <a:xfrm>
              <a:off x="2160" y="2112"/>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50" name="Line 41"/>
            <p:cNvSpPr>
              <a:spLocks noChangeShapeType="1"/>
            </p:cNvSpPr>
            <p:nvPr/>
          </p:nvSpPr>
          <p:spPr bwMode="auto">
            <a:xfrm>
              <a:off x="816" y="2976"/>
              <a:ext cx="480" cy="0"/>
            </a:xfrm>
            <a:prstGeom prst="line">
              <a:avLst/>
            </a:prstGeom>
            <a:noFill/>
            <a:ln w="9525">
              <a:solidFill>
                <a:schemeClr val="tx1"/>
              </a:solidFill>
              <a:round/>
              <a:headEnd/>
              <a:tailEnd type="triangle" w="med" len="med"/>
            </a:ln>
          </p:spPr>
          <p:txBody>
            <a:bodyPr anchor="ctr"/>
            <a:lstStyle/>
            <a:p>
              <a:endParaRPr lang="en-GB"/>
            </a:p>
          </p:txBody>
        </p:sp>
        <p:sp>
          <p:nvSpPr>
            <p:cNvPr id="48151" name="Text Box 42"/>
            <p:cNvSpPr txBox="1">
              <a:spLocks noChangeArrowheads="1"/>
            </p:cNvSpPr>
            <p:nvPr/>
          </p:nvSpPr>
          <p:spPr bwMode="auto">
            <a:xfrm>
              <a:off x="898" y="286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52" name="Freeform 43"/>
            <p:cNvSpPr>
              <a:spLocks/>
            </p:cNvSpPr>
            <p:nvPr/>
          </p:nvSpPr>
          <p:spPr bwMode="auto">
            <a:xfrm>
              <a:off x="765" y="3079"/>
              <a:ext cx="3267" cy="581"/>
            </a:xfrm>
            <a:custGeom>
              <a:avLst/>
              <a:gdLst>
                <a:gd name="T0" fmla="*/ 0 w 3267"/>
                <a:gd name="T1" fmla="*/ 0 h 581"/>
                <a:gd name="T2" fmla="*/ 411 w 3267"/>
                <a:gd name="T3" fmla="*/ 426 h 581"/>
                <a:gd name="T4" fmla="*/ 1203 w 3267"/>
                <a:gd name="T5" fmla="*/ 569 h 581"/>
                <a:gd name="T6" fmla="*/ 2685 w 3267"/>
                <a:gd name="T7" fmla="*/ 501 h 581"/>
                <a:gd name="T8" fmla="*/ 3267 w 3267"/>
                <a:gd name="T9" fmla="*/ 89 h 581"/>
                <a:gd name="T10" fmla="*/ 0 60000 65536"/>
                <a:gd name="T11" fmla="*/ 0 60000 65536"/>
                <a:gd name="T12" fmla="*/ 0 60000 65536"/>
                <a:gd name="T13" fmla="*/ 0 60000 65536"/>
                <a:gd name="T14" fmla="*/ 0 60000 65536"/>
                <a:gd name="T15" fmla="*/ 0 w 3267"/>
                <a:gd name="T16" fmla="*/ 0 h 581"/>
                <a:gd name="T17" fmla="*/ 3267 w 3267"/>
                <a:gd name="T18" fmla="*/ 581 h 581"/>
              </a:gdLst>
              <a:ahLst/>
              <a:cxnLst>
                <a:cxn ang="T10">
                  <a:pos x="T0" y="T1"/>
                </a:cxn>
                <a:cxn ang="T11">
                  <a:pos x="T2" y="T3"/>
                </a:cxn>
                <a:cxn ang="T12">
                  <a:pos x="T4" y="T5"/>
                </a:cxn>
                <a:cxn ang="T13">
                  <a:pos x="T6" y="T7"/>
                </a:cxn>
                <a:cxn ang="T14">
                  <a:pos x="T8" y="T9"/>
                </a:cxn>
              </a:cxnLst>
              <a:rect l="T15" t="T16" r="T17" b="T18"/>
              <a:pathLst>
                <a:path w="3267" h="581">
                  <a:moveTo>
                    <a:pt x="0" y="0"/>
                  </a:moveTo>
                  <a:cubicBezTo>
                    <a:pt x="68" y="71"/>
                    <a:pt x="211" y="331"/>
                    <a:pt x="411" y="426"/>
                  </a:cubicBezTo>
                  <a:cubicBezTo>
                    <a:pt x="611" y="521"/>
                    <a:pt x="824" y="557"/>
                    <a:pt x="1203" y="569"/>
                  </a:cubicBezTo>
                  <a:cubicBezTo>
                    <a:pt x="1582" y="581"/>
                    <a:pt x="2341" y="581"/>
                    <a:pt x="2685" y="501"/>
                  </a:cubicBezTo>
                  <a:cubicBezTo>
                    <a:pt x="3029" y="421"/>
                    <a:pt x="3146" y="175"/>
                    <a:pt x="3267" y="89"/>
                  </a:cubicBezTo>
                </a:path>
              </a:pathLst>
            </a:custGeom>
            <a:noFill/>
            <a:ln w="9525">
              <a:solidFill>
                <a:schemeClr val="tx1"/>
              </a:solidFill>
              <a:round/>
              <a:headEnd/>
              <a:tailEnd type="triangle" w="med" len="med"/>
            </a:ln>
          </p:spPr>
          <p:txBody>
            <a:bodyPr anchor="ctr"/>
            <a:lstStyle/>
            <a:p>
              <a:endParaRPr lang="en-US"/>
            </a:p>
          </p:txBody>
        </p:sp>
        <p:sp>
          <p:nvSpPr>
            <p:cNvPr id="48153" name="Freeform 44"/>
            <p:cNvSpPr>
              <a:spLocks/>
            </p:cNvSpPr>
            <p:nvPr/>
          </p:nvSpPr>
          <p:spPr bwMode="auto">
            <a:xfrm>
              <a:off x="768" y="2378"/>
              <a:ext cx="2919" cy="521"/>
            </a:xfrm>
            <a:custGeom>
              <a:avLst/>
              <a:gdLst>
                <a:gd name="T0" fmla="*/ 2720 w 2919"/>
                <a:gd name="T1" fmla="*/ 521 h 521"/>
                <a:gd name="T2" fmla="*/ 2884 w 2919"/>
                <a:gd name="T3" fmla="*/ 342 h 521"/>
                <a:gd name="T4" fmla="*/ 2510 w 2919"/>
                <a:gd name="T5" fmla="*/ 65 h 521"/>
                <a:gd name="T6" fmla="*/ 550 w 2919"/>
                <a:gd name="T7" fmla="*/ 65 h 521"/>
                <a:gd name="T8" fmla="*/ 0 w 2919"/>
                <a:gd name="T9" fmla="*/ 454 h 521"/>
                <a:gd name="T10" fmla="*/ 0 60000 65536"/>
                <a:gd name="T11" fmla="*/ 0 60000 65536"/>
                <a:gd name="T12" fmla="*/ 0 60000 65536"/>
                <a:gd name="T13" fmla="*/ 0 60000 65536"/>
                <a:gd name="T14" fmla="*/ 0 60000 65536"/>
                <a:gd name="T15" fmla="*/ 0 w 2919"/>
                <a:gd name="T16" fmla="*/ 0 h 521"/>
                <a:gd name="T17" fmla="*/ 2919 w 2919"/>
                <a:gd name="T18" fmla="*/ 521 h 521"/>
              </a:gdLst>
              <a:ahLst/>
              <a:cxnLst>
                <a:cxn ang="T10">
                  <a:pos x="T0" y="T1"/>
                </a:cxn>
                <a:cxn ang="T11">
                  <a:pos x="T2" y="T3"/>
                </a:cxn>
                <a:cxn ang="T12">
                  <a:pos x="T4" y="T5"/>
                </a:cxn>
                <a:cxn ang="T13">
                  <a:pos x="T6" y="T7"/>
                </a:cxn>
                <a:cxn ang="T14">
                  <a:pos x="T8" y="T9"/>
                </a:cxn>
              </a:cxnLst>
              <a:rect l="T15" t="T16" r="T17" b="T18"/>
              <a:pathLst>
                <a:path w="2919" h="521">
                  <a:moveTo>
                    <a:pt x="2720" y="521"/>
                  </a:moveTo>
                  <a:cubicBezTo>
                    <a:pt x="2747" y="491"/>
                    <a:pt x="2919" y="418"/>
                    <a:pt x="2884" y="342"/>
                  </a:cubicBezTo>
                  <a:cubicBezTo>
                    <a:pt x="2849" y="266"/>
                    <a:pt x="2899" y="111"/>
                    <a:pt x="2510" y="65"/>
                  </a:cubicBezTo>
                  <a:cubicBezTo>
                    <a:pt x="2121" y="19"/>
                    <a:pt x="968" y="0"/>
                    <a:pt x="550" y="65"/>
                  </a:cubicBezTo>
                  <a:cubicBezTo>
                    <a:pt x="132" y="130"/>
                    <a:pt x="115" y="373"/>
                    <a:pt x="0" y="454"/>
                  </a:cubicBezTo>
                </a:path>
              </a:pathLst>
            </a:custGeom>
            <a:noFill/>
            <a:ln w="9525">
              <a:solidFill>
                <a:schemeClr val="tx1"/>
              </a:solidFill>
              <a:round/>
              <a:headEnd/>
              <a:tailEnd type="triangle" w="med" len="med"/>
            </a:ln>
          </p:spPr>
          <p:txBody>
            <a:bodyPr anchor="ctr"/>
            <a:lstStyle/>
            <a:p>
              <a:endParaRPr lang="en-US"/>
            </a:p>
          </p:txBody>
        </p:sp>
        <p:sp>
          <p:nvSpPr>
            <p:cNvPr id="48154" name="Text Box 45"/>
            <p:cNvSpPr txBox="1">
              <a:spLocks noChangeArrowheads="1"/>
            </p:cNvSpPr>
            <p:nvPr/>
          </p:nvSpPr>
          <p:spPr bwMode="auto">
            <a:xfrm>
              <a:off x="2064" y="3369"/>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55" name="Text Box 46"/>
            <p:cNvSpPr txBox="1">
              <a:spLocks noChangeArrowheads="1"/>
            </p:cNvSpPr>
            <p:nvPr/>
          </p:nvSpPr>
          <p:spPr bwMode="auto">
            <a:xfrm>
              <a:off x="562" y="2818"/>
              <a:ext cx="255" cy="288"/>
            </a:xfrm>
            <a:prstGeom prst="rect">
              <a:avLst/>
            </a:prstGeom>
            <a:noFill/>
            <a:ln w="9525">
              <a:noFill/>
              <a:miter lim="800000"/>
              <a:headEnd/>
              <a:tailEnd/>
            </a:ln>
          </p:spPr>
          <p:txBody>
            <a:bodyPr wrap="none">
              <a:spAutoFit/>
            </a:bodyPr>
            <a:lstStyle/>
            <a:p>
              <a:r>
                <a:rPr lang="en-US"/>
                <a:t>A</a:t>
              </a:r>
            </a:p>
          </p:txBody>
        </p:sp>
        <p:sp>
          <p:nvSpPr>
            <p:cNvPr id="48156" name="Text Box 47"/>
            <p:cNvSpPr txBox="1">
              <a:spLocks noChangeArrowheads="1"/>
            </p:cNvSpPr>
            <p:nvPr/>
          </p:nvSpPr>
          <p:spPr bwMode="auto">
            <a:xfrm>
              <a:off x="3923" y="2866"/>
              <a:ext cx="255" cy="288"/>
            </a:xfrm>
            <a:prstGeom prst="rect">
              <a:avLst/>
            </a:prstGeom>
            <a:noFill/>
            <a:ln w="9525">
              <a:noFill/>
              <a:miter lim="800000"/>
              <a:headEnd/>
              <a:tailEnd/>
            </a:ln>
          </p:spPr>
          <p:txBody>
            <a:bodyPr wrap="none">
              <a:spAutoFit/>
            </a:bodyPr>
            <a:lstStyle/>
            <a:p>
              <a:r>
                <a:rPr lang="en-US"/>
                <a:t>H</a:t>
              </a:r>
            </a:p>
          </p:txBody>
        </p:sp>
      </p:grpSp>
      <p:grpSp>
        <p:nvGrpSpPr>
          <p:cNvPr id="48139" name="Group 48"/>
          <p:cNvGrpSpPr>
            <a:grpSpLocks/>
          </p:cNvGrpSpPr>
          <p:nvPr/>
        </p:nvGrpSpPr>
        <p:grpSpPr bwMode="auto">
          <a:xfrm>
            <a:off x="7200900" y="4343400"/>
            <a:ext cx="1409700" cy="685800"/>
            <a:chOff x="4536" y="2736"/>
            <a:chExt cx="888" cy="432"/>
          </a:xfrm>
        </p:grpSpPr>
        <p:sp>
          <p:nvSpPr>
            <p:cNvPr id="48140" name="Line 49"/>
            <p:cNvSpPr>
              <a:spLocks noChangeShapeType="1"/>
            </p:cNvSpPr>
            <p:nvPr/>
          </p:nvSpPr>
          <p:spPr bwMode="auto">
            <a:xfrm>
              <a:off x="4824" y="3033"/>
              <a:ext cx="336" cy="0"/>
            </a:xfrm>
            <a:prstGeom prst="line">
              <a:avLst/>
            </a:prstGeom>
            <a:noFill/>
            <a:ln w="9525">
              <a:solidFill>
                <a:schemeClr val="tx1"/>
              </a:solidFill>
              <a:round/>
              <a:headEnd/>
              <a:tailEnd type="triangle" w="med" len="med"/>
            </a:ln>
          </p:spPr>
          <p:txBody>
            <a:bodyPr anchor="ctr"/>
            <a:lstStyle/>
            <a:p>
              <a:endParaRPr lang="en-GB"/>
            </a:p>
          </p:txBody>
        </p:sp>
        <p:sp>
          <p:nvSpPr>
            <p:cNvPr id="48141" name="Oval 50"/>
            <p:cNvSpPr>
              <a:spLocks noChangeArrowheads="1"/>
            </p:cNvSpPr>
            <p:nvPr/>
          </p:nvSpPr>
          <p:spPr bwMode="auto">
            <a:xfrm>
              <a:off x="4536" y="2889"/>
              <a:ext cx="264" cy="264"/>
            </a:xfrm>
            <a:prstGeom prst="ellipse">
              <a:avLst/>
            </a:prstGeom>
            <a:noFill/>
            <a:ln w="9525">
              <a:solidFill>
                <a:schemeClr val="tx1"/>
              </a:solidFill>
              <a:round/>
              <a:headEnd/>
              <a:tailEnd/>
            </a:ln>
          </p:spPr>
          <p:txBody>
            <a:bodyPr wrap="none" anchor="ctr"/>
            <a:lstStyle/>
            <a:p>
              <a:endParaRPr lang="en-US"/>
            </a:p>
          </p:txBody>
        </p:sp>
        <p:sp>
          <p:nvSpPr>
            <p:cNvPr id="48142" name="Text Box 51"/>
            <p:cNvSpPr txBox="1">
              <a:spLocks noChangeArrowheads="1"/>
            </p:cNvSpPr>
            <p:nvPr/>
          </p:nvSpPr>
          <p:spPr bwMode="auto">
            <a:xfrm>
              <a:off x="4848" y="2736"/>
              <a:ext cx="217"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48143" name="Oval 52"/>
            <p:cNvSpPr>
              <a:spLocks noChangeArrowheads="1"/>
            </p:cNvSpPr>
            <p:nvPr/>
          </p:nvSpPr>
          <p:spPr bwMode="auto">
            <a:xfrm>
              <a:off x="5160" y="2894"/>
              <a:ext cx="264" cy="264"/>
            </a:xfrm>
            <a:prstGeom prst="ellipse">
              <a:avLst/>
            </a:prstGeom>
            <a:noFill/>
            <a:ln w="9525">
              <a:solidFill>
                <a:schemeClr val="tx1"/>
              </a:solidFill>
              <a:round/>
              <a:headEnd/>
              <a:tailEnd/>
            </a:ln>
          </p:spPr>
          <p:txBody>
            <a:bodyPr wrap="none" anchor="ctr"/>
            <a:lstStyle/>
            <a:p>
              <a:endParaRPr lang="en-US"/>
            </a:p>
          </p:txBody>
        </p:sp>
        <p:sp>
          <p:nvSpPr>
            <p:cNvPr id="48144" name="Oval 53"/>
            <p:cNvSpPr>
              <a:spLocks noChangeArrowheads="1"/>
            </p:cNvSpPr>
            <p:nvPr/>
          </p:nvSpPr>
          <p:spPr bwMode="auto">
            <a:xfrm>
              <a:off x="5186" y="2915"/>
              <a:ext cx="216" cy="226"/>
            </a:xfrm>
            <a:prstGeom prst="ellipse">
              <a:avLst/>
            </a:prstGeom>
            <a:noFill/>
            <a:ln w="9525">
              <a:solidFill>
                <a:schemeClr val="tx1"/>
              </a:solidFill>
              <a:round/>
              <a:headEnd/>
              <a:tailEnd/>
            </a:ln>
          </p:spPr>
          <p:txBody>
            <a:bodyPr wrap="none" anchor="ctr"/>
            <a:lstStyle/>
            <a:p>
              <a:endParaRPr lang="en-US"/>
            </a:p>
          </p:txBody>
        </p:sp>
        <p:sp>
          <p:nvSpPr>
            <p:cNvPr id="48145" name="Text Box 54"/>
            <p:cNvSpPr txBox="1">
              <a:spLocks noChangeArrowheads="1"/>
            </p:cNvSpPr>
            <p:nvPr/>
          </p:nvSpPr>
          <p:spPr bwMode="auto">
            <a:xfrm>
              <a:off x="4572" y="2880"/>
              <a:ext cx="180" cy="288"/>
            </a:xfrm>
            <a:prstGeom prst="rect">
              <a:avLst/>
            </a:prstGeom>
            <a:noFill/>
            <a:ln w="9525">
              <a:noFill/>
              <a:miter lim="800000"/>
              <a:headEnd/>
              <a:tailEnd/>
            </a:ln>
          </p:spPr>
          <p:txBody>
            <a:bodyPr wrap="none">
              <a:spAutoFit/>
            </a:bodyPr>
            <a:lstStyle/>
            <a:p>
              <a:r>
                <a:rPr lang="en-US"/>
                <a:t>I</a:t>
              </a:r>
            </a:p>
          </p:txBody>
        </p:sp>
        <p:sp>
          <p:nvSpPr>
            <p:cNvPr id="48146" name="Text Box 55"/>
            <p:cNvSpPr txBox="1">
              <a:spLocks noChangeArrowheads="1"/>
            </p:cNvSpPr>
            <p:nvPr/>
          </p:nvSpPr>
          <p:spPr bwMode="auto">
            <a:xfrm>
              <a:off x="5211" y="2880"/>
              <a:ext cx="191" cy="288"/>
            </a:xfrm>
            <a:prstGeom prst="rect">
              <a:avLst/>
            </a:prstGeom>
            <a:noFill/>
            <a:ln w="9525">
              <a:noFill/>
              <a:miter lim="800000"/>
              <a:headEnd/>
              <a:tailEnd/>
            </a:ln>
          </p:spPr>
          <p:txBody>
            <a:bodyPr wrap="none">
              <a:spAutoFit/>
            </a:bodyPr>
            <a:lstStyle/>
            <a:p>
              <a:r>
                <a:rPr lang="en-US"/>
                <a:t>J</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B5DFD9E5-AAEB-405D-80DE-A8BCA85A4179}" type="slidenum">
              <a:rPr lang="en-US"/>
              <a:pPr/>
              <a:t>57</a:t>
            </a:fld>
            <a:endParaRPr lang="en-US"/>
          </a:p>
        </p:txBody>
      </p:sp>
      <p:sp>
        <p:nvSpPr>
          <p:cNvPr id="49155" name="Rectangle 2"/>
          <p:cNvSpPr>
            <a:spLocks noGrp="1" noChangeArrowheads="1"/>
          </p:cNvSpPr>
          <p:nvPr>
            <p:ph type="title"/>
          </p:nvPr>
        </p:nvSpPr>
        <p:spPr/>
        <p:txBody>
          <a:bodyPr/>
          <a:lstStyle/>
          <a:p>
            <a:r>
              <a:rPr lang="en-US" smtClean="0"/>
              <a:t>Next</a:t>
            </a:r>
          </a:p>
        </p:txBody>
      </p:sp>
      <p:sp>
        <p:nvSpPr>
          <p:cNvPr id="49156" name="Text Box 3"/>
          <p:cNvSpPr txBox="1">
            <a:spLocks noChangeArrowheads="1"/>
          </p:cNvSpPr>
          <p:nvPr/>
        </p:nvSpPr>
        <p:spPr bwMode="auto">
          <a:xfrm>
            <a:off x="1447800" y="3124200"/>
            <a:ext cx="1857375" cy="822325"/>
          </a:xfrm>
          <a:prstGeom prst="rect">
            <a:avLst/>
          </a:prstGeom>
          <a:noFill/>
          <a:ln w="9525">
            <a:noFill/>
            <a:miter lim="800000"/>
            <a:headEnd/>
            <a:tailEnd/>
          </a:ln>
        </p:spPr>
        <p:txBody>
          <a:bodyPr wrap="none">
            <a:spAutoFit/>
          </a:bodyPr>
          <a:lstStyle/>
          <a:p>
            <a:pPr algn="ctr"/>
            <a:r>
              <a:rPr lang="en-US">
                <a:latin typeface="Comic Sans MS" pitchFamily="-80" charset="0"/>
              </a:rPr>
              <a:t>Regular</a:t>
            </a:r>
          </a:p>
          <a:p>
            <a:pPr algn="ctr"/>
            <a:r>
              <a:rPr lang="en-US">
                <a:latin typeface="Comic Sans MS" pitchFamily="-80" charset="0"/>
              </a:rPr>
              <a:t>expressions</a:t>
            </a:r>
          </a:p>
        </p:txBody>
      </p:sp>
      <p:sp>
        <p:nvSpPr>
          <p:cNvPr id="49157" name="Text Box 4"/>
          <p:cNvSpPr txBox="1">
            <a:spLocks noChangeArrowheads="1"/>
          </p:cNvSpPr>
          <p:nvPr/>
        </p:nvSpPr>
        <p:spPr bwMode="auto">
          <a:xfrm>
            <a:off x="3810000" y="2362200"/>
            <a:ext cx="835025" cy="457200"/>
          </a:xfrm>
          <a:prstGeom prst="rect">
            <a:avLst/>
          </a:prstGeom>
          <a:noFill/>
          <a:ln w="9525">
            <a:noFill/>
            <a:miter lim="800000"/>
            <a:headEnd/>
            <a:tailEnd/>
          </a:ln>
        </p:spPr>
        <p:txBody>
          <a:bodyPr wrap="none">
            <a:spAutoFit/>
          </a:bodyPr>
          <a:lstStyle/>
          <a:p>
            <a:pPr algn="ctr"/>
            <a:r>
              <a:rPr lang="en-US">
                <a:latin typeface="Comic Sans MS" pitchFamily="-80" charset="0"/>
              </a:rPr>
              <a:t>NFA</a:t>
            </a:r>
          </a:p>
        </p:txBody>
      </p:sp>
      <p:sp>
        <p:nvSpPr>
          <p:cNvPr id="49158" name="Text Box 5"/>
          <p:cNvSpPr txBox="1">
            <a:spLocks noChangeArrowheads="1"/>
          </p:cNvSpPr>
          <p:nvPr/>
        </p:nvSpPr>
        <p:spPr bwMode="auto">
          <a:xfrm>
            <a:off x="6172200" y="3429000"/>
            <a:ext cx="812800" cy="457200"/>
          </a:xfrm>
          <a:prstGeom prst="rect">
            <a:avLst/>
          </a:prstGeom>
          <a:noFill/>
          <a:ln w="9525">
            <a:noFill/>
            <a:miter lim="800000"/>
            <a:headEnd/>
            <a:tailEnd/>
          </a:ln>
        </p:spPr>
        <p:txBody>
          <a:bodyPr wrap="none">
            <a:spAutoFit/>
          </a:bodyPr>
          <a:lstStyle/>
          <a:p>
            <a:pPr algn="ctr"/>
            <a:r>
              <a:rPr lang="en-US">
                <a:latin typeface="Comic Sans MS" pitchFamily="-80" charset="0"/>
              </a:rPr>
              <a:t>DFA</a:t>
            </a:r>
          </a:p>
        </p:txBody>
      </p:sp>
      <p:sp>
        <p:nvSpPr>
          <p:cNvPr id="49159" name="Text Box 6"/>
          <p:cNvSpPr txBox="1">
            <a:spLocks noChangeArrowheads="1"/>
          </p:cNvSpPr>
          <p:nvPr/>
        </p:nvSpPr>
        <p:spPr bwMode="auto">
          <a:xfrm>
            <a:off x="1339850" y="4664075"/>
            <a:ext cx="2068513" cy="822325"/>
          </a:xfrm>
          <a:prstGeom prst="rect">
            <a:avLst/>
          </a:prstGeom>
          <a:noFill/>
          <a:ln w="9525">
            <a:noFill/>
            <a:miter lim="800000"/>
            <a:headEnd/>
            <a:tailEnd/>
          </a:ln>
        </p:spPr>
        <p:txBody>
          <a:bodyPr wrap="none">
            <a:spAutoFit/>
          </a:bodyPr>
          <a:lstStyle/>
          <a:p>
            <a:pPr algn="ctr"/>
            <a:r>
              <a:rPr lang="en-US">
                <a:latin typeface="Comic Sans MS" pitchFamily="-80" charset="0"/>
              </a:rPr>
              <a:t>Lexical</a:t>
            </a:r>
          </a:p>
          <a:p>
            <a:pPr algn="ctr"/>
            <a:r>
              <a:rPr lang="en-US">
                <a:latin typeface="Comic Sans MS" pitchFamily="-80" charset="0"/>
              </a:rPr>
              <a:t>Specification</a:t>
            </a:r>
          </a:p>
        </p:txBody>
      </p:sp>
      <p:sp>
        <p:nvSpPr>
          <p:cNvPr id="49160" name="Text Box 7"/>
          <p:cNvSpPr txBox="1">
            <a:spLocks noChangeArrowheads="1"/>
          </p:cNvSpPr>
          <p:nvPr/>
        </p:nvSpPr>
        <p:spPr bwMode="auto">
          <a:xfrm>
            <a:off x="4806950" y="4740275"/>
            <a:ext cx="3538538" cy="822325"/>
          </a:xfrm>
          <a:prstGeom prst="rect">
            <a:avLst/>
          </a:prstGeom>
          <a:noFill/>
          <a:ln w="9525">
            <a:noFill/>
            <a:miter lim="800000"/>
            <a:headEnd/>
            <a:tailEnd/>
          </a:ln>
        </p:spPr>
        <p:txBody>
          <a:bodyPr wrap="none">
            <a:spAutoFit/>
          </a:bodyPr>
          <a:lstStyle/>
          <a:p>
            <a:pPr algn="ctr"/>
            <a:r>
              <a:rPr lang="en-US">
                <a:latin typeface="Comic Sans MS" pitchFamily="-80" charset="0"/>
              </a:rPr>
              <a:t>Table-driven </a:t>
            </a:r>
          </a:p>
          <a:p>
            <a:pPr algn="ctr"/>
            <a:r>
              <a:rPr lang="en-US">
                <a:latin typeface="Comic Sans MS" pitchFamily="-80" charset="0"/>
              </a:rPr>
              <a:t>Implementation of DFA</a:t>
            </a:r>
          </a:p>
        </p:txBody>
      </p:sp>
      <p:cxnSp>
        <p:nvCxnSpPr>
          <p:cNvPr id="49161" name="AutoShape 8"/>
          <p:cNvCxnSpPr>
            <a:cxnSpLocks noChangeShapeType="1"/>
            <a:stCxn id="49159" idx="0"/>
            <a:endCxn id="49156" idx="2"/>
          </p:cNvCxnSpPr>
          <p:nvPr/>
        </p:nvCxnSpPr>
        <p:spPr bwMode="auto">
          <a:xfrm flipV="1">
            <a:off x="2374900" y="3946525"/>
            <a:ext cx="1588" cy="717550"/>
          </a:xfrm>
          <a:prstGeom prst="straightConnector1">
            <a:avLst/>
          </a:prstGeom>
          <a:noFill/>
          <a:ln w="9525">
            <a:solidFill>
              <a:schemeClr val="tx1"/>
            </a:solidFill>
            <a:round/>
            <a:headEnd/>
            <a:tailEnd type="triangle" w="med" len="med"/>
          </a:ln>
        </p:spPr>
      </p:cxnSp>
      <p:cxnSp>
        <p:nvCxnSpPr>
          <p:cNvPr id="49162" name="AutoShape 9"/>
          <p:cNvCxnSpPr>
            <a:cxnSpLocks noChangeShapeType="1"/>
            <a:stCxn id="49156" idx="0"/>
            <a:endCxn id="49157" idx="1"/>
          </p:cNvCxnSpPr>
          <p:nvPr/>
        </p:nvCxnSpPr>
        <p:spPr bwMode="auto">
          <a:xfrm flipV="1">
            <a:off x="2376488" y="2590800"/>
            <a:ext cx="1433512" cy="533400"/>
          </a:xfrm>
          <a:prstGeom prst="straightConnector1">
            <a:avLst/>
          </a:prstGeom>
          <a:noFill/>
          <a:ln w="9525">
            <a:solidFill>
              <a:schemeClr val="tx1"/>
            </a:solidFill>
            <a:round/>
            <a:headEnd/>
            <a:tailEnd type="triangle" w="med" len="med"/>
          </a:ln>
        </p:spPr>
      </p:cxnSp>
      <p:cxnSp>
        <p:nvCxnSpPr>
          <p:cNvPr id="49163" name="AutoShape 10"/>
          <p:cNvCxnSpPr>
            <a:cxnSpLocks noChangeShapeType="1"/>
            <a:stCxn id="49157" idx="3"/>
            <a:endCxn id="49158" idx="0"/>
          </p:cNvCxnSpPr>
          <p:nvPr/>
        </p:nvCxnSpPr>
        <p:spPr bwMode="auto">
          <a:xfrm>
            <a:off x="4645025" y="2590800"/>
            <a:ext cx="1933575" cy="838200"/>
          </a:xfrm>
          <a:prstGeom prst="straightConnector1">
            <a:avLst/>
          </a:prstGeom>
          <a:noFill/>
          <a:ln w="9525">
            <a:solidFill>
              <a:schemeClr val="tx1"/>
            </a:solidFill>
            <a:round/>
            <a:headEnd/>
            <a:tailEnd type="triangle" w="med" len="med"/>
          </a:ln>
        </p:spPr>
      </p:cxnSp>
      <p:cxnSp>
        <p:nvCxnSpPr>
          <p:cNvPr id="49164" name="AutoShape 11"/>
          <p:cNvCxnSpPr>
            <a:cxnSpLocks noChangeShapeType="1"/>
            <a:stCxn id="49158" idx="2"/>
            <a:endCxn id="49160" idx="0"/>
          </p:cNvCxnSpPr>
          <p:nvPr/>
        </p:nvCxnSpPr>
        <p:spPr bwMode="auto">
          <a:xfrm flipH="1">
            <a:off x="6577013" y="3886200"/>
            <a:ext cx="1587" cy="854075"/>
          </a:xfrm>
          <a:prstGeom prst="straightConnector1">
            <a:avLst/>
          </a:prstGeom>
          <a:noFill/>
          <a:ln w="9525">
            <a:solidFill>
              <a:schemeClr val="tx1"/>
            </a:solidFill>
            <a:round/>
            <a:headEnd/>
            <a:tailEnd type="triangle" w="med" len="med"/>
          </a:ln>
        </p:spPr>
      </p:cxnSp>
      <p:sp>
        <p:nvSpPr>
          <p:cNvPr id="49165" name="Line 12"/>
          <p:cNvSpPr>
            <a:spLocks noChangeShapeType="1"/>
          </p:cNvSpPr>
          <p:nvPr/>
        </p:nvSpPr>
        <p:spPr bwMode="auto">
          <a:xfrm>
            <a:off x="5562600" y="1676400"/>
            <a:ext cx="0" cy="1066800"/>
          </a:xfrm>
          <a:prstGeom prst="line">
            <a:avLst/>
          </a:prstGeom>
          <a:noFill/>
          <a:ln w="38100">
            <a:solidFill>
              <a:schemeClr val="accent2"/>
            </a:solidFill>
            <a:round/>
            <a:headEnd/>
            <a:tailEnd type="triangle" w="med" len="med"/>
          </a:ln>
        </p:spPr>
        <p:txBody>
          <a:bodyPr anchor="ctr"/>
          <a:lstStyle/>
          <a:p>
            <a:endParaRPr lang="en-GB"/>
          </a:p>
        </p:txBody>
      </p:sp>
      <p:sp>
        <p:nvSpPr>
          <p:cNvPr id="49166" name="Line 13"/>
          <p:cNvSpPr>
            <a:spLocks noChangeShapeType="1"/>
          </p:cNvSpPr>
          <p:nvPr/>
        </p:nvSpPr>
        <p:spPr bwMode="auto">
          <a:xfrm flipH="1">
            <a:off x="7010400" y="4114800"/>
            <a:ext cx="1066800" cy="0"/>
          </a:xfrm>
          <a:prstGeom prst="line">
            <a:avLst/>
          </a:prstGeom>
          <a:noFill/>
          <a:ln w="38100">
            <a:solidFill>
              <a:schemeClr val="accent2"/>
            </a:solidFill>
            <a:round/>
            <a:headEnd/>
            <a:tailEnd type="triangle" w="med" len="med"/>
          </a:ln>
        </p:spPr>
        <p:txBody>
          <a:bodyPr anchor="ctr"/>
          <a:lstStyle/>
          <a:p>
            <a:endParaRPr lang="en-GB"/>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6D255C-7D92-4445-B597-1B5676FA794D}" type="slidenum">
              <a:rPr lang="en-US"/>
              <a:pPr/>
              <a:t>58</a:t>
            </a:fld>
            <a:endParaRPr lang="en-US"/>
          </a:p>
        </p:txBody>
      </p:sp>
      <p:sp>
        <p:nvSpPr>
          <p:cNvPr id="50179" name="Rectangle 2"/>
          <p:cNvSpPr>
            <a:spLocks noGrp="1" noChangeArrowheads="1"/>
          </p:cNvSpPr>
          <p:nvPr>
            <p:ph type="title"/>
          </p:nvPr>
        </p:nvSpPr>
        <p:spPr/>
        <p:txBody>
          <a:bodyPr/>
          <a:lstStyle/>
          <a:p>
            <a:r>
              <a:rPr lang="en-US" smtClean="0"/>
              <a:t>NFA to DFA. The Trick</a:t>
            </a:r>
          </a:p>
        </p:txBody>
      </p:sp>
      <p:sp>
        <p:nvSpPr>
          <p:cNvPr id="50180" name="Rectangle 3"/>
          <p:cNvSpPr>
            <a:spLocks noGrp="1" noChangeArrowheads="1"/>
          </p:cNvSpPr>
          <p:nvPr>
            <p:ph type="body" idx="1"/>
          </p:nvPr>
        </p:nvSpPr>
        <p:spPr/>
        <p:txBody>
          <a:bodyPr/>
          <a:lstStyle/>
          <a:p>
            <a:r>
              <a:rPr lang="en-US" smtClean="0"/>
              <a:t>Simulate the NFA</a:t>
            </a:r>
          </a:p>
          <a:p>
            <a:r>
              <a:rPr lang="en-US" smtClean="0"/>
              <a:t>Each state of resulting DFA </a:t>
            </a:r>
          </a:p>
          <a:p>
            <a:pPr lvl="1">
              <a:buFontTx/>
              <a:buNone/>
            </a:pPr>
            <a:r>
              <a:rPr lang="en-US" smtClean="0"/>
              <a:t>= a non-empty subset of states of the NFA</a:t>
            </a:r>
          </a:p>
          <a:p>
            <a:r>
              <a:rPr lang="en-US" smtClean="0"/>
              <a:t>Start state </a:t>
            </a:r>
          </a:p>
          <a:p>
            <a:pPr lvl="1">
              <a:buFontTx/>
              <a:buNone/>
            </a:pPr>
            <a:r>
              <a:rPr lang="en-US" smtClean="0"/>
              <a:t>= the set of NFA states reachable through </a:t>
            </a:r>
            <a:r>
              <a:rPr lang="en-US" smtClean="0">
                <a:sym typeface="Symbol" pitchFamily="-80" charset="2"/>
              </a:rPr>
              <a:t>-moves from NFA start state</a:t>
            </a:r>
            <a:endParaRPr lang="en-US" smtClean="0"/>
          </a:p>
          <a:p>
            <a:r>
              <a:rPr lang="en-US" smtClean="0"/>
              <a:t>Add a transition S </a:t>
            </a:r>
            <a:r>
              <a:rPr lang="en-US" smtClean="0">
                <a:sym typeface="Symbol" pitchFamily="-80" charset="2"/>
              </a:rPr>
              <a:t></a:t>
            </a:r>
            <a:r>
              <a:rPr lang="en-US" baseline="30000" smtClean="0">
                <a:sym typeface="Symbol" pitchFamily="-80" charset="2"/>
              </a:rPr>
              <a:t>a </a:t>
            </a:r>
            <a:r>
              <a:rPr lang="en-US" smtClean="0">
                <a:sym typeface="Symbol" pitchFamily="-80" charset="2"/>
              </a:rPr>
              <a:t>S’ to DFA iff</a:t>
            </a:r>
          </a:p>
          <a:p>
            <a:pPr lvl="1"/>
            <a:r>
              <a:rPr lang="en-US" smtClean="0">
                <a:sym typeface="Symbol" pitchFamily="-80" charset="2"/>
              </a:rPr>
              <a:t>S’ is the set of NFA states reachable from the states in S after seeing the input a</a:t>
            </a:r>
          </a:p>
          <a:p>
            <a:pPr lvl="2"/>
            <a:r>
              <a:rPr lang="en-US" smtClean="0">
                <a:sym typeface="Symbol" pitchFamily="-80" charset="2"/>
              </a:rPr>
              <a:t>considering -moves as well</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3A710648-809E-451C-8948-3AC7C0EE6697}" type="slidenum">
              <a:rPr lang="en-US"/>
              <a:pPr/>
              <a:t>59</a:t>
            </a:fld>
            <a:endParaRPr lang="en-US"/>
          </a:p>
        </p:txBody>
      </p:sp>
      <p:sp>
        <p:nvSpPr>
          <p:cNvPr id="51203" name="Rectangle 2"/>
          <p:cNvSpPr>
            <a:spLocks noGrp="1" noChangeArrowheads="1"/>
          </p:cNvSpPr>
          <p:nvPr>
            <p:ph type="title"/>
          </p:nvPr>
        </p:nvSpPr>
        <p:spPr>
          <a:xfrm>
            <a:off x="457200" y="457200"/>
            <a:ext cx="8229600" cy="1143000"/>
          </a:xfrm>
        </p:spPr>
        <p:txBody>
          <a:bodyPr/>
          <a:lstStyle/>
          <a:p>
            <a:r>
              <a:rPr lang="en-US" smtClean="0"/>
              <a:t>NFA -&gt; DFA Example</a:t>
            </a:r>
          </a:p>
        </p:txBody>
      </p:sp>
      <p:sp>
        <p:nvSpPr>
          <p:cNvPr id="51204" name="Line 3"/>
          <p:cNvSpPr>
            <a:spLocks noChangeShapeType="1"/>
          </p:cNvSpPr>
          <p:nvPr/>
        </p:nvSpPr>
        <p:spPr bwMode="auto">
          <a:xfrm>
            <a:off x="3581400" y="2452688"/>
            <a:ext cx="533400" cy="0"/>
          </a:xfrm>
          <a:prstGeom prst="line">
            <a:avLst/>
          </a:prstGeom>
          <a:noFill/>
          <a:ln w="9525">
            <a:solidFill>
              <a:schemeClr val="tx1"/>
            </a:solidFill>
            <a:round/>
            <a:headEnd/>
            <a:tailEnd type="triangle" w="med" len="med"/>
          </a:ln>
        </p:spPr>
        <p:txBody>
          <a:bodyPr anchor="ctr"/>
          <a:lstStyle/>
          <a:p>
            <a:endParaRPr lang="en-GB"/>
          </a:p>
        </p:txBody>
      </p:sp>
      <p:sp>
        <p:nvSpPr>
          <p:cNvPr id="51205" name="Oval 4"/>
          <p:cNvSpPr>
            <a:spLocks noChangeArrowheads="1"/>
          </p:cNvSpPr>
          <p:nvPr/>
        </p:nvSpPr>
        <p:spPr bwMode="auto">
          <a:xfrm>
            <a:off x="3124200" y="2224088"/>
            <a:ext cx="419100" cy="419100"/>
          </a:xfrm>
          <a:prstGeom prst="ellipse">
            <a:avLst/>
          </a:prstGeom>
          <a:noFill/>
          <a:ln w="9525">
            <a:solidFill>
              <a:schemeClr val="tx1"/>
            </a:solidFill>
            <a:round/>
            <a:headEnd/>
            <a:tailEnd/>
          </a:ln>
        </p:spPr>
        <p:txBody>
          <a:bodyPr wrap="none" anchor="ctr"/>
          <a:lstStyle/>
          <a:p>
            <a:endParaRPr lang="en-US"/>
          </a:p>
        </p:txBody>
      </p:sp>
      <p:sp>
        <p:nvSpPr>
          <p:cNvPr id="51206" name="Text Box 5"/>
          <p:cNvSpPr txBox="1">
            <a:spLocks noChangeArrowheads="1"/>
          </p:cNvSpPr>
          <p:nvPr/>
        </p:nvSpPr>
        <p:spPr bwMode="auto">
          <a:xfrm>
            <a:off x="3657600" y="1981200"/>
            <a:ext cx="344488"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51207" name="Oval 6"/>
          <p:cNvSpPr>
            <a:spLocks noChangeArrowheads="1"/>
          </p:cNvSpPr>
          <p:nvPr/>
        </p:nvSpPr>
        <p:spPr bwMode="auto">
          <a:xfrm>
            <a:off x="4114800" y="2232025"/>
            <a:ext cx="419100" cy="419100"/>
          </a:xfrm>
          <a:prstGeom prst="ellipse">
            <a:avLst/>
          </a:prstGeom>
          <a:noFill/>
          <a:ln w="9525">
            <a:solidFill>
              <a:schemeClr val="tx1"/>
            </a:solidFill>
            <a:round/>
            <a:headEnd/>
            <a:tailEnd/>
          </a:ln>
        </p:spPr>
        <p:txBody>
          <a:bodyPr wrap="none" anchor="ctr"/>
          <a:lstStyle/>
          <a:p>
            <a:endParaRPr lang="en-US"/>
          </a:p>
        </p:txBody>
      </p:sp>
      <p:sp>
        <p:nvSpPr>
          <p:cNvPr id="51208" name="Line 7"/>
          <p:cNvSpPr>
            <a:spLocks noChangeShapeType="1"/>
          </p:cNvSpPr>
          <p:nvPr/>
        </p:nvSpPr>
        <p:spPr bwMode="auto">
          <a:xfrm>
            <a:off x="3581400" y="3078163"/>
            <a:ext cx="533400" cy="0"/>
          </a:xfrm>
          <a:prstGeom prst="line">
            <a:avLst/>
          </a:prstGeom>
          <a:noFill/>
          <a:ln w="9525">
            <a:solidFill>
              <a:schemeClr val="tx1"/>
            </a:solidFill>
            <a:round/>
            <a:headEnd/>
            <a:tailEnd type="triangle" w="med" len="med"/>
          </a:ln>
        </p:spPr>
        <p:txBody>
          <a:bodyPr anchor="ctr"/>
          <a:lstStyle/>
          <a:p>
            <a:endParaRPr lang="en-GB"/>
          </a:p>
        </p:txBody>
      </p:sp>
      <p:sp>
        <p:nvSpPr>
          <p:cNvPr id="51209" name="Oval 8"/>
          <p:cNvSpPr>
            <a:spLocks noChangeArrowheads="1"/>
          </p:cNvSpPr>
          <p:nvPr/>
        </p:nvSpPr>
        <p:spPr bwMode="auto">
          <a:xfrm>
            <a:off x="3124200" y="2849563"/>
            <a:ext cx="419100" cy="419100"/>
          </a:xfrm>
          <a:prstGeom prst="ellipse">
            <a:avLst/>
          </a:prstGeom>
          <a:noFill/>
          <a:ln w="9525">
            <a:solidFill>
              <a:schemeClr val="tx1"/>
            </a:solidFill>
            <a:round/>
            <a:headEnd/>
            <a:tailEnd/>
          </a:ln>
        </p:spPr>
        <p:txBody>
          <a:bodyPr wrap="none" anchor="ctr"/>
          <a:lstStyle/>
          <a:p>
            <a:endParaRPr lang="en-US"/>
          </a:p>
        </p:txBody>
      </p:sp>
      <p:sp>
        <p:nvSpPr>
          <p:cNvPr id="51210" name="Text Box 9"/>
          <p:cNvSpPr txBox="1">
            <a:spLocks noChangeArrowheads="1"/>
          </p:cNvSpPr>
          <p:nvPr/>
        </p:nvSpPr>
        <p:spPr bwMode="auto">
          <a:xfrm>
            <a:off x="3619500" y="2606675"/>
            <a:ext cx="401638"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0</a:t>
            </a:r>
          </a:p>
        </p:txBody>
      </p:sp>
      <p:sp>
        <p:nvSpPr>
          <p:cNvPr id="51211" name="Oval 10"/>
          <p:cNvSpPr>
            <a:spLocks noChangeArrowheads="1"/>
          </p:cNvSpPr>
          <p:nvPr/>
        </p:nvSpPr>
        <p:spPr bwMode="auto">
          <a:xfrm>
            <a:off x="4114800" y="2857500"/>
            <a:ext cx="419100" cy="419100"/>
          </a:xfrm>
          <a:prstGeom prst="ellipse">
            <a:avLst/>
          </a:prstGeom>
          <a:noFill/>
          <a:ln w="9525">
            <a:solidFill>
              <a:schemeClr val="tx1"/>
            </a:solidFill>
            <a:round/>
            <a:headEnd/>
            <a:tailEnd/>
          </a:ln>
        </p:spPr>
        <p:txBody>
          <a:bodyPr wrap="none" anchor="ctr"/>
          <a:lstStyle/>
          <a:p>
            <a:endParaRPr lang="en-US"/>
          </a:p>
        </p:txBody>
      </p:sp>
      <p:sp>
        <p:nvSpPr>
          <p:cNvPr id="51212" name="Oval 11"/>
          <p:cNvSpPr>
            <a:spLocks noChangeArrowheads="1"/>
          </p:cNvSpPr>
          <p:nvPr/>
        </p:nvSpPr>
        <p:spPr bwMode="auto">
          <a:xfrm>
            <a:off x="2057400" y="2514600"/>
            <a:ext cx="419100" cy="419100"/>
          </a:xfrm>
          <a:prstGeom prst="ellipse">
            <a:avLst/>
          </a:prstGeom>
          <a:noFill/>
          <a:ln w="9525">
            <a:solidFill>
              <a:schemeClr val="tx1"/>
            </a:solidFill>
            <a:round/>
            <a:headEnd/>
            <a:tailEnd/>
          </a:ln>
        </p:spPr>
        <p:txBody>
          <a:bodyPr wrap="none" anchor="ctr"/>
          <a:lstStyle/>
          <a:p>
            <a:endParaRPr lang="en-US"/>
          </a:p>
        </p:txBody>
      </p:sp>
      <p:sp>
        <p:nvSpPr>
          <p:cNvPr id="51213" name="Oval 12"/>
          <p:cNvSpPr>
            <a:spLocks noChangeArrowheads="1"/>
          </p:cNvSpPr>
          <p:nvPr/>
        </p:nvSpPr>
        <p:spPr bwMode="auto">
          <a:xfrm>
            <a:off x="5181600" y="2590800"/>
            <a:ext cx="419100" cy="419100"/>
          </a:xfrm>
          <a:prstGeom prst="ellipse">
            <a:avLst/>
          </a:prstGeom>
          <a:noFill/>
          <a:ln w="9525">
            <a:solidFill>
              <a:schemeClr val="tx1"/>
            </a:solidFill>
            <a:round/>
            <a:headEnd/>
            <a:tailEnd/>
          </a:ln>
        </p:spPr>
        <p:txBody>
          <a:bodyPr wrap="none" anchor="ctr"/>
          <a:lstStyle/>
          <a:p>
            <a:endParaRPr lang="en-US"/>
          </a:p>
        </p:txBody>
      </p:sp>
      <p:sp>
        <p:nvSpPr>
          <p:cNvPr id="51214" name="Line 13"/>
          <p:cNvSpPr>
            <a:spLocks noChangeShapeType="1"/>
          </p:cNvSpPr>
          <p:nvPr/>
        </p:nvSpPr>
        <p:spPr bwMode="auto">
          <a:xfrm>
            <a:off x="7658100" y="2833688"/>
            <a:ext cx="533400" cy="0"/>
          </a:xfrm>
          <a:prstGeom prst="line">
            <a:avLst/>
          </a:prstGeom>
          <a:noFill/>
          <a:ln w="9525">
            <a:solidFill>
              <a:schemeClr val="tx1"/>
            </a:solidFill>
            <a:round/>
            <a:headEnd/>
            <a:tailEnd type="triangle" w="med" len="med"/>
          </a:ln>
        </p:spPr>
        <p:txBody>
          <a:bodyPr anchor="ctr"/>
          <a:lstStyle/>
          <a:p>
            <a:endParaRPr lang="en-GB"/>
          </a:p>
        </p:txBody>
      </p:sp>
      <p:sp>
        <p:nvSpPr>
          <p:cNvPr id="51215" name="Oval 14"/>
          <p:cNvSpPr>
            <a:spLocks noChangeArrowheads="1"/>
          </p:cNvSpPr>
          <p:nvPr/>
        </p:nvSpPr>
        <p:spPr bwMode="auto">
          <a:xfrm>
            <a:off x="7200900" y="2605088"/>
            <a:ext cx="419100" cy="419100"/>
          </a:xfrm>
          <a:prstGeom prst="ellipse">
            <a:avLst/>
          </a:prstGeom>
          <a:noFill/>
          <a:ln w="9525">
            <a:solidFill>
              <a:schemeClr val="tx1"/>
            </a:solidFill>
            <a:round/>
            <a:headEnd/>
            <a:tailEnd/>
          </a:ln>
        </p:spPr>
        <p:txBody>
          <a:bodyPr wrap="none" anchor="ctr"/>
          <a:lstStyle/>
          <a:p>
            <a:endParaRPr lang="en-US"/>
          </a:p>
        </p:txBody>
      </p:sp>
      <p:sp>
        <p:nvSpPr>
          <p:cNvPr id="51216" name="Text Box 15"/>
          <p:cNvSpPr txBox="1">
            <a:spLocks noChangeArrowheads="1"/>
          </p:cNvSpPr>
          <p:nvPr/>
        </p:nvSpPr>
        <p:spPr bwMode="auto">
          <a:xfrm>
            <a:off x="7696200" y="2362200"/>
            <a:ext cx="344488"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51217" name="Oval 16"/>
          <p:cNvSpPr>
            <a:spLocks noChangeArrowheads="1"/>
          </p:cNvSpPr>
          <p:nvPr/>
        </p:nvSpPr>
        <p:spPr bwMode="auto">
          <a:xfrm>
            <a:off x="8191500" y="2613025"/>
            <a:ext cx="419100" cy="419100"/>
          </a:xfrm>
          <a:prstGeom prst="ellipse">
            <a:avLst/>
          </a:prstGeom>
          <a:noFill/>
          <a:ln w="9525">
            <a:solidFill>
              <a:schemeClr val="tx1"/>
            </a:solidFill>
            <a:round/>
            <a:headEnd/>
            <a:tailEnd/>
          </a:ln>
        </p:spPr>
        <p:txBody>
          <a:bodyPr wrap="none" anchor="ctr"/>
          <a:lstStyle/>
          <a:p>
            <a:endParaRPr lang="en-US"/>
          </a:p>
        </p:txBody>
      </p:sp>
      <p:sp>
        <p:nvSpPr>
          <p:cNvPr id="51218" name="Oval 17"/>
          <p:cNvSpPr>
            <a:spLocks noChangeArrowheads="1"/>
          </p:cNvSpPr>
          <p:nvPr/>
        </p:nvSpPr>
        <p:spPr bwMode="auto">
          <a:xfrm>
            <a:off x="876300" y="2514600"/>
            <a:ext cx="419100" cy="419100"/>
          </a:xfrm>
          <a:prstGeom prst="ellipse">
            <a:avLst/>
          </a:prstGeom>
          <a:noFill/>
          <a:ln w="9525">
            <a:solidFill>
              <a:schemeClr val="tx1"/>
            </a:solidFill>
            <a:round/>
            <a:headEnd/>
            <a:tailEnd/>
          </a:ln>
        </p:spPr>
        <p:txBody>
          <a:bodyPr wrap="none" anchor="ctr"/>
          <a:lstStyle/>
          <a:p>
            <a:endParaRPr lang="en-US"/>
          </a:p>
        </p:txBody>
      </p:sp>
      <p:sp>
        <p:nvSpPr>
          <p:cNvPr id="51219" name="Oval 18"/>
          <p:cNvSpPr>
            <a:spLocks noChangeArrowheads="1"/>
          </p:cNvSpPr>
          <p:nvPr/>
        </p:nvSpPr>
        <p:spPr bwMode="auto">
          <a:xfrm>
            <a:off x="6210300" y="2590800"/>
            <a:ext cx="419100" cy="419100"/>
          </a:xfrm>
          <a:prstGeom prst="ellipse">
            <a:avLst/>
          </a:prstGeom>
          <a:noFill/>
          <a:ln w="9525">
            <a:solidFill>
              <a:schemeClr val="tx1"/>
            </a:solidFill>
            <a:round/>
            <a:headEnd/>
            <a:tailEnd/>
          </a:ln>
        </p:spPr>
        <p:txBody>
          <a:bodyPr wrap="none" anchor="ctr"/>
          <a:lstStyle/>
          <a:p>
            <a:endParaRPr lang="en-US"/>
          </a:p>
        </p:txBody>
      </p:sp>
      <p:sp>
        <p:nvSpPr>
          <p:cNvPr id="51220" name="Line 19"/>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anchor="ctr"/>
          <a:lstStyle/>
          <a:p>
            <a:endParaRPr lang="en-GB"/>
          </a:p>
        </p:txBody>
      </p:sp>
      <p:sp>
        <p:nvSpPr>
          <p:cNvPr id="51221" name="Text Box 20"/>
          <p:cNvSpPr txBox="1">
            <a:spLocks noChangeArrowheads="1"/>
          </p:cNvSpPr>
          <p:nvPr/>
        </p:nvSpPr>
        <p:spPr bwMode="auto">
          <a:xfrm>
            <a:off x="1425575" y="257175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2" name="Line 21"/>
          <p:cNvSpPr>
            <a:spLocks noChangeShapeType="1"/>
          </p:cNvSpPr>
          <p:nvPr/>
        </p:nvSpPr>
        <p:spPr bwMode="auto">
          <a:xfrm>
            <a:off x="6629400" y="2819400"/>
            <a:ext cx="609600" cy="0"/>
          </a:xfrm>
          <a:prstGeom prst="line">
            <a:avLst/>
          </a:prstGeom>
          <a:noFill/>
          <a:ln w="9525">
            <a:solidFill>
              <a:schemeClr val="tx1"/>
            </a:solidFill>
            <a:round/>
            <a:headEnd/>
            <a:tailEnd type="triangle" w="med" len="med"/>
          </a:ln>
        </p:spPr>
        <p:txBody>
          <a:bodyPr anchor="ctr"/>
          <a:lstStyle/>
          <a:p>
            <a:endParaRPr lang="en-GB"/>
          </a:p>
        </p:txBody>
      </p:sp>
      <p:sp>
        <p:nvSpPr>
          <p:cNvPr id="51223" name="Text Box 22"/>
          <p:cNvSpPr txBox="1">
            <a:spLocks noChangeArrowheads="1"/>
          </p:cNvSpPr>
          <p:nvPr/>
        </p:nvSpPr>
        <p:spPr bwMode="auto">
          <a:xfrm>
            <a:off x="6607175" y="26670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4" name="Line 23"/>
          <p:cNvSpPr>
            <a:spLocks noChangeShapeType="1"/>
          </p:cNvSpPr>
          <p:nvPr/>
        </p:nvSpPr>
        <p:spPr bwMode="auto">
          <a:xfrm flipV="1">
            <a:off x="2438400" y="2514600"/>
            <a:ext cx="685800" cy="109538"/>
          </a:xfrm>
          <a:prstGeom prst="line">
            <a:avLst/>
          </a:prstGeom>
          <a:noFill/>
          <a:ln w="9525">
            <a:solidFill>
              <a:schemeClr val="tx1"/>
            </a:solidFill>
            <a:round/>
            <a:headEnd/>
            <a:tailEnd type="triangle" w="med" len="med"/>
          </a:ln>
        </p:spPr>
        <p:txBody>
          <a:bodyPr anchor="ctr"/>
          <a:lstStyle/>
          <a:p>
            <a:endParaRPr lang="en-GB"/>
          </a:p>
        </p:txBody>
      </p:sp>
      <p:sp>
        <p:nvSpPr>
          <p:cNvPr id="51225" name="Text Box 24"/>
          <p:cNvSpPr txBox="1">
            <a:spLocks noChangeArrowheads="1"/>
          </p:cNvSpPr>
          <p:nvPr/>
        </p:nvSpPr>
        <p:spPr bwMode="auto">
          <a:xfrm>
            <a:off x="2590800" y="21336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6" name="Line 25"/>
          <p:cNvSpPr>
            <a:spLocks noChangeShapeType="1"/>
          </p:cNvSpPr>
          <p:nvPr/>
        </p:nvSpPr>
        <p:spPr bwMode="auto">
          <a:xfrm flipV="1">
            <a:off x="4540250" y="2909888"/>
            <a:ext cx="685800" cy="109537"/>
          </a:xfrm>
          <a:prstGeom prst="line">
            <a:avLst/>
          </a:prstGeom>
          <a:noFill/>
          <a:ln w="9525">
            <a:solidFill>
              <a:schemeClr val="tx1"/>
            </a:solidFill>
            <a:round/>
            <a:headEnd/>
            <a:tailEnd type="triangle" w="med" len="med"/>
          </a:ln>
        </p:spPr>
        <p:txBody>
          <a:bodyPr anchor="ctr"/>
          <a:lstStyle/>
          <a:p>
            <a:endParaRPr lang="en-GB"/>
          </a:p>
        </p:txBody>
      </p:sp>
      <p:sp>
        <p:nvSpPr>
          <p:cNvPr id="51227" name="Text Box 26"/>
          <p:cNvSpPr txBox="1">
            <a:spLocks noChangeArrowheads="1"/>
          </p:cNvSpPr>
          <p:nvPr/>
        </p:nvSpPr>
        <p:spPr bwMode="auto">
          <a:xfrm>
            <a:off x="4648200" y="28194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8" name="Line 27"/>
          <p:cNvSpPr>
            <a:spLocks noChangeShapeType="1"/>
          </p:cNvSpPr>
          <p:nvPr/>
        </p:nvSpPr>
        <p:spPr bwMode="auto">
          <a:xfrm>
            <a:off x="2438400" y="2819400"/>
            <a:ext cx="685800" cy="228600"/>
          </a:xfrm>
          <a:prstGeom prst="line">
            <a:avLst/>
          </a:prstGeom>
          <a:noFill/>
          <a:ln w="9525">
            <a:solidFill>
              <a:schemeClr val="tx1"/>
            </a:solidFill>
            <a:round/>
            <a:headEnd/>
            <a:tailEnd type="triangle" w="med" len="med"/>
          </a:ln>
        </p:spPr>
        <p:txBody>
          <a:bodyPr anchor="ctr"/>
          <a:lstStyle/>
          <a:p>
            <a:endParaRPr lang="en-GB"/>
          </a:p>
        </p:txBody>
      </p:sp>
      <p:sp>
        <p:nvSpPr>
          <p:cNvPr id="51229" name="Line 28"/>
          <p:cNvSpPr>
            <a:spLocks noChangeShapeType="1"/>
          </p:cNvSpPr>
          <p:nvPr/>
        </p:nvSpPr>
        <p:spPr bwMode="auto">
          <a:xfrm>
            <a:off x="4572000" y="2438400"/>
            <a:ext cx="685800" cy="228600"/>
          </a:xfrm>
          <a:prstGeom prst="line">
            <a:avLst/>
          </a:prstGeom>
          <a:noFill/>
          <a:ln w="9525">
            <a:solidFill>
              <a:schemeClr val="tx1"/>
            </a:solidFill>
            <a:round/>
            <a:headEnd/>
            <a:tailEnd type="triangle" w="med" len="med"/>
          </a:ln>
        </p:spPr>
        <p:txBody>
          <a:bodyPr anchor="ctr"/>
          <a:lstStyle/>
          <a:p>
            <a:endParaRPr lang="en-GB"/>
          </a:p>
        </p:txBody>
      </p:sp>
      <p:sp>
        <p:nvSpPr>
          <p:cNvPr id="51230" name="Text Box 29"/>
          <p:cNvSpPr txBox="1">
            <a:spLocks noChangeArrowheads="1"/>
          </p:cNvSpPr>
          <p:nvPr/>
        </p:nvSpPr>
        <p:spPr bwMode="auto">
          <a:xfrm>
            <a:off x="4659313" y="2090738"/>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1" name="Text Box 30"/>
          <p:cNvSpPr txBox="1">
            <a:spLocks noChangeArrowheads="1"/>
          </p:cNvSpPr>
          <p:nvPr/>
        </p:nvSpPr>
        <p:spPr bwMode="auto">
          <a:xfrm>
            <a:off x="2590800" y="2757488"/>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2" name="Freeform 31"/>
          <p:cNvSpPr>
            <a:spLocks/>
          </p:cNvSpPr>
          <p:nvPr/>
        </p:nvSpPr>
        <p:spPr bwMode="auto">
          <a:xfrm>
            <a:off x="1214438" y="2906713"/>
            <a:ext cx="5186362" cy="922337"/>
          </a:xfrm>
          <a:custGeom>
            <a:avLst/>
            <a:gdLst>
              <a:gd name="T0" fmla="*/ 0 w 3267"/>
              <a:gd name="T1" fmla="*/ 0 h 581"/>
              <a:gd name="T2" fmla="*/ 411 w 3267"/>
              <a:gd name="T3" fmla="*/ 426 h 581"/>
              <a:gd name="T4" fmla="*/ 1203 w 3267"/>
              <a:gd name="T5" fmla="*/ 569 h 581"/>
              <a:gd name="T6" fmla="*/ 2685 w 3267"/>
              <a:gd name="T7" fmla="*/ 501 h 581"/>
              <a:gd name="T8" fmla="*/ 3267 w 3267"/>
              <a:gd name="T9" fmla="*/ 89 h 581"/>
              <a:gd name="T10" fmla="*/ 0 60000 65536"/>
              <a:gd name="T11" fmla="*/ 0 60000 65536"/>
              <a:gd name="T12" fmla="*/ 0 60000 65536"/>
              <a:gd name="T13" fmla="*/ 0 60000 65536"/>
              <a:gd name="T14" fmla="*/ 0 60000 65536"/>
              <a:gd name="T15" fmla="*/ 0 w 3267"/>
              <a:gd name="T16" fmla="*/ 0 h 581"/>
              <a:gd name="T17" fmla="*/ 3267 w 3267"/>
              <a:gd name="T18" fmla="*/ 581 h 581"/>
            </a:gdLst>
            <a:ahLst/>
            <a:cxnLst>
              <a:cxn ang="T10">
                <a:pos x="T0" y="T1"/>
              </a:cxn>
              <a:cxn ang="T11">
                <a:pos x="T2" y="T3"/>
              </a:cxn>
              <a:cxn ang="T12">
                <a:pos x="T4" y="T5"/>
              </a:cxn>
              <a:cxn ang="T13">
                <a:pos x="T6" y="T7"/>
              </a:cxn>
              <a:cxn ang="T14">
                <a:pos x="T8" y="T9"/>
              </a:cxn>
            </a:cxnLst>
            <a:rect l="T15" t="T16" r="T17" b="T18"/>
            <a:pathLst>
              <a:path w="3267" h="581">
                <a:moveTo>
                  <a:pt x="0" y="0"/>
                </a:moveTo>
                <a:cubicBezTo>
                  <a:pt x="68" y="71"/>
                  <a:pt x="211" y="331"/>
                  <a:pt x="411" y="426"/>
                </a:cubicBezTo>
                <a:cubicBezTo>
                  <a:pt x="611" y="521"/>
                  <a:pt x="824" y="557"/>
                  <a:pt x="1203" y="569"/>
                </a:cubicBezTo>
                <a:cubicBezTo>
                  <a:pt x="1582" y="581"/>
                  <a:pt x="2341" y="581"/>
                  <a:pt x="2685" y="501"/>
                </a:cubicBezTo>
                <a:cubicBezTo>
                  <a:pt x="3029" y="421"/>
                  <a:pt x="3146" y="175"/>
                  <a:pt x="3267" y="89"/>
                </a:cubicBezTo>
              </a:path>
            </a:pathLst>
          </a:custGeom>
          <a:noFill/>
          <a:ln w="9525">
            <a:solidFill>
              <a:schemeClr val="tx1"/>
            </a:solidFill>
            <a:round/>
            <a:headEnd/>
            <a:tailEnd type="triangle" w="med" len="med"/>
          </a:ln>
        </p:spPr>
        <p:txBody>
          <a:bodyPr anchor="ctr"/>
          <a:lstStyle/>
          <a:p>
            <a:endParaRPr lang="en-US"/>
          </a:p>
        </p:txBody>
      </p:sp>
      <p:sp>
        <p:nvSpPr>
          <p:cNvPr id="51233" name="Freeform 32"/>
          <p:cNvSpPr>
            <a:spLocks/>
          </p:cNvSpPr>
          <p:nvPr/>
        </p:nvSpPr>
        <p:spPr bwMode="auto">
          <a:xfrm>
            <a:off x="1219200" y="1793875"/>
            <a:ext cx="4633913" cy="827088"/>
          </a:xfrm>
          <a:custGeom>
            <a:avLst/>
            <a:gdLst>
              <a:gd name="T0" fmla="*/ 2720 w 2919"/>
              <a:gd name="T1" fmla="*/ 521 h 521"/>
              <a:gd name="T2" fmla="*/ 2884 w 2919"/>
              <a:gd name="T3" fmla="*/ 342 h 521"/>
              <a:gd name="T4" fmla="*/ 2510 w 2919"/>
              <a:gd name="T5" fmla="*/ 65 h 521"/>
              <a:gd name="T6" fmla="*/ 550 w 2919"/>
              <a:gd name="T7" fmla="*/ 65 h 521"/>
              <a:gd name="T8" fmla="*/ 0 w 2919"/>
              <a:gd name="T9" fmla="*/ 454 h 521"/>
              <a:gd name="T10" fmla="*/ 0 60000 65536"/>
              <a:gd name="T11" fmla="*/ 0 60000 65536"/>
              <a:gd name="T12" fmla="*/ 0 60000 65536"/>
              <a:gd name="T13" fmla="*/ 0 60000 65536"/>
              <a:gd name="T14" fmla="*/ 0 60000 65536"/>
              <a:gd name="T15" fmla="*/ 0 w 2919"/>
              <a:gd name="T16" fmla="*/ 0 h 521"/>
              <a:gd name="T17" fmla="*/ 2919 w 2919"/>
              <a:gd name="T18" fmla="*/ 521 h 521"/>
            </a:gdLst>
            <a:ahLst/>
            <a:cxnLst>
              <a:cxn ang="T10">
                <a:pos x="T0" y="T1"/>
              </a:cxn>
              <a:cxn ang="T11">
                <a:pos x="T2" y="T3"/>
              </a:cxn>
              <a:cxn ang="T12">
                <a:pos x="T4" y="T5"/>
              </a:cxn>
              <a:cxn ang="T13">
                <a:pos x="T6" y="T7"/>
              </a:cxn>
              <a:cxn ang="T14">
                <a:pos x="T8" y="T9"/>
              </a:cxn>
            </a:cxnLst>
            <a:rect l="T15" t="T16" r="T17" b="T18"/>
            <a:pathLst>
              <a:path w="2919" h="521">
                <a:moveTo>
                  <a:pt x="2720" y="521"/>
                </a:moveTo>
                <a:cubicBezTo>
                  <a:pt x="2747" y="491"/>
                  <a:pt x="2919" y="418"/>
                  <a:pt x="2884" y="342"/>
                </a:cubicBezTo>
                <a:cubicBezTo>
                  <a:pt x="2849" y="266"/>
                  <a:pt x="2899" y="111"/>
                  <a:pt x="2510" y="65"/>
                </a:cubicBezTo>
                <a:cubicBezTo>
                  <a:pt x="2121" y="19"/>
                  <a:pt x="968" y="0"/>
                  <a:pt x="550" y="65"/>
                </a:cubicBezTo>
                <a:cubicBezTo>
                  <a:pt x="132" y="130"/>
                  <a:pt x="115" y="373"/>
                  <a:pt x="0" y="454"/>
                </a:cubicBezTo>
              </a:path>
            </a:pathLst>
          </a:custGeom>
          <a:noFill/>
          <a:ln w="9525">
            <a:solidFill>
              <a:schemeClr val="tx1"/>
            </a:solidFill>
            <a:round/>
            <a:headEnd/>
            <a:tailEnd type="triangle" w="med" len="med"/>
          </a:ln>
        </p:spPr>
        <p:txBody>
          <a:bodyPr anchor="ctr"/>
          <a:lstStyle/>
          <a:p>
            <a:endParaRPr lang="en-US"/>
          </a:p>
        </p:txBody>
      </p:sp>
      <p:sp>
        <p:nvSpPr>
          <p:cNvPr id="51234" name="Line 33"/>
          <p:cNvSpPr>
            <a:spLocks noChangeShapeType="1"/>
          </p:cNvSpPr>
          <p:nvPr/>
        </p:nvSpPr>
        <p:spPr bwMode="auto">
          <a:xfrm flipV="1">
            <a:off x="609600" y="2819400"/>
            <a:ext cx="304800" cy="152400"/>
          </a:xfrm>
          <a:prstGeom prst="line">
            <a:avLst/>
          </a:prstGeom>
          <a:noFill/>
          <a:ln w="9525">
            <a:solidFill>
              <a:schemeClr val="tx1"/>
            </a:solidFill>
            <a:round/>
            <a:headEnd/>
            <a:tailEnd type="triangle" w="med" len="med"/>
          </a:ln>
        </p:spPr>
        <p:txBody>
          <a:bodyPr anchor="ctr"/>
          <a:lstStyle/>
          <a:p>
            <a:endParaRPr lang="en-GB"/>
          </a:p>
        </p:txBody>
      </p:sp>
      <p:sp>
        <p:nvSpPr>
          <p:cNvPr id="51235" name="Oval 34"/>
          <p:cNvSpPr>
            <a:spLocks noChangeArrowheads="1"/>
          </p:cNvSpPr>
          <p:nvPr/>
        </p:nvSpPr>
        <p:spPr bwMode="auto">
          <a:xfrm>
            <a:off x="8232775" y="2646363"/>
            <a:ext cx="342900" cy="358775"/>
          </a:xfrm>
          <a:prstGeom prst="ellipse">
            <a:avLst/>
          </a:prstGeom>
          <a:noFill/>
          <a:ln w="9525">
            <a:solidFill>
              <a:schemeClr val="tx1"/>
            </a:solidFill>
            <a:round/>
            <a:headEnd/>
            <a:tailEnd/>
          </a:ln>
        </p:spPr>
        <p:txBody>
          <a:bodyPr wrap="none" anchor="ctr"/>
          <a:lstStyle/>
          <a:p>
            <a:endParaRPr lang="en-US"/>
          </a:p>
        </p:txBody>
      </p:sp>
      <p:sp>
        <p:nvSpPr>
          <p:cNvPr id="51236" name="Text Box 35"/>
          <p:cNvSpPr txBox="1">
            <a:spLocks noChangeArrowheads="1"/>
          </p:cNvSpPr>
          <p:nvPr/>
        </p:nvSpPr>
        <p:spPr bwMode="auto">
          <a:xfrm>
            <a:off x="3276600" y="3367088"/>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7" name="Text Box 36"/>
          <p:cNvSpPr txBox="1">
            <a:spLocks noChangeArrowheads="1"/>
          </p:cNvSpPr>
          <p:nvPr/>
        </p:nvSpPr>
        <p:spPr bwMode="auto">
          <a:xfrm>
            <a:off x="3429000" y="13716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8" name="Text Box 37"/>
          <p:cNvSpPr txBox="1">
            <a:spLocks noChangeArrowheads="1"/>
          </p:cNvSpPr>
          <p:nvPr/>
        </p:nvSpPr>
        <p:spPr bwMode="auto">
          <a:xfrm>
            <a:off x="892175" y="2492375"/>
            <a:ext cx="404813" cy="457200"/>
          </a:xfrm>
          <a:prstGeom prst="rect">
            <a:avLst/>
          </a:prstGeom>
          <a:noFill/>
          <a:ln w="9525">
            <a:noFill/>
            <a:miter lim="800000"/>
            <a:headEnd/>
            <a:tailEnd/>
          </a:ln>
        </p:spPr>
        <p:txBody>
          <a:bodyPr wrap="none">
            <a:spAutoFit/>
          </a:bodyPr>
          <a:lstStyle/>
          <a:p>
            <a:r>
              <a:rPr lang="en-US"/>
              <a:t>A</a:t>
            </a:r>
          </a:p>
        </p:txBody>
      </p:sp>
      <p:sp>
        <p:nvSpPr>
          <p:cNvPr id="51239" name="Text Box 38"/>
          <p:cNvSpPr txBox="1">
            <a:spLocks noChangeArrowheads="1"/>
          </p:cNvSpPr>
          <p:nvPr/>
        </p:nvSpPr>
        <p:spPr bwMode="auto">
          <a:xfrm>
            <a:off x="2078038" y="2471738"/>
            <a:ext cx="387350" cy="457200"/>
          </a:xfrm>
          <a:prstGeom prst="rect">
            <a:avLst/>
          </a:prstGeom>
          <a:noFill/>
          <a:ln w="9525">
            <a:noFill/>
            <a:miter lim="800000"/>
            <a:headEnd/>
            <a:tailEnd/>
          </a:ln>
        </p:spPr>
        <p:txBody>
          <a:bodyPr wrap="none">
            <a:spAutoFit/>
          </a:bodyPr>
          <a:lstStyle/>
          <a:p>
            <a:r>
              <a:rPr lang="en-US"/>
              <a:t>B</a:t>
            </a:r>
          </a:p>
        </p:txBody>
      </p:sp>
      <p:sp>
        <p:nvSpPr>
          <p:cNvPr id="51240" name="Text Box 39"/>
          <p:cNvSpPr txBox="1">
            <a:spLocks noChangeArrowheads="1"/>
          </p:cNvSpPr>
          <p:nvPr/>
        </p:nvSpPr>
        <p:spPr bwMode="auto">
          <a:xfrm>
            <a:off x="3154363" y="2176463"/>
            <a:ext cx="387350" cy="457200"/>
          </a:xfrm>
          <a:prstGeom prst="rect">
            <a:avLst/>
          </a:prstGeom>
          <a:noFill/>
          <a:ln w="9525">
            <a:noFill/>
            <a:miter lim="800000"/>
            <a:headEnd/>
            <a:tailEnd/>
          </a:ln>
        </p:spPr>
        <p:txBody>
          <a:bodyPr wrap="none">
            <a:spAutoFit/>
          </a:bodyPr>
          <a:lstStyle/>
          <a:p>
            <a:r>
              <a:rPr lang="en-US"/>
              <a:t>C</a:t>
            </a:r>
          </a:p>
        </p:txBody>
      </p:sp>
      <p:sp>
        <p:nvSpPr>
          <p:cNvPr id="51241" name="Text Box 40"/>
          <p:cNvSpPr txBox="1">
            <a:spLocks noChangeArrowheads="1"/>
          </p:cNvSpPr>
          <p:nvPr/>
        </p:nvSpPr>
        <p:spPr bwMode="auto">
          <a:xfrm>
            <a:off x="3133725" y="2819400"/>
            <a:ext cx="404813" cy="457200"/>
          </a:xfrm>
          <a:prstGeom prst="rect">
            <a:avLst/>
          </a:prstGeom>
          <a:noFill/>
          <a:ln w="9525">
            <a:noFill/>
            <a:miter lim="800000"/>
            <a:headEnd/>
            <a:tailEnd/>
          </a:ln>
        </p:spPr>
        <p:txBody>
          <a:bodyPr wrap="none">
            <a:spAutoFit/>
          </a:bodyPr>
          <a:lstStyle/>
          <a:p>
            <a:r>
              <a:rPr lang="en-US"/>
              <a:t>D</a:t>
            </a:r>
          </a:p>
        </p:txBody>
      </p:sp>
      <p:sp>
        <p:nvSpPr>
          <p:cNvPr id="51242" name="Text Box 41"/>
          <p:cNvSpPr txBox="1">
            <a:spLocks noChangeArrowheads="1"/>
          </p:cNvSpPr>
          <p:nvPr/>
        </p:nvSpPr>
        <p:spPr bwMode="auto">
          <a:xfrm>
            <a:off x="4167188" y="2209800"/>
            <a:ext cx="369887" cy="457200"/>
          </a:xfrm>
          <a:prstGeom prst="rect">
            <a:avLst/>
          </a:prstGeom>
          <a:noFill/>
          <a:ln w="9525">
            <a:noFill/>
            <a:miter lim="800000"/>
            <a:headEnd/>
            <a:tailEnd/>
          </a:ln>
        </p:spPr>
        <p:txBody>
          <a:bodyPr wrap="none">
            <a:spAutoFit/>
          </a:bodyPr>
          <a:lstStyle/>
          <a:p>
            <a:r>
              <a:rPr lang="en-US"/>
              <a:t>E</a:t>
            </a:r>
          </a:p>
        </p:txBody>
      </p:sp>
      <p:sp>
        <p:nvSpPr>
          <p:cNvPr id="51243" name="Text Box 42"/>
          <p:cNvSpPr txBox="1">
            <a:spLocks noChangeArrowheads="1"/>
          </p:cNvSpPr>
          <p:nvPr/>
        </p:nvSpPr>
        <p:spPr bwMode="auto">
          <a:xfrm>
            <a:off x="4167188" y="2819400"/>
            <a:ext cx="354012" cy="457200"/>
          </a:xfrm>
          <a:prstGeom prst="rect">
            <a:avLst/>
          </a:prstGeom>
          <a:noFill/>
          <a:ln w="9525">
            <a:noFill/>
            <a:miter lim="800000"/>
            <a:headEnd/>
            <a:tailEnd/>
          </a:ln>
        </p:spPr>
        <p:txBody>
          <a:bodyPr wrap="none">
            <a:spAutoFit/>
          </a:bodyPr>
          <a:lstStyle/>
          <a:p>
            <a:r>
              <a:rPr lang="en-US"/>
              <a:t>F</a:t>
            </a:r>
          </a:p>
        </p:txBody>
      </p:sp>
      <p:sp>
        <p:nvSpPr>
          <p:cNvPr id="51244" name="Text Box 43"/>
          <p:cNvSpPr txBox="1">
            <a:spLocks noChangeArrowheads="1"/>
          </p:cNvSpPr>
          <p:nvPr/>
        </p:nvSpPr>
        <p:spPr bwMode="auto">
          <a:xfrm>
            <a:off x="5203825" y="2559050"/>
            <a:ext cx="404813" cy="457200"/>
          </a:xfrm>
          <a:prstGeom prst="rect">
            <a:avLst/>
          </a:prstGeom>
          <a:noFill/>
          <a:ln w="9525">
            <a:noFill/>
            <a:miter lim="800000"/>
            <a:headEnd/>
            <a:tailEnd/>
          </a:ln>
        </p:spPr>
        <p:txBody>
          <a:bodyPr wrap="none">
            <a:spAutoFit/>
          </a:bodyPr>
          <a:lstStyle/>
          <a:p>
            <a:r>
              <a:rPr lang="en-US"/>
              <a:t>G</a:t>
            </a:r>
          </a:p>
        </p:txBody>
      </p:sp>
      <p:sp>
        <p:nvSpPr>
          <p:cNvPr id="51245" name="Text Box 44"/>
          <p:cNvSpPr txBox="1">
            <a:spLocks noChangeArrowheads="1"/>
          </p:cNvSpPr>
          <p:nvPr/>
        </p:nvSpPr>
        <p:spPr bwMode="auto">
          <a:xfrm>
            <a:off x="6227763" y="2568575"/>
            <a:ext cx="404812" cy="457200"/>
          </a:xfrm>
          <a:prstGeom prst="rect">
            <a:avLst/>
          </a:prstGeom>
          <a:noFill/>
          <a:ln w="9525">
            <a:noFill/>
            <a:miter lim="800000"/>
            <a:headEnd/>
            <a:tailEnd/>
          </a:ln>
        </p:spPr>
        <p:txBody>
          <a:bodyPr wrap="none">
            <a:spAutoFit/>
          </a:bodyPr>
          <a:lstStyle/>
          <a:p>
            <a:r>
              <a:rPr lang="en-US"/>
              <a:t>H</a:t>
            </a:r>
          </a:p>
        </p:txBody>
      </p:sp>
      <p:sp>
        <p:nvSpPr>
          <p:cNvPr id="51246" name="Text Box 45"/>
          <p:cNvSpPr txBox="1">
            <a:spLocks noChangeArrowheads="1"/>
          </p:cNvSpPr>
          <p:nvPr/>
        </p:nvSpPr>
        <p:spPr bwMode="auto">
          <a:xfrm>
            <a:off x="7258050" y="2590800"/>
            <a:ext cx="285750" cy="457200"/>
          </a:xfrm>
          <a:prstGeom prst="rect">
            <a:avLst/>
          </a:prstGeom>
          <a:noFill/>
          <a:ln w="9525">
            <a:noFill/>
            <a:miter lim="800000"/>
            <a:headEnd/>
            <a:tailEnd/>
          </a:ln>
        </p:spPr>
        <p:txBody>
          <a:bodyPr wrap="none">
            <a:spAutoFit/>
          </a:bodyPr>
          <a:lstStyle/>
          <a:p>
            <a:r>
              <a:rPr lang="en-US"/>
              <a:t>I</a:t>
            </a:r>
          </a:p>
        </p:txBody>
      </p:sp>
      <p:sp>
        <p:nvSpPr>
          <p:cNvPr id="51247" name="Text Box 46"/>
          <p:cNvSpPr txBox="1">
            <a:spLocks noChangeArrowheads="1"/>
          </p:cNvSpPr>
          <p:nvPr/>
        </p:nvSpPr>
        <p:spPr bwMode="auto">
          <a:xfrm>
            <a:off x="8272463" y="2590800"/>
            <a:ext cx="303212" cy="457200"/>
          </a:xfrm>
          <a:prstGeom prst="rect">
            <a:avLst/>
          </a:prstGeom>
          <a:noFill/>
          <a:ln w="9525">
            <a:noFill/>
            <a:miter lim="800000"/>
            <a:headEnd/>
            <a:tailEnd/>
          </a:ln>
        </p:spPr>
        <p:txBody>
          <a:bodyPr wrap="none">
            <a:spAutoFit/>
          </a:bodyPr>
          <a:lstStyle/>
          <a:p>
            <a:r>
              <a:rPr lang="en-US"/>
              <a:t>J</a:t>
            </a:r>
          </a:p>
        </p:txBody>
      </p:sp>
      <p:sp>
        <p:nvSpPr>
          <p:cNvPr id="51248" name="Oval 47"/>
          <p:cNvSpPr>
            <a:spLocks noChangeArrowheads="1"/>
          </p:cNvSpPr>
          <p:nvPr/>
        </p:nvSpPr>
        <p:spPr bwMode="auto">
          <a:xfrm>
            <a:off x="990600" y="4953000"/>
            <a:ext cx="1600200" cy="533400"/>
          </a:xfrm>
          <a:prstGeom prst="ellipse">
            <a:avLst/>
          </a:prstGeom>
          <a:noFill/>
          <a:ln w="9525">
            <a:solidFill>
              <a:schemeClr val="tx1"/>
            </a:solidFill>
            <a:round/>
            <a:headEnd/>
            <a:tailEnd/>
          </a:ln>
        </p:spPr>
        <p:txBody>
          <a:bodyPr wrap="none" anchor="ctr"/>
          <a:lstStyle/>
          <a:p>
            <a:endParaRPr lang="en-US"/>
          </a:p>
        </p:txBody>
      </p:sp>
      <p:sp>
        <p:nvSpPr>
          <p:cNvPr id="51249" name="Text Box 48"/>
          <p:cNvSpPr txBox="1">
            <a:spLocks noChangeArrowheads="1"/>
          </p:cNvSpPr>
          <p:nvPr/>
        </p:nvSpPr>
        <p:spPr bwMode="auto">
          <a:xfrm>
            <a:off x="1127125" y="4994275"/>
            <a:ext cx="1352550" cy="457200"/>
          </a:xfrm>
          <a:prstGeom prst="rect">
            <a:avLst/>
          </a:prstGeom>
          <a:noFill/>
          <a:ln w="9525">
            <a:noFill/>
            <a:miter lim="800000"/>
            <a:headEnd/>
            <a:tailEnd/>
          </a:ln>
        </p:spPr>
        <p:txBody>
          <a:bodyPr wrap="none">
            <a:spAutoFit/>
          </a:bodyPr>
          <a:lstStyle/>
          <a:p>
            <a:r>
              <a:rPr lang="en-US"/>
              <a:t>ABCDHI</a:t>
            </a:r>
          </a:p>
        </p:txBody>
      </p:sp>
      <p:sp>
        <p:nvSpPr>
          <p:cNvPr id="51250" name="Oval 49"/>
          <p:cNvSpPr>
            <a:spLocks noChangeArrowheads="1"/>
          </p:cNvSpPr>
          <p:nvPr/>
        </p:nvSpPr>
        <p:spPr bwMode="auto">
          <a:xfrm>
            <a:off x="3429000" y="4343400"/>
            <a:ext cx="2286000" cy="533400"/>
          </a:xfrm>
          <a:prstGeom prst="ellipse">
            <a:avLst/>
          </a:prstGeom>
          <a:noFill/>
          <a:ln w="9525">
            <a:solidFill>
              <a:schemeClr val="tx1"/>
            </a:solidFill>
            <a:round/>
            <a:headEnd/>
            <a:tailEnd/>
          </a:ln>
        </p:spPr>
        <p:txBody>
          <a:bodyPr wrap="none" anchor="ctr"/>
          <a:lstStyle/>
          <a:p>
            <a:endParaRPr lang="en-US"/>
          </a:p>
        </p:txBody>
      </p:sp>
      <p:sp>
        <p:nvSpPr>
          <p:cNvPr id="51251" name="Text Box 50"/>
          <p:cNvSpPr txBox="1">
            <a:spLocks noChangeArrowheads="1"/>
          </p:cNvSpPr>
          <p:nvPr/>
        </p:nvSpPr>
        <p:spPr bwMode="auto">
          <a:xfrm>
            <a:off x="3717925" y="4384675"/>
            <a:ext cx="1741488" cy="457200"/>
          </a:xfrm>
          <a:prstGeom prst="rect">
            <a:avLst/>
          </a:prstGeom>
          <a:noFill/>
          <a:ln w="9525">
            <a:noFill/>
            <a:miter lim="800000"/>
            <a:headEnd/>
            <a:tailEnd/>
          </a:ln>
        </p:spPr>
        <p:txBody>
          <a:bodyPr wrap="none">
            <a:spAutoFit/>
          </a:bodyPr>
          <a:lstStyle/>
          <a:p>
            <a:r>
              <a:rPr lang="en-US"/>
              <a:t>FGABCDHI</a:t>
            </a:r>
          </a:p>
        </p:txBody>
      </p:sp>
      <p:sp>
        <p:nvSpPr>
          <p:cNvPr id="51252" name="Oval 51"/>
          <p:cNvSpPr>
            <a:spLocks noChangeArrowheads="1"/>
          </p:cNvSpPr>
          <p:nvPr/>
        </p:nvSpPr>
        <p:spPr bwMode="auto">
          <a:xfrm>
            <a:off x="3429000" y="5410200"/>
            <a:ext cx="2209800" cy="609600"/>
          </a:xfrm>
          <a:prstGeom prst="ellipse">
            <a:avLst/>
          </a:prstGeom>
          <a:noFill/>
          <a:ln w="9525">
            <a:solidFill>
              <a:schemeClr val="tx1"/>
            </a:solidFill>
            <a:round/>
            <a:headEnd/>
            <a:tailEnd/>
          </a:ln>
        </p:spPr>
        <p:txBody>
          <a:bodyPr wrap="none" anchor="ctr"/>
          <a:lstStyle/>
          <a:p>
            <a:endParaRPr lang="en-US"/>
          </a:p>
        </p:txBody>
      </p:sp>
      <p:sp>
        <p:nvSpPr>
          <p:cNvPr id="51253" name="Text Box 52"/>
          <p:cNvSpPr txBox="1">
            <a:spLocks noChangeArrowheads="1"/>
          </p:cNvSpPr>
          <p:nvPr/>
        </p:nvSpPr>
        <p:spPr bwMode="auto">
          <a:xfrm>
            <a:off x="3681413" y="5451475"/>
            <a:ext cx="1878012" cy="457200"/>
          </a:xfrm>
          <a:prstGeom prst="rect">
            <a:avLst/>
          </a:prstGeom>
          <a:noFill/>
          <a:ln w="9525">
            <a:noFill/>
            <a:miter lim="800000"/>
            <a:headEnd/>
            <a:tailEnd/>
          </a:ln>
        </p:spPr>
        <p:txBody>
          <a:bodyPr wrap="none">
            <a:spAutoFit/>
          </a:bodyPr>
          <a:lstStyle/>
          <a:p>
            <a:r>
              <a:rPr lang="en-US"/>
              <a:t>EJGABCDHI</a:t>
            </a:r>
          </a:p>
        </p:txBody>
      </p:sp>
      <p:sp>
        <p:nvSpPr>
          <p:cNvPr id="51254" name="Oval 53"/>
          <p:cNvSpPr>
            <a:spLocks noChangeArrowheads="1"/>
          </p:cNvSpPr>
          <p:nvPr/>
        </p:nvSpPr>
        <p:spPr bwMode="auto">
          <a:xfrm>
            <a:off x="3359150" y="5378450"/>
            <a:ext cx="2362200" cy="685800"/>
          </a:xfrm>
          <a:prstGeom prst="ellipse">
            <a:avLst/>
          </a:prstGeom>
          <a:noFill/>
          <a:ln w="9525">
            <a:solidFill>
              <a:schemeClr val="tx1"/>
            </a:solidFill>
            <a:round/>
            <a:headEnd/>
            <a:tailEnd/>
          </a:ln>
        </p:spPr>
        <p:txBody>
          <a:bodyPr wrap="none" anchor="ctr"/>
          <a:lstStyle/>
          <a:p>
            <a:endParaRPr lang="en-US"/>
          </a:p>
        </p:txBody>
      </p:sp>
      <p:sp>
        <p:nvSpPr>
          <p:cNvPr id="51255" name="Line 54"/>
          <p:cNvSpPr>
            <a:spLocks noChangeShapeType="1"/>
          </p:cNvSpPr>
          <p:nvPr/>
        </p:nvSpPr>
        <p:spPr bwMode="auto">
          <a:xfrm flipV="1">
            <a:off x="685800" y="5257800"/>
            <a:ext cx="304800" cy="152400"/>
          </a:xfrm>
          <a:prstGeom prst="line">
            <a:avLst/>
          </a:prstGeom>
          <a:noFill/>
          <a:ln w="9525">
            <a:solidFill>
              <a:schemeClr val="tx1"/>
            </a:solidFill>
            <a:round/>
            <a:headEnd/>
            <a:tailEnd type="triangle" w="med" len="med"/>
          </a:ln>
        </p:spPr>
        <p:txBody>
          <a:bodyPr anchor="ctr"/>
          <a:lstStyle/>
          <a:p>
            <a:endParaRPr lang="en-GB"/>
          </a:p>
        </p:txBody>
      </p:sp>
      <p:sp>
        <p:nvSpPr>
          <p:cNvPr id="51256" name="Line 55"/>
          <p:cNvSpPr>
            <a:spLocks noChangeShapeType="1"/>
          </p:cNvSpPr>
          <p:nvPr/>
        </p:nvSpPr>
        <p:spPr bwMode="auto">
          <a:xfrm flipV="1">
            <a:off x="2514600" y="4648200"/>
            <a:ext cx="914400" cy="457200"/>
          </a:xfrm>
          <a:prstGeom prst="line">
            <a:avLst/>
          </a:prstGeom>
          <a:noFill/>
          <a:ln w="9525">
            <a:solidFill>
              <a:schemeClr val="tx1"/>
            </a:solidFill>
            <a:round/>
            <a:headEnd/>
            <a:tailEnd type="triangle" w="med" len="med"/>
          </a:ln>
        </p:spPr>
        <p:txBody>
          <a:bodyPr anchor="ctr"/>
          <a:lstStyle/>
          <a:p>
            <a:endParaRPr lang="en-GB"/>
          </a:p>
        </p:txBody>
      </p:sp>
      <p:sp>
        <p:nvSpPr>
          <p:cNvPr id="51257" name="Line 56"/>
          <p:cNvSpPr>
            <a:spLocks noChangeShapeType="1"/>
          </p:cNvSpPr>
          <p:nvPr/>
        </p:nvSpPr>
        <p:spPr bwMode="auto">
          <a:xfrm>
            <a:off x="2514600" y="5334000"/>
            <a:ext cx="914400" cy="304800"/>
          </a:xfrm>
          <a:prstGeom prst="line">
            <a:avLst/>
          </a:prstGeom>
          <a:noFill/>
          <a:ln w="9525">
            <a:solidFill>
              <a:schemeClr val="tx1"/>
            </a:solidFill>
            <a:round/>
            <a:headEnd/>
            <a:tailEnd type="triangle" w="med" len="med"/>
          </a:ln>
        </p:spPr>
        <p:txBody>
          <a:bodyPr anchor="ctr"/>
          <a:lstStyle/>
          <a:p>
            <a:endParaRPr lang="en-GB"/>
          </a:p>
        </p:txBody>
      </p:sp>
      <p:sp>
        <p:nvSpPr>
          <p:cNvPr id="51258" name="Text Box 57"/>
          <p:cNvSpPr txBox="1">
            <a:spLocks noChangeArrowheads="1"/>
          </p:cNvSpPr>
          <p:nvPr/>
        </p:nvSpPr>
        <p:spPr bwMode="auto">
          <a:xfrm>
            <a:off x="2743200" y="4451350"/>
            <a:ext cx="401638" cy="519113"/>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1259" name="Text Box 58"/>
          <p:cNvSpPr txBox="1">
            <a:spLocks noChangeArrowheads="1"/>
          </p:cNvSpPr>
          <p:nvPr/>
        </p:nvSpPr>
        <p:spPr bwMode="auto">
          <a:xfrm>
            <a:off x="2743200" y="5410200"/>
            <a:ext cx="344488" cy="519113"/>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1260" name="Freeform 59"/>
          <p:cNvSpPr>
            <a:spLocks/>
          </p:cNvSpPr>
          <p:nvPr/>
        </p:nvSpPr>
        <p:spPr bwMode="auto">
          <a:xfrm>
            <a:off x="5638800" y="4191000"/>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1261" name="Text Box 60"/>
          <p:cNvSpPr txBox="1">
            <a:spLocks noChangeArrowheads="1"/>
          </p:cNvSpPr>
          <p:nvPr/>
        </p:nvSpPr>
        <p:spPr bwMode="auto">
          <a:xfrm>
            <a:off x="6380163" y="3976688"/>
            <a:ext cx="401637" cy="519112"/>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1262" name="Freeform 61"/>
          <p:cNvSpPr>
            <a:spLocks/>
          </p:cNvSpPr>
          <p:nvPr/>
        </p:nvSpPr>
        <p:spPr bwMode="auto">
          <a:xfrm>
            <a:off x="5715000" y="5334000"/>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1263" name="Text Box 62"/>
          <p:cNvSpPr txBox="1">
            <a:spLocks noChangeArrowheads="1"/>
          </p:cNvSpPr>
          <p:nvPr/>
        </p:nvSpPr>
        <p:spPr bwMode="auto">
          <a:xfrm>
            <a:off x="6513513" y="5119688"/>
            <a:ext cx="344487" cy="519112"/>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1264" name="Freeform 63"/>
          <p:cNvSpPr>
            <a:spLocks/>
          </p:cNvSpPr>
          <p:nvPr/>
        </p:nvSpPr>
        <p:spPr bwMode="auto">
          <a:xfrm>
            <a:off x="3492500" y="4800600"/>
            <a:ext cx="241300" cy="685800"/>
          </a:xfrm>
          <a:custGeom>
            <a:avLst/>
            <a:gdLst>
              <a:gd name="T0" fmla="*/ 152 w 152"/>
              <a:gd name="T1" fmla="*/ 432 h 432"/>
              <a:gd name="T2" fmla="*/ 8 w 152"/>
              <a:gd name="T3" fmla="*/ 240 h 432"/>
              <a:gd name="T4" fmla="*/ 104 w 152"/>
              <a:gd name="T5" fmla="*/ 0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52" y="432"/>
                </a:moveTo>
                <a:cubicBezTo>
                  <a:pt x="84" y="372"/>
                  <a:pt x="16" y="312"/>
                  <a:pt x="8" y="240"/>
                </a:cubicBezTo>
                <a:cubicBezTo>
                  <a:pt x="0" y="168"/>
                  <a:pt x="52" y="84"/>
                  <a:pt x="104" y="0"/>
                </a:cubicBezTo>
              </a:path>
            </a:pathLst>
          </a:custGeom>
          <a:noFill/>
          <a:ln w="9525">
            <a:solidFill>
              <a:schemeClr val="tx1"/>
            </a:solidFill>
            <a:round/>
            <a:headEnd/>
            <a:tailEnd type="triangle" w="med" len="med"/>
          </a:ln>
        </p:spPr>
        <p:txBody>
          <a:bodyPr anchor="ctr"/>
          <a:lstStyle/>
          <a:p>
            <a:endParaRPr lang="en-US"/>
          </a:p>
        </p:txBody>
      </p:sp>
      <p:sp>
        <p:nvSpPr>
          <p:cNvPr id="51265" name="Text Box 64"/>
          <p:cNvSpPr txBox="1">
            <a:spLocks noChangeArrowheads="1"/>
          </p:cNvSpPr>
          <p:nvPr/>
        </p:nvSpPr>
        <p:spPr bwMode="auto">
          <a:xfrm>
            <a:off x="3124200" y="4876800"/>
            <a:ext cx="401638" cy="519113"/>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1266" name="Freeform 65"/>
          <p:cNvSpPr>
            <a:spLocks/>
          </p:cNvSpPr>
          <p:nvPr/>
        </p:nvSpPr>
        <p:spPr bwMode="auto">
          <a:xfrm>
            <a:off x="5105400" y="4845050"/>
            <a:ext cx="157163" cy="565150"/>
          </a:xfrm>
          <a:custGeom>
            <a:avLst/>
            <a:gdLst>
              <a:gd name="T0" fmla="*/ 16 w 99"/>
              <a:gd name="T1" fmla="*/ 0 h 356"/>
              <a:gd name="T2" fmla="*/ 96 w 99"/>
              <a:gd name="T3" fmla="*/ 164 h 356"/>
              <a:gd name="T4" fmla="*/ 0 w 99"/>
              <a:gd name="T5" fmla="*/ 356 h 356"/>
              <a:gd name="T6" fmla="*/ 0 60000 65536"/>
              <a:gd name="T7" fmla="*/ 0 60000 65536"/>
              <a:gd name="T8" fmla="*/ 0 60000 65536"/>
              <a:gd name="T9" fmla="*/ 0 w 99"/>
              <a:gd name="T10" fmla="*/ 0 h 356"/>
              <a:gd name="T11" fmla="*/ 99 w 99"/>
              <a:gd name="T12" fmla="*/ 356 h 356"/>
            </a:gdLst>
            <a:ahLst/>
            <a:cxnLst>
              <a:cxn ang="T6">
                <a:pos x="T0" y="T1"/>
              </a:cxn>
              <a:cxn ang="T7">
                <a:pos x="T2" y="T3"/>
              </a:cxn>
              <a:cxn ang="T8">
                <a:pos x="T4" y="T5"/>
              </a:cxn>
            </a:cxnLst>
            <a:rect l="T9" t="T10" r="T11" b="T12"/>
            <a:pathLst>
              <a:path w="99" h="356">
                <a:moveTo>
                  <a:pt x="16" y="0"/>
                </a:moveTo>
                <a:cubicBezTo>
                  <a:pt x="29" y="28"/>
                  <a:pt x="99" y="105"/>
                  <a:pt x="96" y="164"/>
                </a:cubicBezTo>
                <a:cubicBezTo>
                  <a:pt x="93" y="223"/>
                  <a:pt x="48" y="292"/>
                  <a:pt x="0" y="356"/>
                </a:cubicBezTo>
              </a:path>
            </a:pathLst>
          </a:custGeom>
          <a:noFill/>
          <a:ln w="9525">
            <a:solidFill>
              <a:schemeClr val="tx1"/>
            </a:solidFill>
            <a:round/>
            <a:headEnd/>
            <a:tailEnd type="triangle" w="med" len="med"/>
          </a:ln>
        </p:spPr>
        <p:txBody>
          <a:bodyPr anchor="ctr"/>
          <a:lstStyle/>
          <a:p>
            <a:endParaRPr lang="en-US"/>
          </a:p>
        </p:txBody>
      </p:sp>
      <p:sp>
        <p:nvSpPr>
          <p:cNvPr id="51267" name="Text Box 66"/>
          <p:cNvSpPr txBox="1">
            <a:spLocks noChangeArrowheads="1"/>
          </p:cNvSpPr>
          <p:nvPr/>
        </p:nvSpPr>
        <p:spPr bwMode="auto">
          <a:xfrm>
            <a:off x="5233988" y="4843463"/>
            <a:ext cx="344487" cy="519112"/>
          </a:xfrm>
          <a:prstGeom prst="rect">
            <a:avLst/>
          </a:prstGeom>
          <a:noFill/>
          <a:ln w="9525">
            <a:noFill/>
            <a:miter lim="800000"/>
            <a:headEnd/>
            <a:tailEnd/>
          </a:ln>
        </p:spPr>
        <p:txBody>
          <a:bodyPr wrap="none">
            <a:spAutoFit/>
          </a:bodyPr>
          <a:lstStyle/>
          <a:p>
            <a:r>
              <a:rPr lang="en-US" sz="2800">
                <a:latin typeface="Comic Sans MS" pitchFamily="-80" charset="0"/>
              </a:rPr>
              <a:t>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Example</a:t>
            </a:r>
          </a:p>
        </p:txBody>
      </p:sp>
      <p:cxnSp>
        <p:nvCxnSpPr>
          <p:cNvPr id="6" name="Straight Connector 5"/>
          <p:cNvCxnSpPr/>
          <p:nvPr/>
        </p:nvCxnSpPr>
        <p:spPr>
          <a:xfrm flipV="1">
            <a:off x="1524000" y="2057400"/>
            <a:ext cx="7010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524000" y="2133600"/>
            <a:ext cx="7010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24000" y="2590800"/>
            <a:ext cx="70104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0246" name="TextBox 8"/>
          <p:cNvSpPr txBox="1">
            <a:spLocks noChangeArrowheads="1"/>
          </p:cNvSpPr>
          <p:nvPr/>
        </p:nvSpPr>
        <p:spPr bwMode="auto">
          <a:xfrm>
            <a:off x="1676400" y="2133600"/>
            <a:ext cx="949325" cy="461963"/>
          </a:xfrm>
          <a:prstGeom prst="rect">
            <a:avLst/>
          </a:prstGeom>
          <a:noFill/>
          <a:ln w="9525">
            <a:noFill/>
            <a:miter lim="800000"/>
            <a:headEnd/>
            <a:tailEnd/>
          </a:ln>
        </p:spPr>
        <p:txBody>
          <a:bodyPr wrap="none">
            <a:spAutoFit/>
          </a:bodyPr>
          <a:lstStyle/>
          <a:p>
            <a:r>
              <a:rPr lang="en-US"/>
              <a:t>Token</a:t>
            </a:r>
          </a:p>
        </p:txBody>
      </p:sp>
      <p:sp>
        <p:nvSpPr>
          <p:cNvPr id="10247" name="TextBox 9"/>
          <p:cNvSpPr txBox="1">
            <a:spLocks noChangeArrowheads="1"/>
          </p:cNvSpPr>
          <p:nvPr/>
        </p:nvSpPr>
        <p:spPr bwMode="auto">
          <a:xfrm>
            <a:off x="2782888" y="2133600"/>
            <a:ext cx="2703512" cy="461963"/>
          </a:xfrm>
          <a:prstGeom prst="rect">
            <a:avLst/>
          </a:prstGeom>
          <a:noFill/>
          <a:ln w="9525">
            <a:noFill/>
            <a:miter lim="800000"/>
            <a:headEnd/>
            <a:tailEnd/>
          </a:ln>
        </p:spPr>
        <p:txBody>
          <a:bodyPr wrap="none">
            <a:spAutoFit/>
          </a:bodyPr>
          <a:lstStyle/>
          <a:p>
            <a:r>
              <a:rPr lang="en-US"/>
              <a:t>Informal description</a:t>
            </a:r>
          </a:p>
        </p:txBody>
      </p:sp>
      <p:sp>
        <p:nvSpPr>
          <p:cNvPr id="10248" name="TextBox 10"/>
          <p:cNvSpPr txBox="1">
            <a:spLocks noChangeArrowheads="1"/>
          </p:cNvSpPr>
          <p:nvPr/>
        </p:nvSpPr>
        <p:spPr bwMode="auto">
          <a:xfrm>
            <a:off x="6115050" y="2133600"/>
            <a:ext cx="2190750" cy="461963"/>
          </a:xfrm>
          <a:prstGeom prst="rect">
            <a:avLst/>
          </a:prstGeom>
          <a:noFill/>
          <a:ln w="9525">
            <a:noFill/>
            <a:miter lim="800000"/>
            <a:headEnd/>
            <a:tailEnd/>
          </a:ln>
        </p:spPr>
        <p:txBody>
          <a:bodyPr wrap="none">
            <a:spAutoFit/>
          </a:bodyPr>
          <a:lstStyle/>
          <a:p>
            <a:r>
              <a:rPr lang="en-US"/>
              <a:t>Sample lexemes</a:t>
            </a:r>
          </a:p>
        </p:txBody>
      </p:sp>
      <p:cxnSp>
        <p:nvCxnSpPr>
          <p:cNvPr id="13" name="Straight Connector 12"/>
          <p:cNvCxnSpPr/>
          <p:nvPr/>
        </p:nvCxnSpPr>
        <p:spPr>
          <a:xfrm rot="5400000">
            <a:off x="1182688" y="3695700"/>
            <a:ext cx="29702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571207" y="3658394"/>
            <a:ext cx="2895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251" name="TextBox 14"/>
          <p:cNvSpPr txBox="1">
            <a:spLocks noChangeArrowheads="1"/>
          </p:cNvSpPr>
          <p:nvPr/>
        </p:nvSpPr>
        <p:spPr bwMode="auto">
          <a:xfrm>
            <a:off x="1971675" y="2743200"/>
            <a:ext cx="341313" cy="400050"/>
          </a:xfrm>
          <a:prstGeom prst="rect">
            <a:avLst/>
          </a:prstGeom>
          <a:noFill/>
          <a:ln w="9525">
            <a:noFill/>
            <a:miter lim="800000"/>
            <a:headEnd/>
            <a:tailEnd/>
          </a:ln>
        </p:spPr>
        <p:txBody>
          <a:bodyPr wrap="none">
            <a:spAutoFit/>
          </a:bodyPr>
          <a:lstStyle/>
          <a:p>
            <a:r>
              <a:rPr lang="en-US" sz="2000" b="1"/>
              <a:t>if</a:t>
            </a:r>
          </a:p>
        </p:txBody>
      </p:sp>
      <p:sp>
        <p:nvSpPr>
          <p:cNvPr id="10252" name="TextBox 15"/>
          <p:cNvSpPr txBox="1">
            <a:spLocks noChangeArrowheads="1"/>
          </p:cNvSpPr>
          <p:nvPr/>
        </p:nvSpPr>
        <p:spPr bwMode="auto">
          <a:xfrm>
            <a:off x="1855788" y="3124200"/>
            <a:ext cx="582612" cy="400050"/>
          </a:xfrm>
          <a:prstGeom prst="rect">
            <a:avLst/>
          </a:prstGeom>
          <a:noFill/>
          <a:ln w="9525">
            <a:noFill/>
            <a:miter lim="800000"/>
            <a:headEnd/>
            <a:tailEnd/>
          </a:ln>
        </p:spPr>
        <p:txBody>
          <a:bodyPr wrap="none">
            <a:spAutoFit/>
          </a:bodyPr>
          <a:lstStyle/>
          <a:p>
            <a:r>
              <a:rPr lang="en-US" sz="2000" b="1"/>
              <a:t>else</a:t>
            </a:r>
          </a:p>
        </p:txBody>
      </p:sp>
      <p:sp>
        <p:nvSpPr>
          <p:cNvPr id="10253" name="TextBox 16"/>
          <p:cNvSpPr txBox="1">
            <a:spLocks noChangeArrowheads="1"/>
          </p:cNvSpPr>
          <p:nvPr/>
        </p:nvSpPr>
        <p:spPr bwMode="auto">
          <a:xfrm>
            <a:off x="1219200" y="3486150"/>
            <a:ext cx="1465263" cy="400050"/>
          </a:xfrm>
          <a:prstGeom prst="rect">
            <a:avLst/>
          </a:prstGeom>
          <a:noFill/>
          <a:ln w="9525">
            <a:noFill/>
            <a:miter lim="800000"/>
            <a:headEnd/>
            <a:tailEnd/>
          </a:ln>
        </p:spPr>
        <p:txBody>
          <a:bodyPr wrap="none">
            <a:spAutoFit/>
          </a:bodyPr>
          <a:lstStyle/>
          <a:p>
            <a:r>
              <a:rPr lang="en-US" sz="2000" b="1"/>
              <a:t>comparison</a:t>
            </a:r>
          </a:p>
        </p:txBody>
      </p:sp>
      <p:sp>
        <p:nvSpPr>
          <p:cNvPr id="10254" name="TextBox 17"/>
          <p:cNvSpPr txBox="1">
            <a:spLocks noChangeArrowheads="1"/>
          </p:cNvSpPr>
          <p:nvPr/>
        </p:nvSpPr>
        <p:spPr bwMode="auto">
          <a:xfrm>
            <a:off x="1946275" y="3943350"/>
            <a:ext cx="396875" cy="400050"/>
          </a:xfrm>
          <a:prstGeom prst="rect">
            <a:avLst/>
          </a:prstGeom>
          <a:noFill/>
          <a:ln w="9525">
            <a:noFill/>
            <a:miter lim="800000"/>
            <a:headEnd/>
            <a:tailEnd/>
          </a:ln>
        </p:spPr>
        <p:txBody>
          <a:bodyPr wrap="none">
            <a:spAutoFit/>
          </a:bodyPr>
          <a:lstStyle/>
          <a:p>
            <a:r>
              <a:rPr lang="en-US" sz="2000" b="1"/>
              <a:t>id</a:t>
            </a:r>
          </a:p>
        </p:txBody>
      </p:sp>
      <p:sp>
        <p:nvSpPr>
          <p:cNvPr id="10255" name="TextBox 18"/>
          <p:cNvSpPr txBox="1">
            <a:spLocks noChangeArrowheads="1"/>
          </p:cNvSpPr>
          <p:nvPr/>
        </p:nvSpPr>
        <p:spPr bwMode="auto">
          <a:xfrm>
            <a:off x="1536700" y="4343400"/>
            <a:ext cx="1054100" cy="400050"/>
          </a:xfrm>
          <a:prstGeom prst="rect">
            <a:avLst/>
          </a:prstGeom>
          <a:noFill/>
          <a:ln w="9525">
            <a:noFill/>
            <a:miter lim="800000"/>
            <a:headEnd/>
            <a:tailEnd/>
          </a:ln>
        </p:spPr>
        <p:txBody>
          <a:bodyPr wrap="none">
            <a:spAutoFit/>
          </a:bodyPr>
          <a:lstStyle/>
          <a:p>
            <a:r>
              <a:rPr lang="en-US" sz="2000" b="1"/>
              <a:t>number</a:t>
            </a:r>
          </a:p>
        </p:txBody>
      </p:sp>
      <p:sp>
        <p:nvSpPr>
          <p:cNvPr id="10256" name="TextBox 19"/>
          <p:cNvSpPr txBox="1">
            <a:spLocks noChangeArrowheads="1"/>
          </p:cNvSpPr>
          <p:nvPr/>
        </p:nvSpPr>
        <p:spPr bwMode="auto">
          <a:xfrm>
            <a:off x="1601788" y="4705350"/>
            <a:ext cx="836612" cy="400050"/>
          </a:xfrm>
          <a:prstGeom prst="rect">
            <a:avLst/>
          </a:prstGeom>
          <a:noFill/>
          <a:ln w="9525">
            <a:noFill/>
            <a:miter lim="800000"/>
            <a:headEnd/>
            <a:tailEnd/>
          </a:ln>
        </p:spPr>
        <p:txBody>
          <a:bodyPr wrap="none">
            <a:spAutoFit/>
          </a:bodyPr>
          <a:lstStyle/>
          <a:p>
            <a:r>
              <a:rPr lang="en-US" sz="2000" b="1"/>
              <a:t>literal</a:t>
            </a:r>
          </a:p>
        </p:txBody>
      </p:sp>
      <p:sp>
        <p:nvSpPr>
          <p:cNvPr id="10257" name="TextBox 22"/>
          <p:cNvSpPr txBox="1">
            <a:spLocks noChangeArrowheads="1"/>
          </p:cNvSpPr>
          <p:nvPr/>
        </p:nvSpPr>
        <p:spPr bwMode="auto">
          <a:xfrm>
            <a:off x="2936875" y="2743200"/>
            <a:ext cx="1627188" cy="400050"/>
          </a:xfrm>
          <a:prstGeom prst="rect">
            <a:avLst/>
          </a:prstGeom>
          <a:noFill/>
          <a:ln w="9525">
            <a:noFill/>
            <a:miter lim="800000"/>
            <a:headEnd/>
            <a:tailEnd/>
          </a:ln>
        </p:spPr>
        <p:txBody>
          <a:bodyPr wrap="none">
            <a:spAutoFit/>
          </a:bodyPr>
          <a:lstStyle/>
          <a:p>
            <a:r>
              <a:rPr lang="en-US" sz="2000" dirty="0"/>
              <a:t>Characters </a:t>
            </a:r>
            <a:r>
              <a:rPr lang="en-US" sz="2000" dirty="0" err="1"/>
              <a:t>i</a:t>
            </a:r>
            <a:r>
              <a:rPr lang="en-US" sz="2000" dirty="0"/>
              <a:t>, f</a:t>
            </a:r>
          </a:p>
        </p:txBody>
      </p:sp>
      <p:sp>
        <p:nvSpPr>
          <p:cNvPr id="10258" name="TextBox 23"/>
          <p:cNvSpPr txBox="1">
            <a:spLocks noChangeArrowheads="1"/>
          </p:cNvSpPr>
          <p:nvPr/>
        </p:nvSpPr>
        <p:spPr bwMode="auto">
          <a:xfrm>
            <a:off x="2944813" y="3105150"/>
            <a:ext cx="2125662" cy="400050"/>
          </a:xfrm>
          <a:prstGeom prst="rect">
            <a:avLst/>
          </a:prstGeom>
          <a:noFill/>
          <a:ln w="9525">
            <a:noFill/>
            <a:miter lim="800000"/>
            <a:headEnd/>
            <a:tailEnd/>
          </a:ln>
        </p:spPr>
        <p:txBody>
          <a:bodyPr wrap="none">
            <a:spAutoFit/>
          </a:bodyPr>
          <a:lstStyle/>
          <a:p>
            <a:r>
              <a:rPr lang="en-US" sz="2000"/>
              <a:t>Characters e, l, s, e</a:t>
            </a:r>
          </a:p>
        </p:txBody>
      </p:sp>
      <p:sp>
        <p:nvSpPr>
          <p:cNvPr id="10259" name="TextBox 24"/>
          <p:cNvSpPr txBox="1">
            <a:spLocks noChangeArrowheads="1"/>
          </p:cNvSpPr>
          <p:nvPr/>
        </p:nvSpPr>
        <p:spPr bwMode="auto">
          <a:xfrm>
            <a:off x="2743200" y="3516313"/>
            <a:ext cx="2968625" cy="369887"/>
          </a:xfrm>
          <a:prstGeom prst="rect">
            <a:avLst/>
          </a:prstGeom>
          <a:noFill/>
          <a:ln w="9525">
            <a:noFill/>
            <a:miter lim="800000"/>
            <a:headEnd/>
            <a:tailEnd/>
          </a:ln>
        </p:spPr>
        <p:txBody>
          <a:bodyPr wrap="none">
            <a:spAutoFit/>
          </a:bodyPr>
          <a:lstStyle/>
          <a:p>
            <a:r>
              <a:rPr lang="en-US" sz="1800"/>
              <a:t>&lt; or &gt; or &lt;= or &gt;= or == or !=</a:t>
            </a:r>
          </a:p>
        </p:txBody>
      </p:sp>
      <p:sp>
        <p:nvSpPr>
          <p:cNvPr id="10260" name="TextBox 25"/>
          <p:cNvSpPr txBox="1">
            <a:spLocks noChangeArrowheads="1"/>
          </p:cNvSpPr>
          <p:nvPr/>
        </p:nvSpPr>
        <p:spPr bwMode="auto">
          <a:xfrm>
            <a:off x="2667000" y="3962400"/>
            <a:ext cx="3397250" cy="369888"/>
          </a:xfrm>
          <a:prstGeom prst="rect">
            <a:avLst/>
          </a:prstGeom>
          <a:noFill/>
          <a:ln w="9525">
            <a:noFill/>
            <a:miter lim="800000"/>
            <a:headEnd/>
            <a:tailEnd/>
          </a:ln>
        </p:spPr>
        <p:txBody>
          <a:bodyPr wrap="none">
            <a:spAutoFit/>
          </a:bodyPr>
          <a:lstStyle/>
          <a:p>
            <a:r>
              <a:rPr lang="en-US" sz="1800"/>
              <a:t>Letter followed by letter and digits</a:t>
            </a:r>
          </a:p>
        </p:txBody>
      </p:sp>
      <p:sp>
        <p:nvSpPr>
          <p:cNvPr id="10261" name="TextBox 26"/>
          <p:cNvSpPr txBox="1">
            <a:spLocks noChangeArrowheads="1"/>
          </p:cNvSpPr>
          <p:nvPr/>
        </p:nvSpPr>
        <p:spPr bwMode="auto">
          <a:xfrm>
            <a:off x="3109913" y="4354513"/>
            <a:ext cx="2224087" cy="369887"/>
          </a:xfrm>
          <a:prstGeom prst="rect">
            <a:avLst/>
          </a:prstGeom>
          <a:noFill/>
          <a:ln w="9525">
            <a:noFill/>
            <a:miter lim="800000"/>
            <a:headEnd/>
            <a:tailEnd/>
          </a:ln>
        </p:spPr>
        <p:txBody>
          <a:bodyPr wrap="none">
            <a:spAutoFit/>
          </a:bodyPr>
          <a:lstStyle/>
          <a:p>
            <a:r>
              <a:rPr lang="en-US" sz="1800"/>
              <a:t>Any numeric constant</a:t>
            </a:r>
          </a:p>
        </p:txBody>
      </p:sp>
      <p:sp>
        <p:nvSpPr>
          <p:cNvPr id="10262" name="TextBox 27"/>
          <p:cNvSpPr txBox="1">
            <a:spLocks noChangeArrowheads="1"/>
          </p:cNvSpPr>
          <p:nvPr/>
        </p:nvSpPr>
        <p:spPr bwMode="auto">
          <a:xfrm>
            <a:off x="2828925" y="4735513"/>
            <a:ext cx="3172663" cy="646331"/>
          </a:xfrm>
          <a:prstGeom prst="rect">
            <a:avLst/>
          </a:prstGeom>
          <a:noFill/>
          <a:ln w="9525">
            <a:noFill/>
            <a:miter lim="800000"/>
            <a:headEnd/>
            <a:tailEnd/>
          </a:ln>
        </p:spPr>
        <p:txBody>
          <a:bodyPr wrap="none">
            <a:spAutoFit/>
          </a:bodyPr>
          <a:lstStyle/>
          <a:p>
            <a:r>
              <a:rPr lang="en-US" sz="1800" dirty="0"/>
              <a:t>Anything but </a:t>
            </a:r>
            <a:r>
              <a:rPr lang="en-US" sz="1800" dirty="0" smtClean="0"/>
              <a:t> </a:t>
            </a:r>
            <a:r>
              <a:rPr lang="en-US" sz="1800" dirty="0" err="1"/>
              <a:t>sorrounded</a:t>
            </a:r>
            <a:r>
              <a:rPr lang="en-US" sz="1800" dirty="0"/>
              <a:t> by </a:t>
            </a:r>
            <a:r>
              <a:rPr lang="en-US" sz="1800" dirty="0" smtClean="0"/>
              <a:t>“ “</a:t>
            </a:r>
          </a:p>
          <a:p>
            <a:r>
              <a:rPr lang="en-US" sz="1800" dirty="0" smtClean="0"/>
              <a:t>except “</a:t>
            </a:r>
            <a:endParaRPr lang="en-US" sz="1800" dirty="0"/>
          </a:p>
        </p:txBody>
      </p:sp>
      <p:sp>
        <p:nvSpPr>
          <p:cNvPr id="10263" name="TextBox 28"/>
          <p:cNvSpPr txBox="1">
            <a:spLocks noChangeArrowheads="1"/>
          </p:cNvSpPr>
          <p:nvPr/>
        </p:nvSpPr>
        <p:spPr bwMode="auto">
          <a:xfrm>
            <a:off x="6096000" y="2743200"/>
            <a:ext cx="325438" cy="369888"/>
          </a:xfrm>
          <a:prstGeom prst="rect">
            <a:avLst/>
          </a:prstGeom>
          <a:noFill/>
          <a:ln w="9525">
            <a:noFill/>
            <a:miter lim="800000"/>
            <a:headEnd/>
            <a:tailEnd/>
          </a:ln>
        </p:spPr>
        <p:txBody>
          <a:bodyPr wrap="none">
            <a:spAutoFit/>
          </a:bodyPr>
          <a:lstStyle/>
          <a:p>
            <a:r>
              <a:rPr lang="en-US" sz="1800"/>
              <a:t>if</a:t>
            </a:r>
          </a:p>
        </p:txBody>
      </p:sp>
      <p:sp>
        <p:nvSpPr>
          <p:cNvPr id="10264" name="TextBox 29"/>
          <p:cNvSpPr txBox="1">
            <a:spLocks noChangeArrowheads="1"/>
          </p:cNvSpPr>
          <p:nvPr/>
        </p:nvSpPr>
        <p:spPr bwMode="auto">
          <a:xfrm>
            <a:off x="6096000" y="3124200"/>
            <a:ext cx="544513" cy="369888"/>
          </a:xfrm>
          <a:prstGeom prst="rect">
            <a:avLst/>
          </a:prstGeom>
          <a:noFill/>
          <a:ln w="9525">
            <a:noFill/>
            <a:miter lim="800000"/>
            <a:headEnd/>
            <a:tailEnd/>
          </a:ln>
        </p:spPr>
        <p:txBody>
          <a:bodyPr wrap="none">
            <a:spAutoFit/>
          </a:bodyPr>
          <a:lstStyle/>
          <a:p>
            <a:r>
              <a:rPr lang="en-US" sz="1800"/>
              <a:t>else</a:t>
            </a:r>
          </a:p>
        </p:txBody>
      </p:sp>
      <p:sp>
        <p:nvSpPr>
          <p:cNvPr id="10265" name="TextBox 30"/>
          <p:cNvSpPr txBox="1">
            <a:spLocks noChangeArrowheads="1"/>
          </p:cNvSpPr>
          <p:nvPr/>
        </p:nvSpPr>
        <p:spPr bwMode="auto">
          <a:xfrm>
            <a:off x="6096000" y="3440113"/>
            <a:ext cx="766763" cy="369887"/>
          </a:xfrm>
          <a:prstGeom prst="rect">
            <a:avLst/>
          </a:prstGeom>
          <a:noFill/>
          <a:ln w="9525">
            <a:noFill/>
            <a:miter lim="800000"/>
            <a:headEnd/>
            <a:tailEnd/>
          </a:ln>
        </p:spPr>
        <p:txBody>
          <a:bodyPr wrap="none">
            <a:spAutoFit/>
          </a:bodyPr>
          <a:lstStyle/>
          <a:p>
            <a:r>
              <a:rPr lang="en-US" sz="1800"/>
              <a:t>&lt;=, !=</a:t>
            </a:r>
          </a:p>
        </p:txBody>
      </p:sp>
      <p:sp>
        <p:nvSpPr>
          <p:cNvPr id="10266" name="TextBox 31"/>
          <p:cNvSpPr txBox="1">
            <a:spLocks noChangeArrowheads="1"/>
          </p:cNvSpPr>
          <p:nvPr/>
        </p:nvSpPr>
        <p:spPr bwMode="auto">
          <a:xfrm>
            <a:off x="6172200" y="3973513"/>
            <a:ext cx="1365250" cy="369887"/>
          </a:xfrm>
          <a:prstGeom prst="rect">
            <a:avLst/>
          </a:prstGeom>
          <a:noFill/>
          <a:ln w="9525">
            <a:noFill/>
            <a:miter lim="800000"/>
            <a:headEnd/>
            <a:tailEnd/>
          </a:ln>
        </p:spPr>
        <p:txBody>
          <a:bodyPr wrap="none">
            <a:spAutoFit/>
          </a:bodyPr>
          <a:lstStyle/>
          <a:p>
            <a:r>
              <a:rPr lang="en-US" sz="1800"/>
              <a:t>pi, score, D2</a:t>
            </a:r>
          </a:p>
        </p:txBody>
      </p:sp>
      <p:sp>
        <p:nvSpPr>
          <p:cNvPr id="10267" name="TextBox 32"/>
          <p:cNvSpPr txBox="1">
            <a:spLocks noChangeArrowheads="1"/>
          </p:cNvSpPr>
          <p:nvPr/>
        </p:nvSpPr>
        <p:spPr bwMode="auto">
          <a:xfrm>
            <a:off x="6172200" y="4343400"/>
            <a:ext cx="2017713" cy="369888"/>
          </a:xfrm>
          <a:prstGeom prst="rect">
            <a:avLst/>
          </a:prstGeom>
          <a:noFill/>
          <a:ln w="9525">
            <a:noFill/>
            <a:miter lim="800000"/>
            <a:headEnd/>
            <a:tailEnd/>
          </a:ln>
        </p:spPr>
        <p:txBody>
          <a:bodyPr wrap="none">
            <a:spAutoFit/>
          </a:bodyPr>
          <a:lstStyle/>
          <a:p>
            <a:r>
              <a:rPr lang="en-US" sz="1800"/>
              <a:t>3.14159, 0, 6.02e23</a:t>
            </a:r>
          </a:p>
        </p:txBody>
      </p:sp>
      <p:sp>
        <p:nvSpPr>
          <p:cNvPr id="10268" name="TextBox 33"/>
          <p:cNvSpPr txBox="1">
            <a:spLocks noChangeArrowheads="1"/>
          </p:cNvSpPr>
          <p:nvPr/>
        </p:nvSpPr>
        <p:spPr bwMode="auto">
          <a:xfrm>
            <a:off x="6172200" y="4735513"/>
            <a:ext cx="787395" cy="369332"/>
          </a:xfrm>
          <a:prstGeom prst="rect">
            <a:avLst/>
          </a:prstGeom>
          <a:noFill/>
          <a:ln w="9525">
            <a:noFill/>
            <a:miter lim="800000"/>
            <a:headEnd/>
            <a:tailEnd/>
          </a:ln>
        </p:spPr>
        <p:txBody>
          <a:bodyPr wrap="none">
            <a:spAutoFit/>
          </a:bodyPr>
          <a:lstStyle/>
          <a:p>
            <a:r>
              <a:rPr lang="en-US" sz="1800" dirty="0" smtClean="0"/>
              <a:t>“</a:t>
            </a:r>
            <a:r>
              <a:rPr lang="en-US" sz="1800" dirty="0" err="1" smtClean="0"/>
              <a:t>smit</a:t>
            </a:r>
            <a:r>
              <a:rPr lang="en-US" sz="1800" dirty="0" smtClean="0"/>
              <a:t>”</a:t>
            </a:r>
            <a:endParaRPr 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B9D0BFB-81AA-4BE8-883E-23FF36EC1DE3}" type="slidenum">
              <a:rPr lang="en-US"/>
              <a:pPr/>
              <a:t>60</a:t>
            </a:fld>
            <a:endParaRPr lang="en-US"/>
          </a:p>
        </p:txBody>
      </p:sp>
      <p:sp>
        <p:nvSpPr>
          <p:cNvPr id="52227" name="Rectangle 2"/>
          <p:cNvSpPr>
            <a:spLocks noGrp="1" noChangeArrowheads="1"/>
          </p:cNvSpPr>
          <p:nvPr>
            <p:ph type="title"/>
          </p:nvPr>
        </p:nvSpPr>
        <p:spPr/>
        <p:txBody>
          <a:bodyPr/>
          <a:lstStyle/>
          <a:p>
            <a:r>
              <a:rPr lang="en-US" smtClean="0"/>
              <a:t>NFA to DFA. Remark</a:t>
            </a:r>
          </a:p>
        </p:txBody>
      </p:sp>
      <p:sp>
        <p:nvSpPr>
          <p:cNvPr id="52228" name="Rectangle 3"/>
          <p:cNvSpPr>
            <a:spLocks noGrp="1" noChangeArrowheads="1"/>
          </p:cNvSpPr>
          <p:nvPr>
            <p:ph type="body" idx="1"/>
          </p:nvPr>
        </p:nvSpPr>
        <p:spPr/>
        <p:txBody>
          <a:bodyPr/>
          <a:lstStyle/>
          <a:p>
            <a:r>
              <a:rPr lang="en-US" smtClean="0"/>
              <a:t>An NFA may be in many states at any time</a:t>
            </a:r>
          </a:p>
          <a:p>
            <a:pPr lvl="1"/>
            <a:endParaRPr lang="en-US" smtClean="0"/>
          </a:p>
          <a:p>
            <a:r>
              <a:rPr lang="en-US" smtClean="0"/>
              <a:t>How many different states ?</a:t>
            </a:r>
          </a:p>
          <a:p>
            <a:pPr lvl="1"/>
            <a:endParaRPr lang="en-US" smtClean="0"/>
          </a:p>
          <a:p>
            <a:r>
              <a:rPr lang="en-US" smtClean="0"/>
              <a:t>If there are N states, the NFA must be in some subset of those N states</a:t>
            </a:r>
          </a:p>
          <a:p>
            <a:pPr lvl="1"/>
            <a:endParaRPr lang="en-US" smtClean="0"/>
          </a:p>
          <a:p>
            <a:r>
              <a:rPr lang="en-US" smtClean="0"/>
              <a:t>How many non-empty subsets are there?</a:t>
            </a:r>
          </a:p>
          <a:p>
            <a:pPr lvl="1"/>
            <a:r>
              <a:rPr lang="en-US" smtClean="0"/>
              <a:t>2</a:t>
            </a:r>
            <a:r>
              <a:rPr lang="en-US" baseline="30000" smtClean="0"/>
              <a:t>N</a:t>
            </a:r>
            <a:r>
              <a:rPr lang="en-US" smtClean="0"/>
              <a:t> - 1 = finitely many, but exponentially many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00B5C1-3FF2-4171-B3BC-5F8F82768DD9}" type="slidenum">
              <a:rPr lang="en-US"/>
              <a:pPr/>
              <a:t>61</a:t>
            </a:fld>
            <a:endParaRPr lang="en-US"/>
          </a:p>
        </p:txBody>
      </p:sp>
      <p:sp>
        <p:nvSpPr>
          <p:cNvPr id="53251" name="Rectangle 2"/>
          <p:cNvSpPr>
            <a:spLocks noGrp="1" noChangeArrowheads="1"/>
          </p:cNvSpPr>
          <p:nvPr>
            <p:ph type="title"/>
          </p:nvPr>
        </p:nvSpPr>
        <p:spPr/>
        <p:txBody>
          <a:bodyPr/>
          <a:lstStyle/>
          <a:p>
            <a:r>
              <a:rPr lang="en-US" smtClean="0"/>
              <a:t>Implementation</a:t>
            </a:r>
          </a:p>
        </p:txBody>
      </p:sp>
      <p:sp>
        <p:nvSpPr>
          <p:cNvPr id="53252" name="Rectangle 3"/>
          <p:cNvSpPr>
            <a:spLocks noGrp="1" noChangeArrowheads="1"/>
          </p:cNvSpPr>
          <p:nvPr>
            <p:ph type="body" idx="1"/>
          </p:nvPr>
        </p:nvSpPr>
        <p:spPr/>
        <p:txBody>
          <a:bodyPr/>
          <a:lstStyle/>
          <a:p>
            <a:r>
              <a:rPr lang="en-US" smtClean="0"/>
              <a:t>A DFA can be implemented by a 2D table T</a:t>
            </a:r>
          </a:p>
          <a:p>
            <a:pPr lvl="1"/>
            <a:r>
              <a:rPr lang="en-US" smtClean="0"/>
              <a:t>One dimension is “states”</a:t>
            </a:r>
          </a:p>
          <a:p>
            <a:pPr lvl="1"/>
            <a:r>
              <a:rPr lang="en-US" smtClean="0"/>
              <a:t>Other dimension is “input symbols”</a:t>
            </a:r>
          </a:p>
          <a:p>
            <a:pPr lvl="1"/>
            <a:r>
              <a:rPr lang="en-US" smtClean="0"/>
              <a:t>For every transition S</a:t>
            </a:r>
            <a:r>
              <a:rPr lang="en-US" baseline="-25000" smtClean="0"/>
              <a:t>i</a:t>
            </a:r>
            <a:r>
              <a:rPr lang="en-US" smtClean="0"/>
              <a:t> </a:t>
            </a:r>
            <a:r>
              <a:rPr lang="en-US" smtClean="0">
                <a:sym typeface="Symbol" pitchFamily="-80" charset="2"/>
              </a:rPr>
              <a:t></a:t>
            </a:r>
            <a:r>
              <a:rPr lang="en-US" baseline="30000" smtClean="0">
                <a:sym typeface="Symbol" pitchFamily="-80" charset="2"/>
              </a:rPr>
              <a:t>a </a:t>
            </a:r>
            <a:r>
              <a:rPr lang="en-US" smtClean="0">
                <a:sym typeface="Symbol" pitchFamily="-80" charset="2"/>
              </a:rPr>
              <a:t>S</a:t>
            </a:r>
            <a:r>
              <a:rPr lang="en-US" baseline="-25000" smtClean="0">
                <a:sym typeface="Symbol" pitchFamily="-80" charset="2"/>
              </a:rPr>
              <a:t>k</a:t>
            </a:r>
            <a:r>
              <a:rPr lang="en-US" smtClean="0">
                <a:sym typeface="Symbol" pitchFamily="-80" charset="2"/>
              </a:rPr>
              <a:t> define T[i,a] = k</a:t>
            </a:r>
          </a:p>
          <a:p>
            <a:r>
              <a:rPr lang="en-US" smtClean="0">
                <a:sym typeface="Symbol" pitchFamily="-80" charset="2"/>
              </a:rPr>
              <a:t>DFA “execution”</a:t>
            </a:r>
          </a:p>
          <a:p>
            <a:pPr lvl="1"/>
            <a:r>
              <a:rPr lang="en-US" smtClean="0">
                <a:sym typeface="Symbol" pitchFamily="-80" charset="2"/>
              </a:rPr>
              <a:t>If in state </a:t>
            </a:r>
            <a:r>
              <a:rPr lang="en-US" smtClean="0"/>
              <a:t>S</a:t>
            </a:r>
            <a:r>
              <a:rPr lang="en-US" baseline="-25000" smtClean="0"/>
              <a:t>i</a:t>
            </a:r>
            <a:r>
              <a:rPr lang="en-US" smtClean="0"/>
              <a:t> and input a, read T[i,a] = k and skip to state S</a:t>
            </a:r>
            <a:r>
              <a:rPr lang="en-US" baseline="-25000" smtClean="0"/>
              <a:t>k</a:t>
            </a:r>
          </a:p>
          <a:p>
            <a:pPr lvl="1"/>
            <a:r>
              <a:rPr lang="en-US" smtClean="0"/>
              <a:t>Very efficient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788A25D3-AF0B-462A-B1C9-6489A96D2B58}" type="slidenum">
              <a:rPr lang="en-US"/>
              <a:pPr/>
              <a:t>62</a:t>
            </a:fld>
            <a:endParaRPr lang="en-US"/>
          </a:p>
        </p:txBody>
      </p:sp>
      <p:sp>
        <p:nvSpPr>
          <p:cNvPr id="54275" name="Rectangle 2"/>
          <p:cNvSpPr>
            <a:spLocks noGrp="1" noChangeArrowheads="1"/>
          </p:cNvSpPr>
          <p:nvPr>
            <p:ph type="title"/>
          </p:nvPr>
        </p:nvSpPr>
        <p:spPr>
          <a:xfrm>
            <a:off x="457200" y="457200"/>
            <a:ext cx="8229600" cy="1143000"/>
          </a:xfrm>
        </p:spPr>
        <p:txBody>
          <a:bodyPr/>
          <a:lstStyle/>
          <a:p>
            <a:r>
              <a:rPr lang="en-US" smtClean="0"/>
              <a:t>Table Implementation of a DFA</a:t>
            </a:r>
          </a:p>
        </p:txBody>
      </p:sp>
      <p:sp>
        <p:nvSpPr>
          <p:cNvPr id="54276" name="Oval 3"/>
          <p:cNvSpPr>
            <a:spLocks noChangeArrowheads="1"/>
          </p:cNvSpPr>
          <p:nvPr/>
        </p:nvSpPr>
        <p:spPr bwMode="auto">
          <a:xfrm>
            <a:off x="1219200" y="2424113"/>
            <a:ext cx="1600200" cy="533400"/>
          </a:xfrm>
          <a:prstGeom prst="ellipse">
            <a:avLst/>
          </a:prstGeom>
          <a:noFill/>
          <a:ln w="9525">
            <a:solidFill>
              <a:schemeClr val="tx1"/>
            </a:solidFill>
            <a:round/>
            <a:headEnd/>
            <a:tailEnd/>
          </a:ln>
        </p:spPr>
        <p:txBody>
          <a:bodyPr wrap="none" anchor="ctr"/>
          <a:lstStyle/>
          <a:p>
            <a:endParaRPr lang="en-US"/>
          </a:p>
        </p:txBody>
      </p:sp>
      <p:sp>
        <p:nvSpPr>
          <p:cNvPr id="54277" name="Text Box 4"/>
          <p:cNvSpPr txBox="1">
            <a:spLocks noChangeArrowheads="1"/>
          </p:cNvSpPr>
          <p:nvPr/>
        </p:nvSpPr>
        <p:spPr bwMode="auto">
          <a:xfrm>
            <a:off x="1905000" y="2465388"/>
            <a:ext cx="354013" cy="457200"/>
          </a:xfrm>
          <a:prstGeom prst="rect">
            <a:avLst/>
          </a:prstGeom>
          <a:noFill/>
          <a:ln w="9525">
            <a:noFill/>
            <a:miter lim="800000"/>
            <a:headEnd/>
            <a:tailEnd/>
          </a:ln>
        </p:spPr>
        <p:txBody>
          <a:bodyPr wrap="none">
            <a:spAutoFit/>
          </a:bodyPr>
          <a:lstStyle/>
          <a:p>
            <a:r>
              <a:rPr lang="en-US"/>
              <a:t>S</a:t>
            </a:r>
          </a:p>
        </p:txBody>
      </p:sp>
      <p:sp>
        <p:nvSpPr>
          <p:cNvPr id="54278" name="Oval 5"/>
          <p:cNvSpPr>
            <a:spLocks noChangeArrowheads="1"/>
          </p:cNvSpPr>
          <p:nvPr/>
        </p:nvSpPr>
        <p:spPr bwMode="auto">
          <a:xfrm>
            <a:off x="3657600" y="1814513"/>
            <a:ext cx="2286000" cy="533400"/>
          </a:xfrm>
          <a:prstGeom prst="ellipse">
            <a:avLst/>
          </a:prstGeom>
          <a:noFill/>
          <a:ln w="9525">
            <a:solidFill>
              <a:schemeClr val="tx1"/>
            </a:solidFill>
            <a:round/>
            <a:headEnd/>
            <a:tailEnd/>
          </a:ln>
        </p:spPr>
        <p:txBody>
          <a:bodyPr wrap="none" anchor="ctr"/>
          <a:lstStyle/>
          <a:p>
            <a:endParaRPr lang="en-US"/>
          </a:p>
        </p:txBody>
      </p:sp>
      <p:sp>
        <p:nvSpPr>
          <p:cNvPr id="54279" name="Text Box 6"/>
          <p:cNvSpPr txBox="1">
            <a:spLocks noChangeArrowheads="1"/>
          </p:cNvSpPr>
          <p:nvPr/>
        </p:nvSpPr>
        <p:spPr bwMode="auto">
          <a:xfrm>
            <a:off x="4583113" y="1855788"/>
            <a:ext cx="369887" cy="457200"/>
          </a:xfrm>
          <a:prstGeom prst="rect">
            <a:avLst/>
          </a:prstGeom>
          <a:noFill/>
          <a:ln w="9525">
            <a:noFill/>
            <a:miter lim="800000"/>
            <a:headEnd/>
            <a:tailEnd/>
          </a:ln>
        </p:spPr>
        <p:txBody>
          <a:bodyPr wrap="none">
            <a:spAutoFit/>
          </a:bodyPr>
          <a:lstStyle/>
          <a:p>
            <a:r>
              <a:rPr lang="en-US"/>
              <a:t>T</a:t>
            </a:r>
          </a:p>
        </p:txBody>
      </p:sp>
      <p:sp>
        <p:nvSpPr>
          <p:cNvPr id="54280" name="Oval 7"/>
          <p:cNvSpPr>
            <a:spLocks noChangeArrowheads="1"/>
          </p:cNvSpPr>
          <p:nvPr/>
        </p:nvSpPr>
        <p:spPr bwMode="auto">
          <a:xfrm>
            <a:off x="3657600" y="2881313"/>
            <a:ext cx="2209800" cy="609600"/>
          </a:xfrm>
          <a:prstGeom prst="ellipse">
            <a:avLst/>
          </a:prstGeom>
          <a:noFill/>
          <a:ln w="9525">
            <a:solidFill>
              <a:schemeClr val="tx1"/>
            </a:solidFill>
            <a:round/>
            <a:headEnd/>
            <a:tailEnd/>
          </a:ln>
        </p:spPr>
        <p:txBody>
          <a:bodyPr wrap="none" anchor="ctr"/>
          <a:lstStyle/>
          <a:p>
            <a:endParaRPr lang="en-US"/>
          </a:p>
        </p:txBody>
      </p:sp>
      <p:sp>
        <p:nvSpPr>
          <p:cNvPr id="54281" name="Text Box 8"/>
          <p:cNvSpPr txBox="1">
            <a:spLocks noChangeArrowheads="1"/>
          </p:cNvSpPr>
          <p:nvPr/>
        </p:nvSpPr>
        <p:spPr bwMode="auto">
          <a:xfrm>
            <a:off x="4548188" y="2922588"/>
            <a:ext cx="404812" cy="457200"/>
          </a:xfrm>
          <a:prstGeom prst="rect">
            <a:avLst/>
          </a:prstGeom>
          <a:noFill/>
          <a:ln w="9525">
            <a:noFill/>
            <a:miter lim="800000"/>
            <a:headEnd/>
            <a:tailEnd/>
          </a:ln>
        </p:spPr>
        <p:txBody>
          <a:bodyPr wrap="none">
            <a:spAutoFit/>
          </a:bodyPr>
          <a:lstStyle/>
          <a:p>
            <a:r>
              <a:rPr lang="en-US"/>
              <a:t>U</a:t>
            </a:r>
          </a:p>
        </p:txBody>
      </p:sp>
      <p:sp>
        <p:nvSpPr>
          <p:cNvPr id="54282" name="Oval 9"/>
          <p:cNvSpPr>
            <a:spLocks noChangeArrowheads="1"/>
          </p:cNvSpPr>
          <p:nvPr/>
        </p:nvSpPr>
        <p:spPr bwMode="auto">
          <a:xfrm>
            <a:off x="3587750" y="2849563"/>
            <a:ext cx="2362200" cy="685800"/>
          </a:xfrm>
          <a:prstGeom prst="ellipse">
            <a:avLst/>
          </a:prstGeom>
          <a:noFill/>
          <a:ln w="9525">
            <a:solidFill>
              <a:schemeClr val="tx1"/>
            </a:solidFill>
            <a:round/>
            <a:headEnd/>
            <a:tailEnd/>
          </a:ln>
        </p:spPr>
        <p:txBody>
          <a:bodyPr wrap="none" anchor="ctr"/>
          <a:lstStyle/>
          <a:p>
            <a:endParaRPr lang="en-US"/>
          </a:p>
        </p:txBody>
      </p:sp>
      <p:sp>
        <p:nvSpPr>
          <p:cNvPr id="54283" name="Line 10"/>
          <p:cNvSpPr>
            <a:spLocks noChangeShapeType="1"/>
          </p:cNvSpPr>
          <p:nvPr/>
        </p:nvSpPr>
        <p:spPr bwMode="auto">
          <a:xfrm flipV="1">
            <a:off x="914400" y="2728913"/>
            <a:ext cx="304800" cy="152400"/>
          </a:xfrm>
          <a:prstGeom prst="line">
            <a:avLst/>
          </a:prstGeom>
          <a:noFill/>
          <a:ln w="9525">
            <a:solidFill>
              <a:schemeClr val="tx1"/>
            </a:solidFill>
            <a:round/>
            <a:headEnd/>
            <a:tailEnd type="triangle" w="med" len="med"/>
          </a:ln>
        </p:spPr>
        <p:txBody>
          <a:bodyPr anchor="ctr"/>
          <a:lstStyle/>
          <a:p>
            <a:endParaRPr lang="en-GB"/>
          </a:p>
        </p:txBody>
      </p:sp>
      <p:sp>
        <p:nvSpPr>
          <p:cNvPr id="54284" name="Line 11"/>
          <p:cNvSpPr>
            <a:spLocks noChangeShapeType="1"/>
          </p:cNvSpPr>
          <p:nvPr/>
        </p:nvSpPr>
        <p:spPr bwMode="auto">
          <a:xfrm flipV="1">
            <a:off x="2743200" y="2119313"/>
            <a:ext cx="914400" cy="457200"/>
          </a:xfrm>
          <a:prstGeom prst="line">
            <a:avLst/>
          </a:prstGeom>
          <a:noFill/>
          <a:ln w="9525">
            <a:solidFill>
              <a:schemeClr val="tx1"/>
            </a:solidFill>
            <a:round/>
            <a:headEnd/>
            <a:tailEnd type="triangle" w="med" len="med"/>
          </a:ln>
        </p:spPr>
        <p:txBody>
          <a:bodyPr anchor="ctr"/>
          <a:lstStyle/>
          <a:p>
            <a:endParaRPr lang="en-GB"/>
          </a:p>
        </p:txBody>
      </p:sp>
      <p:sp>
        <p:nvSpPr>
          <p:cNvPr id="54285" name="Line 12"/>
          <p:cNvSpPr>
            <a:spLocks noChangeShapeType="1"/>
          </p:cNvSpPr>
          <p:nvPr/>
        </p:nvSpPr>
        <p:spPr bwMode="auto">
          <a:xfrm>
            <a:off x="2743200" y="2805113"/>
            <a:ext cx="914400" cy="304800"/>
          </a:xfrm>
          <a:prstGeom prst="line">
            <a:avLst/>
          </a:prstGeom>
          <a:noFill/>
          <a:ln w="9525">
            <a:solidFill>
              <a:schemeClr val="tx1"/>
            </a:solidFill>
            <a:round/>
            <a:headEnd/>
            <a:tailEnd type="triangle" w="med" len="med"/>
          </a:ln>
        </p:spPr>
        <p:txBody>
          <a:bodyPr anchor="ctr"/>
          <a:lstStyle/>
          <a:p>
            <a:endParaRPr lang="en-GB"/>
          </a:p>
        </p:txBody>
      </p:sp>
      <p:sp>
        <p:nvSpPr>
          <p:cNvPr id="54286" name="Text Box 13"/>
          <p:cNvSpPr txBox="1">
            <a:spLocks noChangeArrowheads="1"/>
          </p:cNvSpPr>
          <p:nvPr/>
        </p:nvSpPr>
        <p:spPr bwMode="auto">
          <a:xfrm>
            <a:off x="2971800" y="1922463"/>
            <a:ext cx="401638" cy="519112"/>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4287" name="Text Box 14"/>
          <p:cNvSpPr txBox="1">
            <a:spLocks noChangeArrowheads="1"/>
          </p:cNvSpPr>
          <p:nvPr/>
        </p:nvSpPr>
        <p:spPr bwMode="auto">
          <a:xfrm>
            <a:off x="2971800" y="2881313"/>
            <a:ext cx="344488" cy="519112"/>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4288" name="Freeform 15"/>
          <p:cNvSpPr>
            <a:spLocks/>
          </p:cNvSpPr>
          <p:nvPr/>
        </p:nvSpPr>
        <p:spPr bwMode="auto">
          <a:xfrm>
            <a:off x="5867400" y="1662113"/>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4289" name="Text Box 16"/>
          <p:cNvSpPr txBox="1">
            <a:spLocks noChangeArrowheads="1"/>
          </p:cNvSpPr>
          <p:nvPr/>
        </p:nvSpPr>
        <p:spPr bwMode="auto">
          <a:xfrm>
            <a:off x="6608763" y="1447800"/>
            <a:ext cx="401637" cy="519113"/>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4290" name="Freeform 17"/>
          <p:cNvSpPr>
            <a:spLocks/>
          </p:cNvSpPr>
          <p:nvPr/>
        </p:nvSpPr>
        <p:spPr bwMode="auto">
          <a:xfrm>
            <a:off x="5943600" y="2805113"/>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4291" name="Text Box 18"/>
          <p:cNvSpPr txBox="1">
            <a:spLocks noChangeArrowheads="1"/>
          </p:cNvSpPr>
          <p:nvPr/>
        </p:nvSpPr>
        <p:spPr bwMode="auto">
          <a:xfrm>
            <a:off x="6742113" y="2590800"/>
            <a:ext cx="344487" cy="519113"/>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4292" name="Freeform 19"/>
          <p:cNvSpPr>
            <a:spLocks/>
          </p:cNvSpPr>
          <p:nvPr/>
        </p:nvSpPr>
        <p:spPr bwMode="auto">
          <a:xfrm>
            <a:off x="3721100" y="2271713"/>
            <a:ext cx="241300" cy="685800"/>
          </a:xfrm>
          <a:custGeom>
            <a:avLst/>
            <a:gdLst>
              <a:gd name="T0" fmla="*/ 152 w 152"/>
              <a:gd name="T1" fmla="*/ 432 h 432"/>
              <a:gd name="T2" fmla="*/ 8 w 152"/>
              <a:gd name="T3" fmla="*/ 240 h 432"/>
              <a:gd name="T4" fmla="*/ 104 w 152"/>
              <a:gd name="T5" fmla="*/ 0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52" y="432"/>
                </a:moveTo>
                <a:cubicBezTo>
                  <a:pt x="84" y="372"/>
                  <a:pt x="16" y="312"/>
                  <a:pt x="8" y="240"/>
                </a:cubicBezTo>
                <a:cubicBezTo>
                  <a:pt x="0" y="168"/>
                  <a:pt x="52" y="84"/>
                  <a:pt x="104" y="0"/>
                </a:cubicBezTo>
              </a:path>
            </a:pathLst>
          </a:custGeom>
          <a:noFill/>
          <a:ln w="9525">
            <a:solidFill>
              <a:schemeClr val="tx1"/>
            </a:solidFill>
            <a:round/>
            <a:headEnd/>
            <a:tailEnd type="triangle" w="med" len="med"/>
          </a:ln>
        </p:spPr>
        <p:txBody>
          <a:bodyPr anchor="ctr"/>
          <a:lstStyle/>
          <a:p>
            <a:endParaRPr lang="en-US"/>
          </a:p>
        </p:txBody>
      </p:sp>
      <p:sp>
        <p:nvSpPr>
          <p:cNvPr id="54293" name="Text Box 20"/>
          <p:cNvSpPr txBox="1">
            <a:spLocks noChangeArrowheads="1"/>
          </p:cNvSpPr>
          <p:nvPr/>
        </p:nvSpPr>
        <p:spPr bwMode="auto">
          <a:xfrm>
            <a:off x="3352800" y="2347913"/>
            <a:ext cx="401638" cy="519112"/>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4294" name="Freeform 21"/>
          <p:cNvSpPr>
            <a:spLocks/>
          </p:cNvSpPr>
          <p:nvPr/>
        </p:nvSpPr>
        <p:spPr bwMode="auto">
          <a:xfrm>
            <a:off x="5334000" y="2316163"/>
            <a:ext cx="157163" cy="565150"/>
          </a:xfrm>
          <a:custGeom>
            <a:avLst/>
            <a:gdLst>
              <a:gd name="T0" fmla="*/ 16 w 99"/>
              <a:gd name="T1" fmla="*/ 0 h 356"/>
              <a:gd name="T2" fmla="*/ 96 w 99"/>
              <a:gd name="T3" fmla="*/ 164 h 356"/>
              <a:gd name="T4" fmla="*/ 0 w 99"/>
              <a:gd name="T5" fmla="*/ 356 h 356"/>
              <a:gd name="T6" fmla="*/ 0 60000 65536"/>
              <a:gd name="T7" fmla="*/ 0 60000 65536"/>
              <a:gd name="T8" fmla="*/ 0 60000 65536"/>
              <a:gd name="T9" fmla="*/ 0 w 99"/>
              <a:gd name="T10" fmla="*/ 0 h 356"/>
              <a:gd name="T11" fmla="*/ 99 w 99"/>
              <a:gd name="T12" fmla="*/ 356 h 356"/>
            </a:gdLst>
            <a:ahLst/>
            <a:cxnLst>
              <a:cxn ang="T6">
                <a:pos x="T0" y="T1"/>
              </a:cxn>
              <a:cxn ang="T7">
                <a:pos x="T2" y="T3"/>
              </a:cxn>
              <a:cxn ang="T8">
                <a:pos x="T4" y="T5"/>
              </a:cxn>
            </a:cxnLst>
            <a:rect l="T9" t="T10" r="T11" b="T12"/>
            <a:pathLst>
              <a:path w="99" h="356">
                <a:moveTo>
                  <a:pt x="16" y="0"/>
                </a:moveTo>
                <a:cubicBezTo>
                  <a:pt x="29" y="28"/>
                  <a:pt x="99" y="105"/>
                  <a:pt x="96" y="164"/>
                </a:cubicBezTo>
                <a:cubicBezTo>
                  <a:pt x="93" y="223"/>
                  <a:pt x="48" y="292"/>
                  <a:pt x="0" y="356"/>
                </a:cubicBezTo>
              </a:path>
            </a:pathLst>
          </a:custGeom>
          <a:noFill/>
          <a:ln w="9525">
            <a:solidFill>
              <a:schemeClr val="tx1"/>
            </a:solidFill>
            <a:round/>
            <a:headEnd/>
            <a:tailEnd type="triangle" w="med" len="med"/>
          </a:ln>
        </p:spPr>
        <p:txBody>
          <a:bodyPr anchor="ctr"/>
          <a:lstStyle/>
          <a:p>
            <a:endParaRPr lang="en-US"/>
          </a:p>
        </p:txBody>
      </p:sp>
      <p:sp>
        <p:nvSpPr>
          <p:cNvPr id="54295" name="Text Box 22"/>
          <p:cNvSpPr txBox="1">
            <a:spLocks noChangeArrowheads="1"/>
          </p:cNvSpPr>
          <p:nvPr/>
        </p:nvSpPr>
        <p:spPr bwMode="auto">
          <a:xfrm>
            <a:off x="5462588" y="2314575"/>
            <a:ext cx="344487" cy="519113"/>
          </a:xfrm>
          <a:prstGeom prst="rect">
            <a:avLst/>
          </a:prstGeom>
          <a:noFill/>
          <a:ln w="9525">
            <a:noFill/>
            <a:miter lim="800000"/>
            <a:headEnd/>
            <a:tailEnd/>
          </a:ln>
        </p:spPr>
        <p:txBody>
          <a:bodyPr wrap="none">
            <a:spAutoFit/>
          </a:bodyPr>
          <a:lstStyle/>
          <a:p>
            <a:r>
              <a:rPr lang="en-US" sz="2800">
                <a:latin typeface="Comic Sans MS" pitchFamily="-80" charset="0"/>
              </a:rPr>
              <a:t>1</a:t>
            </a:r>
          </a:p>
        </p:txBody>
      </p:sp>
      <p:graphicFrame>
        <p:nvGraphicFramePr>
          <p:cNvPr id="184343" name="Group 23"/>
          <p:cNvGraphicFramePr>
            <a:graphicFrameLocks noGrp="1"/>
          </p:cNvGraphicFramePr>
          <p:nvPr/>
        </p:nvGraphicFramePr>
        <p:xfrm>
          <a:off x="3200400" y="4121150"/>
          <a:ext cx="2971800" cy="1828800"/>
        </p:xfrm>
        <a:graphic>
          <a:graphicData uri="http://schemas.openxmlformats.org/drawingml/2006/table">
            <a:tbl>
              <a:tblPr/>
              <a:tblGrid>
                <a:gridCol w="904875"/>
                <a:gridCol w="903288"/>
                <a:gridCol w="1163637"/>
              </a:tblGrid>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0D6DADF-BC4D-4747-9A9F-97EB72B44234}" type="slidenum">
              <a:rPr lang="en-US"/>
              <a:pPr/>
              <a:t>63</a:t>
            </a:fld>
            <a:endParaRPr lang="en-US"/>
          </a:p>
        </p:txBody>
      </p:sp>
      <p:sp>
        <p:nvSpPr>
          <p:cNvPr id="55299" name="Rectangle 2"/>
          <p:cNvSpPr>
            <a:spLocks noGrp="1" noChangeArrowheads="1"/>
          </p:cNvSpPr>
          <p:nvPr>
            <p:ph type="title"/>
          </p:nvPr>
        </p:nvSpPr>
        <p:spPr/>
        <p:txBody>
          <a:bodyPr/>
          <a:lstStyle/>
          <a:p>
            <a:r>
              <a:rPr lang="en-US" smtClean="0"/>
              <a:t>Implementation (Cont.)</a:t>
            </a:r>
          </a:p>
        </p:txBody>
      </p:sp>
      <p:sp>
        <p:nvSpPr>
          <p:cNvPr id="55300" name="Rectangle 3"/>
          <p:cNvSpPr>
            <a:spLocks noGrp="1" noChangeArrowheads="1"/>
          </p:cNvSpPr>
          <p:nvPr>
            <p:ph type="body" idx="1"/>
          </p:nvPr>
        </p:nvSpPr>
        <p:spPr/>
        <p:txBody>
          <a:bodyPr/>
          <a:lstStyle/>
          <a:p>
            <a:r>
              <a:rPr lang="en-US" smtClean="0"/>
              <a:t>NFA -&gt; DFA conversion is at the heart of tools such as flex or jflex</a:t>
            </a:r>
          </a:p>
          <a:p>
            <a:pPr lvl="1"/>
            <a:endParaRPr lang="en-US" smtClean="0"/>
          </a:p>
          <a:p>
            <a:r>
              <a:rPr lang="en-US" smtClean="0"/>
              <a:t>But, DFAs can be huge</a:t>
            </a:r>
          </a:p>
          <a:p>
            <a:pPr lvl="1"/>
            <a:endParaRPr lang="en-US" smtClean="0"/>
          </a:p>
          <a:p>
            <a:r>
              <a:rPr lang="en-US" smtClean="0"/>
              <a:t>In practice, flex-like tools trade off speed for space in the choice of NFA and DFA representations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Readings</a:t>
            </a:r>
          </a:p>
        </p:txBody>
      </p:sp>
      <p:sp>
        <p:nvSpPr>
          <p:cNvPr id="56323" name="Rectangle 3"/>
          <p:cNvSpPr>
            <a:spLocks noGrp="1" noChangeArrowheads="1"/>
          </p:cNvSpPr>
          <p:nvPr>
            <p:ph idx="1"/>
          </p:nvPr>
        </p:nvSpPr>
        <p:spPr/>
        <p:txBody>
          <a:bodyPr/>
          <a:lstStyle/>
          <a:p>
            <a:pPr eaLnBrk="1" hangingPunct="1"/>
            <a:r>
              <a:rPr lang="en-US" smtClean="0"/>
              <a:t>Chapter 3 of the book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666750"/>
          </a:xfrm>
        </p:spPr>
        <p:txBody>
          <a:bodyPr/>
          <a:lstStyle/>
          <a:p>
            <a:r>
              <a:rPr lang="en-US" sz="5400" dirty="0" smtClean="0">
                <a:latin typeface="Book Antiqua" panose="02040602050305030304" pitchFamily="18" charset="0"/>
              </a:rPr>
              <a:t/>
            </a:r>
            <a:br>
              <a:rPr lang="en-US" sz="5400" dirty="0" smtClean="0">
                <a:latin typeface="Book Antiqua" panose="02040602050305030304" pitchFamily="18" charset="0"/>
              </a:rPr>
            </a:br>
            <a:r>
              <a:rPr lang="en-US" sz="4800" dirty="0" smtClean="0">
                <a:solidFill>
                  <a:schemeClr val="tx1"/>
                </a:solidFill>
                <a:latin typeface="Book Antiqua" panose="02040602050305030304" pitchFamily="18" charset="0"/>
              </a:rPr>
              <a:t> </a:t>
            </a:r>
            <a:r>
              <a:rPr lang="en-US" sz="4000" dirty="0" smtClean="0">
                <a:solidFill>
                  <a:schemeClr val="tx1"/>
                </a:solidFill>
                <a:latin typeface="Times New Roman" pitchFamily="18" charset="0"/>
                <a:cs typeface="Times New Roman" pitchFamily="18" charset="0"/>
              </a:rPr>
              <a:t>Implementation of Lexical Analyzer</a:t>
            </a:r>
            <a:endParaRPr lang="en-GB" sz="40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038600"/>
          </a:xfrm>
        </p:spPr>
        <p:txBody>
          <a:bodyPr/>
          <a:lstStyle/>
          <a:p>
            <a:pPr marL="285750" indent="-285750" algn="just"/>
            <a:r>
              <a:rPr lang="en-US" sz="2400" dirty="0" smtClean="0">
                <a:latin typeface="Book Antiqua" panose="02040602050305030304" pitchFamily="18" charset="0"/>
              </a:rPr>
              <a:t>Goal is to partition the string.</a:t>
            </a:r>
          </a:p>
          <a:p>
            <a:pPr marL="742950" lvl="1" indent="-285750" algn="just">
              <a:buFontTx/>
              <a:buChar char="-"/>
            </a:pPr>
            <a:r>
              <a:rPr lang="en-US" dirty="0" smtClean="0">
                <a:latin typeface="Book Antiqua" panose="02040602050305030304" pitchFamily="18" charset="0"/>
              </a:rPr>
              <a:t>Read the string left to right, recognizing one token at a time.</a:t>
            </a:r>
          </a:p>
          <a:p>
            <a:pPr marL="285750" indent="-285750" algn="just"/>
            <a:r>
              <a:rPr lang="en-US" sz="2400" dirty="0" smtClean="0">
                <a:latin typeface="Book Antiqua" panose="02040602050305030304" pitchFamily="18" charset="0"/>
              </a:rPr>
              <a:t>“</a:t>
            </a:r>
            <a:r>
              <a:rPr lang="en-US" sz="2400" dirty="0" err="1" smtClean="0">
                <a:latin typeface="Book Antiqua" panose="02040602050305030304" pitchFamily="18" charset="0"/>
              </a:rPr>
              <a:t>Lookahead</a:t>
            </a:r>
            <a:r>
              <a:rPr lang="en-US" sz="2400" dirty="0" smtClean="0">
                <a:latin typeface="Book Antiqua" panose="02040602050305030304" pitchFamily="18" charset="0"/>
              </a:rPr>
              <a:t>” may be required to decide where one token ends and the next token begins.</a:t>
            </a:r>
          </a:p>
          <a:p>
            <a:pPr marL="285750" indent="-285750" algn="just">
              <a:buFontTx/>
              <a:buChar char="-"/>
            </a:pPr>
            <a:r>
              <a:rPr lang="en-US" sz="2400" dirty="0" smtClean="0">
                <a:latin typeface="Book Antiqua" panose="02040602050305030304" pitchFamily="18" charset="0"/>
              </a:rPr>
              <a:t>Recognize substrings(lexeme) corresponding to tokens.</a:t>
            </a:r>
          </a:p>
          <a:p>
            <a:pPr marL="285750" indent="-285750" algn="just">
              <a:buFontTx/>
              <a:buChar char="-"/>
            </a:pPr>
            <a:endParaRPr lang="en-US" sz="2400" dirty="0" smtClean="0">
              <a:latin typeface="Book Antiqua" panose="02040602050305030304" pitchFamily="18" charset="0"/>
            </a:endParaRPr>
          </a:p>
          <a:p>
            <a:pPr marL="285750" indent="-285750" algn="just">
              <a:buFontTx/>
              <a:buChar char="-"/>
            </a:pPr>
            <a:r>
              <a:rPr lang="en-US" sz="2400" dirty="0" smtClean="0">
                <a:latin typeface="Book Antiqua" panose="02040602050305030304" pitchFamily="18" charset="0"/>
              </a:rPr>
              <a:t>Identify the token class of each lexeme.</a:t>
            </a:r>
          </a:p>
          <a:p>
            <a:pPr lvl="1" algn="just"/>
            <a:endParaRPr lang="en-US" dirty="0" smtClean="0">
              <a:latin typeface="Book Antiqua" panose="02040602050305030304" pitchFamily="18" charset="0"/>
            </a:endParaRP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070" y="914400"/>
            <a:ext cx="8248919" cy="5016758"/>
          </a:xfrm>
          <a:prstGeom prst="rect">
            <a:avLst/>
          </a:prstGeom>
          <a:noFill/>
        </p:spPr>
        <p:txBody>
          <a:bodyPr wrap="square" rtlCol="0">
            <a:spAutoFit/>
          </a:bodyPr>
          <a:lstStyle/>
          <a:p>
            <a:pPr algn="just"/>
            <a:r>
              <a:rPr lang="en-US" sz="2000" dirty="0" smtClean="0">
                <a:latin typeface="Book Antiqua" panose="02040602050305030304" pitchFamily="18" charset="0"/>
              </a:rPr>
              <a:t>Attributes of a token</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	- Information about the token.</a:t>
            </a:r>
          </a:p>
          <a:p>
            <a:pPr algn="just"/>
            <a:r>
              <a:rPr lang="en-US" sz="2000" dirty="0">
                <a:latin typeface="Book Antiqua" panose="02040602050305030304" pitchFamily="18" charset="0"/>
              </a:rPr>
              <a:t>	</a:t>
            </a:r>
            <a:r>
              <a:rPr lang="en-US" sz="2000" dirty="0" smtClean="0">
                <a:latin typeface="Book Antiqua" panose="02040602050305030304" pitchFamily="18" charset="0"/>
              </a:rPr>
              <a:t>-Used to differentiate various lexemes of a token</a:t>
            </a:r>
          </a:p>
          <a:p>
            <a:pPr algn="just"/>
            <a:r>
              <a:rPr lang="en-US" sz="2000" dirty="0">
                <a:latin typeface="Book Antiqua" panose="02040602050305030304" pitchFamily="18" charset="0"/>
              </a:rPr>
              <a:t>	</a:t>
            </a:r>
            <a:r>
              <a:rPr lang="en-US" sz="2000" dirty="0" smtClean="0">
                <a:latin typeface="Book Antiqua" panose="02040602050305030304" pitchFamily="18" charset="0"/>
              </a:rPr>
              <a:t>- used during Semantic analysis</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Types of a token</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	-Identifier</a:t>
            </a:r>
          </a:p>
          <a:p>
            <a:pPr algn="just"/>
            <a:r>
              <a:rPr lang="en-US" sz="2000" dirty="0">
                <a:latin typeface="Book Antiqua" panose="02040602050305030304" pitchFamily="18" charset="0"/>
              </a:rPr>
              <a:t>	</a:t>
            </a:r>
            <a:r>
              <a:rPr lang="en-US" sz="2000" dirty="0" smtClean="0">
                <a:latin typeface="Book Antiqua" panose="02040602050305030304" pitchFamily="18" charset="0"/>
              </a:rPr>
              <a:t>-Keyword</a:t>
            </a:r>
          </a:p>
          <a:p>
            <a:pPr algn="just"/>
            <a:r>
              <a:rPr lang="en-US" sz="2000" dirty="0">
                <a:latin typeface="Book Antiqua" panose="02040602050305030304" pitchFamily="18" charset="0"/>
              </a:rPr>
              <a:t>	</a:t>
            </a:r>
            <a:r>
              <a:rPr lang="en-US" sz="2000" dirty="0" smtClean="0">
                <a:latin typeface="Book Antiqua" panose="02040602050305030304" pitchFamily="18" charset="0"/>
              </a:rPr>
              <a:t>-Single Char Operators : +,-,* </a:t>
            </a:r>
            <a:r>
              <a:rPr lang="en-US" sz="2000" dirty="0" err="1" smtClean="0">
                <a:latin typeface="Book Antiqua" panose="02040602050305030304" pitchFamily="18" charset="0"/>
              </a:rPr>
              <a:t>etc</a:t>
            </a:r>
            <a:endParaRPr lang="en-US" sz="2000" dirty="0" smtClean="0">
              <a:latin typeface="Book Antiqua" panose="02040602050305030304" pitchFamily="18" charset="0"/>
            </a:endParaRPr>
          </a:p>
          <a:p>
            <a:pPr algn="just"/>
            <a:r>
              <a:rPr lang="en-US" sz="2000" dirty="0">
                <a:latin typeface="Book Antiqua" panose="02040602050305030304" pitchFamily="18" charset="0"/>
              </a:rPr>
              <a:t>	</a:t>
            </a:r>
            <a:r>
              <a:rPr lang="en-US" sz="2000" dirty="0" smtClean="0">
                <a:latin typeface="Book Antiqua" panose="02040602050305030304" pitchFamily="18" charset="0"/>
              </a:rPr>
              <a:t>-Multiple char Operators : &gt;=, ==, ++ </a:t>
            </a:r>
            <a:r>
              <a:rPr lang="en-US" sz="2000" dirty="0" err="1" smtClean="0">
                <a:latin typeface="Book Antiqua" panose="02040602050305030304" pitchFamily="18" charset="0"/>
              </a:rPr>
              <a:t>etc</a:t>
            </a:r>
            <a:endParaRPr lang="en-US" sz="2000" dirty="0" smtClean="0">
              <a:latin typeface="Book Antiqua" panose="02040602050305030304" pitchFamily="18" charset="0"/>
            </a:endParaRPr>
          </a:p>
          <a:p>
            <a:pPr algn="just"/>
            <a:r>
              <a:rPr lang="en-US" sz="2000" dirty="0">
                <a:latin typeface="Book Antiqua" panose="02040602050305030304" pitchFamily="18" charset="0"/>
              </a:rPr>
              <a:t>	</a:t>
            </a:r>
            <a:r>
              <a:rPr lang="en-US" sz="2000" dirty="0" smtClean="0">
                <a:latin typeface="Book Antiqua" panose="02040602050305030304" pitchFamily="18" charset="0"/>
              </a:rPr>
              <a:t>-Numbers</a:t>
            </a:r>
          </a:p>
          <a:p>
            <a:pPr algn="just"/>
            <a:r>
              <a:rPr lang="en-US" sz="2000" dirty="0">
                <a:latin typeface="Book Antiqua" panose="02040602050305030304" pitchFamily="18" charset="0"/>
              </a:rPr>
              <a:t>	</a:t>
            </a:r>
            <a:r>
              <a:rPr lang="en-US" sz="2000" dirty="0" smtClean="0">
                <a:latin typeface="Book Antiqua" panose="02040602050305030304" pitchFamily="18" charset="0"/>
              </a:rPr>
              <a:t>-Char constants : ‘a’, ‘b’,…………..</a:t>
            </a:r>
          </a:p>
          <a:p>
            <a:pPr algn="just"/>
            <a:r>
              <a:rPr lang="en-US" sz="2000" dirty="0">
                <a:latin typeface="Book Antiqua" panose="02040602050305030304" pitchFamily="18" charset="0"/>
              </a:rPr>
              <a:t>	</a:t>
            </a:r>
            <a:r>
              <a:rPr lang="en-US" sz="2000" dirty="0" smtClean="0">
                <a:latin typeface="Book Antiqua" panose="02040602050305030304" pitchFamily="18" charset="0"/>
              </a:rPr>
              <a:t>-String constants : “</a:t>
            </a:r>
            <a:r>
              <a:rPr lang="en-US" sz="2000" dirty="0" err="1" smtClean="0">
                <a:latin typeface="Book Antiqua" panose="02040602050305030304" pitchFamily="18" charset="0"/>
              </a:rPr>
              <a:t>abc</a:t>
            </a:r>
            <a:r>
              <a:rPr lang="en-US" sz="2000" dirty="0" smtClean="0">
                <a:latin typeface="Book Antiqua" panose="02040602050305030304" pitchFamily="18" charset="0"/>
              </a:rPr>
              <a:t>”,……………….</a:t>
            </a:r>
          </a:p>
          <a:p>
            <a:pPr algn="just"/>
            <a:endParaRPr lang="en-US" sz="2000" dirty="0">
              <a:latin typeface="Book Antiqua" panose="02040602050305030304" pitchFamily="18" charset="0"/>
            </a:endParaRPr>
          </a:p>
        </p:txBody>
      </p:sp>
      <p:sp>
        <p:nvSpPr>
          <p:cNvPr id="3" name="TextBox 2"/>
          <p:cNvSpPr txBox="1"/>
          <p:nvPr/>
        </p:nvSpPr>
        <p:spPr>
          <a:xfrm>
            <a:off x="3081270" y="0"/>
            <a:ext cx="5148329" cy="707886"/>
          </a:xfrm>
          <a:prstGeom prst="rect">
            <a:avLst/>
          </a:prstGeom>
          <a:noFill/>
        </p:spPr>
        <p:txBody>
          <a:bodyPr wrap="square" rtlCol="0">
            <a:spAutoFit/>
          </a:bodyPr>
          <a:lstStyle/>
          <a:p>
            <a:r>
              <a:rPr lang="en-US" sz="4000" dirty="0" smtClean="0">
                <a:latin typeface="Book Antiqua" panose="02040602050305030304" pitchFamily="18" charset="0"/>
              </a:rPr>
              <a:t>Lexical Analysis</a:t>
            </a:r>
            <a:endParaRPr lang="en-IN" sz="4000" dirty="0">
              <a:latin typeface="Book Antiqua" panose="02040602050305030304" pitchFamily="18" charset="0"/>
            </a:endParaRPr>
          </a:p>
        </p:txBody>
      </p:sp>
    </p:spTree>
    <p:extLst>
      <p:ext uri="{BB962C8B-B14F-4D97-AF65-F5344CB8AC3E}">
        <p14:creationId xmlns:p14="http://schemas.microsoft.com/office/powerpoint/2010/main" val="353817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6172200" cy="2308324"/>
          </a:xfrm>
          <a:prstGeom prst="rect">
            <a:avLst/>
          </a:prstGeom>
        </p:spPr>
        <p:txBody>
          <a:bodyPr wrap="square">
            <a:spAutoFit/>
          </a:bodyPr>
          <a:lstStyle/>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r>
              <a:rPr lang="en-US" dirty="0" smtClean="0">
                <a:latin typeface="Book Antiqua" panose="02040602050305030304" pitchFamily="18" charset="0"/>
              </a:rPr>
              <a:t>Types of Non-Tokens</a:t>
            </a:r>
          </a:p>
          <a:p>
            <a:pPr algn="just"/>
            <a:endParaRPr lang="en-US" dirty="0">
              <a:latin typeface="Book Antiqua" panose="02040602050305030304" pitchFamily="18" charset="0"/>
            </a:endParaRPr>
          </a:p>
          <a:p>
            <a:pPr algn="just"/>
            <a:r>
              <a:rPr lang="en-US" dirty="0" smtClean="0">
                <a:latin typeface="Book Antiqua" panose="02040602050305030304" pitchFamily="18" charset="0"/>
              </a:rPr>
              <a:t>Comments</a:t>
            </a:r>
          </a:p>
          <a:p>
            <a:pPr algn="just"/>
            <a:r>
              <a:rPr lang="en-US" dirty="0" smtClean="0">
                <a:latin typeface="Book Antiqua" panose="02040602050305030304" pitchFamily="18" charset="0"/>
              </a:rPr>
              <a:t>White Spaces , \n, \t etc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4" ma:contentTypeDescription="Create a new document." ma:contentTypeScope="" ma:versionID="9600ddd11134492a42125b792a7fe078">
  <xsd:schema xmlns:xsd="http://www.w3.org/2001/XMLSchema" xmlns:xs="http://www.w3.org/2001/XMLSchema" xmlns:p="http://schemas.microsoft.com/office/2006/metadata/properties" xmlns:ns2="8506bf05-5515-44a3-848b-4d524adb9b77" targetNamespace="http://schemas.microsoft.com/office/2006/metadata/properties" ma:root="true" ma:fieldsID="ef3fa11c34c368ec6efb3f8d4c94db8a" ns2:_="">
    <xsd:import namespace="8506bf05-5515-44a3-848b-4d524adb9b7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0E744-E558-4641-B9A2-98F6D02FF068}"/>
</file>

<file path=customXml/itemProps2.xml><?xml version="1.0" encoding="utf-8"?>
<ds:datastoreItem xmlns:ds="http://schemas.openxmlformats.org/officeDocument/2006/customXml" ds:itemID="{EE70AFE2-044B-4162-8577-41FF6E4EFA96}"/>
</file>

<file path=customXml/itemProps3.xml><?xml version="1.0" encoding="utf-8"?>
<ds:datastoreItem xmlns:ds="http://schemas.openxmlformats.org/officeDocument/2006/customXml" ds:itemID="{8FB21AC3-8F35-458A-94EA-14BDDCFFF5AF}"/>
</file>

<file path=docProps/app.xml><?xml version="1.0" encoding="utf-8"?>
<Properties xmlns="http://schemas.openxmlformats.org/officeDocument/2006/extended-properties" xmlns:vt="http://schemas.openxmlformats.org/officeDocument/2006/docPropsVTypes">
  <Template>Flow</Template>
  <TotalTime>3908</TotalTime>
  <Words>2455</Words>
  <Application>Microsoft Office PowerPoint</Application>
  <PresentationFormat>On-screen Show (4:3)</PresentationFormat>
  <Paragraphs>630</Paragraphs>
  <Slides>64</Slides>
  <Notes>25</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Flow</vt:lpstr>
      <vt:lpstr>Compiler Design </vt:lpstr>
      <vt:lpstr>Outline</vt:lpstr>
      <vt:lpstr>The role of lexical analyzer</vt:lpstr>
      <vt:lpstr>Why to separate Lexical analysis and parsing?</vt:lpstr>
      <vt:lpstr>Tokens, Patterns and Lexemes</vt:lpstr>
      <vt:lpstr>Example</vt:lpstr>
      <vt:lpstr>  Implementation of Lexical Analyzer</vt:lpstr>
      <vt:lpstr>PowerPoint Presentation</vt:lpstr>
      <vt:lpstr>PowerPoint Presentation</vt:lpstr>
      <vt:lpstr>Attributes for tokens</vt:lpstr>
      <vt:lpstr>Lexical errors</vt:lpstr>
      <vt:lpstr>Error recovery</vt:lpstr>
      <vt:lpstr>Error recovery</vt:lpstr>
      <vt:lpstr>Input buffering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Sentinel in Lexical Analysis</vt:lpstr>
      <vt:lpstr>Sentinels</vt:lpstr>
      <vt:lpstr>Specification of tokens</vt:lpstr>
      <vt:lpstr>Regular expressions</vt:lpstr>
      <vt:lpstr>Regular definitions</vt:lpstr>
      <vt:lpstr>Extensions</vt:lpstr>
      <vt:lpstr>Recognition of tokens</vt:lpstr>
      <vt:lpstr>Recognition of tokens (cont.)</vt:lpstr>
      <vt:lpstr>Transition diagrams</vt:lpstr>
      <vt:lpstr>Transition diagrams (cont.)</vt:lpstr>
      <vt:lpstr>Transition diagrams (cont.)</vt:lpstr>
      <vt:lpstr>Transition diagrams (cont.)</vt:lpstr>
      <vt:lpstr>Architecture of a transition-diagram-based lexical analyzer</vt:lpstr>
      <vt:lpstr>Lexical Analyzer Generator - Lex</vt:lpstr>
      <vt:lpstr>Structure of Lex programs</vt:lpstr>
      <vt:lpstr>Example</vt:lpstr>
      <vt:lpstr>Finite Automata</vt:lpstr>
      <vt:lpstr>Finite Automata</vt:lpstr>
      <vt:lpstr>Finite Automata State Graphs</vt:lpstr>
      <vt:lpstr>A Simple Example</vt:lpstr>
      <vt:lpstr>Another Simple Example</vt:lpstr>
      <vt:lpstr>And Another Example</vt:lpstr>
      <vt:lpstr>And Another Example</vt:lpstr>
      <vt:lpstr>Epsilon Moves</vt:lpstr>
      <vt:lpstr>Deterministic and Nondeterministic Automata</vt:lpstr>
      <vt:lpstr>Execution of Finite Automata</vt:lpstr>
      <vt:lpstr>Acceptance of NFAs</vt:lpstr>
      <vt:lpstr>NFA vs. DFA (1)</vt:lpstr>
      <vt:lpstr>NFA vs. DFA (2)</vt:lpstr>
      <vt:lpstr>Regular Expressions to Finite Automata</vt:lpstr>
      <vt:lpstr>Regular Expressions to NFA (1)</vt:lpstr>
      <vt:lpstr>Regular Expressions to NFA (2)</vt:lpstr>
      <vt:lpstr>Regular Expressions to NFA (3)</vt:lpstr>
      <vt:lpstr>Example of RegExp -&gt; NFA conversion</vt:lpstr>
      <vt:lpstr>Next</vt:lpstr>
      <vt:lpstr>NFA to DFA. The Trick</vt:lpstr>
      <vt:lpstr>NFA -&gt; DFA Example</vt:lpstr>
      <vt:lpstr>NFA to DFA. Remark</vt:lpstr>
      <vt:lpstr>Implementation</vt:lpstr>
      <vt:lpstr>Table Implementation of a DFA</vt:lpstr>
      <vt:lpstr>Implementation (Cont.)</vt:lpstr>
      <vt:lpstr>Readings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dc:creator>
  <cp:lastModifiedBy>ashis</cp:lastModifiedBy>
  <cp:revision>99</cp:revision>
  <dcterms:created xsi:type="dcterms:W3CDTF">1601-01-01T00:00:00Z</dcterms:created>
  <dcterms:modified xsi:type="dcterms:W3CDTF">2020-08-27T05:16:27Z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