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4" r:id="rId11"/>
    <p:sldId id="265" r:id="rId12"/>
    <p:sldId id="266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91" r:id="rId24"/>
    <p:sldId id="292" r:id="rId25"/>
    <p:sldId id="293" r:id="rId26"/>
    <p:sldId id="299" r:id="rId27"/>
    <p:sldId id="294" r:id="rId28"/>
    <p:sldId id="295" r:id="rId29"/>
    <p:sldId id="296" r:id="rId30"/>
    <p:sldId id="297" r:id="rId31"/>
    <p:sldId id="288" r:id="rId32"/>
    <p:sldId id="289" r:id="rId33"/>
    <p:sldId id="290" r:id="rId34"/>
    <p:sldId id="300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5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34E1-0698-4D3D-BA3A-9DFC4D8A9645}" type="datetimeFigureOut">
              <a:rPr lang="en-US" smtClean="0"/>
              <a:pPr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032-899D-4B76-BC59-9BFE8EC39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 Recursive Predictive Parsing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7212"/>
          </a:xfrm>
        </p:spPr>
        <p:txBody>
          <a:bodyPr/>
          <a:lstStyle/>
          <a:p>
            <a:r>
              <a:rPr lang="en-US" dirty="0" smtClean="0"/>
              <a:t>Implemented using stack instead of recursive calls.</a:t>
            </a:r>
          </a:p>
          <a:p>
            <a:r>
              <a:rPr lang="en-US" dirty="0" smtClean="0"/>
              <a:t>Key problem- determining the production to be used for a non-terminal.</a:t>
            </a:r>
          </a:p>
          <a:p>
            <a:endParaRPr lang="en-GB" dirty="0"/>
          </a:p>
        </p:txBody>
      </p:sp>
      <p:pic>
        <p:nvPicPr>
          <p:cNvPr id="4" name="Picture 3" descr="Non recurs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17" y="3179298"/>
            <a:ext cx="5820588" cy="3108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822" y="6189785"/>
            <a:ext cx="898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(Source: https://www.geeksforgeeks.org/algorithm-for-non-recursive-predictive-parsing)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Consider the production rule-</a:t>
            </a: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A →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/ def 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Calculate the FIRST set.</a:t>
            </a: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FIRST (A)= {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a,d,g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Source: https://www.gatevidyalay.com/first-and-follow-compiler-design/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  <a:p>
            <a:pPr fontAlgn="base"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083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3649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Calculate the FIRST set  for the given grammar-</a:t>
            </a:r>
          </a:p>
          <a:p>
            <a:pPr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 →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aBDh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B →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cC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 →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/ ∈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 → EF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 → g / ∈</a:t>
            </a:r>
          </a:p>
          <a:p>
            <a:pPr lvl="5" fontAlgn="base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F → f / ∈</a:t>
            </a:r>
          </a:p>
          <a:p>
            <a:pPr lvl="5" fontAlgn="base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First(S) = { a }	First(C) = { b , ∈ }		First(F) = { f , ∈ }</a:t>
            </a:r>
          </a:p>
          <a:p>
            <a:pPr fontAlgn="base"/>
            <a:endParaRPr lang="en-GB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GB" sz="7200" dirty="0" smtClean="0">
                <a:latin typeface="Times New Roman" pitchFamily="18" charset="0"/>
                <a:cs typeface="Times New Roman" pitchFamily="18" charset="0"/>
              </a:rPr>
              <a:t>First(B) = { c }		 First(D) = { First(E) – ∈ } ∪ First(F) = { g , f , ∈ }	First(E) = { g , ∈ }</a:t>
            </a:r>
          </a:p>
          <a:p>
            <a:pPr fontAlgn="base"/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Source: https://www.gatevidyalay.com/first-and-follow-compiler-design/</a:t>
            </a:r>
            <a:endParaRPr lang="en-GB" sz="72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GB" sz="2000" dirty="0" smtClean="0"/>
          </a:p>
          <a:p>
            <a:pPr fontAlgn="base"/>
            <a:endParaRPr lang="en-GB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FIRST set  for the given grammar-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S→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→ BD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→ b |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 → d |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(S) ={b, d, a}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(A)={b, d,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(B)={b,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(D)={d,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FOLLOW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Follow(α) is a set of terminal symbols that appear immediately to the right of α.</a:t>
            </a:r>
          </a:p>
          <a:p>
            <a:endParaRPr lang="en-US" dirty="0" smtClean="0"/>
          </a:p>
          <a:p>
            <a:r>
              <a:rPr lang="en-US" b="1" u="sng" dirty="0" smtClean="0"/>
              <a:t>Rules For Calculating Follow Function-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 1. For the start symbol S, place $ in Follow(S).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2. For any production rule A → </a:t>
            </a:r>
            <a:r>
              <a:rPr lang="en-US" dirty="0" err="1" smtClean="0"/>
              <a:t>αB</a:t>
            </a:r>
            <a:r>
              <a:rPr lang="en-US" dirty="0" smtClean="0"/>
              <a:t>, we have:</a:t>
            </a:r>
          </a:p>
          <a:p>
            <a:pPr fontAlgn="base">
              <a:buNone/>
            </a:pPr>
            <a:r>
              <a:rPr lang="en-US" dirty="0" smtClean="0"/>
              <a:t>       Follow(B) = Follow(A)</a:t>
            </a:r>
          </a:p>
          <a:p>
            <a:pPr fontAlgn="base">
              <a:buNone/>
            </a:pPr>
            <a:r>
              <a:rPr lang="en-US" dirty="0" smtClean="0"/>
              <a:t> 3. For any production rule A → </a:t>
            </a:r>
            <a:r>
              <a:rPr lang="en-US" dirty="0" err="1" smtClean="0"/>
              <a:t>αBβ</a:t>
            </a:r>
            <a:r>
              <a:rPr lang="en-US" dirty="0" smtClean="0"/>
              <a:t>, we have: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If ∈ ∉ First(β), then Follow(B) = First(β)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If ∈ ∈ First(β), then Follow(B) = { First(β) – ∈ } ∪ Follow(A)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Note:</a:t>
            </a:r>
          </a:p>
          <a:p>
            <a:pPr algn="just" fontAlgn="base"/>
            <a:r>
              <a:rPr lang="en-US" dirty="0" smtClean="0"/>
              <a:t>∈ may appear in the first function of a non-terminal.</a:t>
            </a:r>
          </a:p>
          <a:p>
            <a:pPr algn="just" fontAlgn="base"/>
            <a:r>
              <a:rPr lang="en-US" dirty="0" smtClean="0"/>
              <a:t>∈ will never appear in the follow function of a non-terminal.</a:t>
            </a:r>
          </a:p>
          <a:p>
            <a:pPr algn="just" fontAlgn="base"/>
            <a:r>
              <a:rPr lang="en-US" dirty="0" smtClean="0"/>
              <a:t> Before calculating the first and follow functions, eliminate </a:t>
            </a:r>
            <a:r>
              <a:rPr lang="en-US" b="1" u="sng" dirty="0" smtClean="0"/>
              <a:t>Left Recursion</a:t>
            </a:r>
            <a:r>
              <a:rPr lang="en-US" dirty="0" smtClean="0"/>
              <a:t> from the grammar, if present.</a:t>
            </a:r>
          </a:p>
          <a:p>
            <a:pPr algn="just" fontAlgn="base"/>
            <a:r>
              <a:rPr lang="en-US" dirty="0" smtClean="0"/>
              <a:t> We calculate the FOLLOW function of a non-terminal by looking where it is present on the RHS of a production rule.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 Problems: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sz="8000" dirty="0" smtClean="0"/>
              <a:t>1. Calculate the FOLLOW functions for the given grammar-</a:t>
            </a:r>
          </a:p>
          <a:p>
            <a:pPr algn="ctr" fontAlgn="base">
              <a:buNone/>
            </a:pPr>
            <a:r>
              <a:rPr lang="en-US" sz="6200" dirty="0" smtClean="0"/>
              <a:t> </a:t>
            </a:r>
            <a:r>
              <a:rPr lang="en-GB" sz="6200" dirty="0" smtClean="0"/>
              <a:t>S → </a:t>
            </a:r>
            <a:r>
              <a:rPr lang="en-GB" sz="6200" dirty="0" err="1" smtClean="0"/>
              <a:t>aBDh</a:t>
            </a:r>
            <a:endParaRPr lang="en-GB" sz="6200" dirty="0" smtClean="0"/>
          </a:p>
          <a:p>
            <a:pPr algn="ctr" fontAlgn="base">
              <a:buNone/>
            </a:pPr>
            <a:r>
              <a:rPr lang="en-GB" sz="6200" dirty="0" smtClean="0"/>
              <a:t>B → </a:t>
            </a:r>
            <a:r>
              <a:rPr lang="en-GB" sz="6200" dirty="0" err="1" smtClean="0"/>
              <a:t>cC</a:t>
            </a:r>
            <a:endParaRPr lang="en-GB" sz="6200" dirty="0" smtClean="0"/>
          </a:p>
          <a:p>
            <a:pPr algn="ctr" fontAlgn="base">
              <a:buNone/>
            </a:pPr>
            <a:r>
              <a:rPr lang="en-GB" sz="6200" dirty="0" smtClean="0"/>
              <a:t>C → </a:t>
            </a:r>
            <a:r>
              <a:rPr lang="en-GB" sz="6200" dirty="0" err="1" smtClean="0"/>
              <a:t>bC</a:t>
            </a:r>
            <a:r>
              <a:rPr lang="en-GB" sz="6200" dirty="0" smtClean="0"/>
              <a:t> / ∈</a:t>
            </a:r>
          </a:p>
          <a:p>
            <a:pPr algn="ctr" fontAlgn="base">
              <a:buNone/>
            </a:pPr>
            <a:r>
              <a:rPr lang="en-GB" sz="6200" dirty="0" smtClean="0"/>
              <a:t>D → EF</a:t>
            </a:r>
          </a:p>
          <a:p>
            <a:pPr algn="ctr" fontAlgn="base">
              <a:buNone/>
            </a:pPr>
            <a:r>
              <a:rPr lang="en-GB" sz="6200" dirty="0" smtClean="0"/>
              <a:t>E → g / ∈</a:t>
            </a:r>
          </a:p>
          <a:p>
            <a:pPr algn="ctr" fontAlgn="base">
              <a:buNone/>
            </a:pPr>
            <a:r>
              <a:rPr lang="en-GB" sz="6200" dirty="0" smtClean="0"/>
              <a:t>F → f / ∈</a:t>
            </a:r>
            <a:endParaRPr lang="en-GB" sz="5100" dirty="0" smtClean="0"/>
          </a:p>
          <a:p>
            <a:pPr fontAlgn="base"/>
            <a:r>
              <a:rPr lang="en-GB" sz="5100" dirty="0" smtClean="0"/>
              <a:t>    First(S) = { a }              </a:t>
            </a:r>
          </a:p>
          <a:p>
            <a:pPr fontAlgn="base"/>
            <a:r>
              <a:rPr lang="en-GB" sz="5100" dirty="0" smtClean="0"/>
              <a:t>    First(B) = { c }</a:t>
            </a:r>
          </a:p>
          <a:p>
            <a:pPr algn="ctr" fontAlgn="base">
              <a:buNone/>
            </a:pPr>
            <a:endParaRPr lang="en-GB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GB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First(C) = { b , ∈ }</a:t>
            </a:r>
          </a:p>
          <a:p>
            <a:pPr fontAlgn="base"/>
            <a:r>
              <a:rPr lang="en-GB" dirty="0" smtClean="0"/>
              <a:t>First(D) = { First(E) – ∈ } ∪ First(F) = { g , f , ∈ }</a:t>
            </a:r>
          </a:p>
          <a:p>
            <a:pPr fontAlgn="base"/>
            <a:r>
              <a:rPr lang="en-GB" dirty="0" smtClean="0"/>
              <a:t>First(E) = { g , ∈ }</a:t>
            </a:r>
          </a:p>
          <a:p>
            <a:pPr fontAlgn="base"/>
            <a:r>
              <a:rPr lang="en-GB" dirty="0" smtClean="0"/>
              <a:t>First(F) = { f , ∈ }</a:t>
            </a:r>
          </a:p>
          <a:p>
            <a:pPr fontAlgn="base"/>
            <a:endParaRPr lang="en-GB" dirty="0" smtClean="0"/>
          </a:p>
          <a:p>
            <a:pPr fontAlgn="base"/>
            <a:r>
              <a:rPr lang="en-GB" dirty="0" smtClean="0"/>
              <a:t>Follow(S) = { $ }	</a:t>
            </a:r>
            <a:r>
              <a:rPr lang="en-US" dirty="0" smtClean="0"/>
              <a:t>Follow(B) = { First(D) – ∈ } ∪ First(h) = { g , f , h }</a:t>
            </a:r>
          </a:p>
          <a:p>
            <a:pPr fontAlgn="base"/>
            <a:r>
              <a:rPr lang="en-US" dirty="0" smtClean="0"/>
              <a:t>Follow(C) = Follow(B) = { g , f , h } </a:t>
            </a:r>
            <a:r>
              <a:rPr lang="en-GB" dirty="0" smtClean="0"/>
              <a:t>Follow(D) = First(h) = { h }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 smtClean="0"/>
              <a:t>   Follow(E) = { First(F) – ∈ } ∪ Follow(D) = { f , h }</a:t>
            </a:r>
          </a:p>
          <a:p>
            <a:pPr fontAlgn="base">
              <a:buNone/>
            </a:pPr>
            <a:r>
              <a:rPr lang="en-US" dirty="0" smtClean="0"/>
              <a:t>   Follow(F) = Follow(D) = { h }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2. Calculate the follow functions for the given grammar:</a:t>
            </a:r>
          </a:p>
          <a:p>
            <a:pPr algn="ctr" fontAlgn="base">
              <a:buNone/>
            </a:pPr>
            <a:r>
              <a:rPr lang="en-US" dirty="0" smtClean="0"/>
              <a:t>S → A</a:t>
            </a:r>
          </a:p>
          <a:p>
            <a:pPr algn="ctr" fontAlgn="base">
              <a:buNone/>
            </a:pPr>
            <a:r>
              <a:rPr lang="en-US" dirty="0" smtClean="0"/>
              <a:t>A → </a:t>
            </a:r>
            <a:r>
              <a:rPr lang="en-US" dirty="0" err="1" smtClean="0"/>
              <a:t>aB</a:t>
            </a:r>
            <a:r>
              <a:rPr lang="en-US" dirty="0" smtClean="0"/>
              <a:t> / Ad</a:t>
            </a:r>
          </a:p>
          <a:p>
            <a:pPr algn="ctr" fontAlgn="base">
              <a:buNone/>
            </a:pPr>
            <a:r>
              <a:rPr lang="en-US" dirty="0" smtClean="0"/>
              <a:t>B → b</a:t>
            </a:r>
          </a:p>
          <a:p>
            <a:pPr algn="ctr" fontAlgn="base">
              <a:buNone/>
            </a:pPr>
            <a:r>
              <a:rPr lang="en-US" dirty="0" smtClean="0"/>
              <a:t>C → g</a:t>
            </a:r>
          </a:p>
          <a:p>
            <a:pPr algn="ctr" fontAlgn="base">
              <a:buNone/>
            </a:pP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 We need to eliminate Left Recursion from the given grammar. After left recursion removal, we have the grammar as follows: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 fontAlgn="base">
              <a:buNone/>
            </a:pPr>
            <a:r>
              <a:rPr lang="pt-BR" dirty="0" smtClean="0"/>
              <a:t>S → A</a:t>
            </a:r>
          </a:p>
          <a:p>
            <a:pPr algn="ctr" fontAlgn="base">
              <a:buNone/>
            </a:pPr>
            <a:r>
              <a:rPr lang="pt-BR" dirty="0" smtClean="0"/>
              <a:t>A → aBA’</a:t>
            </a:r>
          </a:p>
          <a:p>
            <a:pPr algn="ctr" fontAlgn="base">
              <a:buNone/>
            </a:pPr>
            <a:r>
              <a:rPr lang="pt-BR" dirty="0" smtClean="0"/>
              <a:t>A’ → dA’ / ∈</a:t>
            </a:r>
          </a:p>
          <a:p>
            <a:pPr algn="ctr" fontAlgn="base">
              <a:buNone/>
            </a:pPr>
            <a:r>
              <a:rPr lang="pt-BR" dirty="0" smtClean="0"/>
              <a:t>B → b</a:t>
            </a:r>
          </a:p>
          <a:p>
            <a:pPr algn="ctr" fontAlgn="base">
              <a:buNone/>
            </a:pPr>
            <a:r>
              <a:rPr lang="pt-BR" dirty="0" smtClean="0"/>
              <a:t>C → g</a:t>
            </a:r>
          </a:p>
          <a:p>
            <a:pPr fontAlgn="base"/>
            <a:r>
              <a:rPr lang="en-US" dirty="0" smtClean="0"/>
              <a:t>First(S) = First(A) = { a }</a:t>
            </a:r>
          </a:p>
          <a:p>
            <a:pPr fontAlgn="base"/>
            <a:r>
              <a:rPr lang="en-US" dirty="0" smtClean="0"/>
              <a:t>First(A) = { a }</a:t>
            </a:r>
          </a:p>
          <a:p>
            <a:pPr fontAlgn="base"/>
            <a:r>
              <a:rPr lang="en-US" dirty="0" smtClean="0"/>
              <a:t>First(A’) = { d , ∈ }</a:t>
            </a:r>
          </a:p>
          <a:p>
            <a:pPr fontAlgn="base"/>
            <a:r>
              <a:rPr lang="en-US" dirty="0" smtClean="0"/>
              <a:t>First(B) = { b }</a:t>
            </a:r>
          </a:p>
          <a:p>
            <a:pPr fontAlgn="base"/>
            <a:r>
              <a:rPr lang="en-US" dirty="0" smtClean="0"/>
              <a:t>First(C) = { g 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Follow(S) = { $ }	Follow(B) = { First(A’) – ∈ } ∪ Follow(A) = { d , $ }</a:t>
            </a:r>
          </a:p>
          <a:p>
            <a:pPr fontAlgn="base"/>
            <a:r>
              <a:rPr lang="en-GB" dirty="0" smtClean="0"/>
              <a:t>Follow(A) = Follow(S) = { $ }</a:t>
            </a:r>
          </a:p>
          <a:p>
            <a:pPr fontAlgn="base"/>
            <a:r>
              <a:rPr lang="en-GB" dirty="0" smtClean="0"/>
              <a:t>Follow(A’) = Follow(A) = { $ }</a:t>
            </a:r>
          </a:p>
          <a:p>
            <a:pPr fontAlgn="base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3725"/>
            <a:ext cx="9144000" cy="969485"/>
          </a:xfrm>
        </p:spPr>
        <p:txBody>
          <a:bodyPr>
            <a:normAutofit/>
          </a:bodyPr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3211"/>
            <a:ext cx="9144000" cy="38145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900" b="1" u="sng" dirty="0" smtClean="0">
                <a:latin typeface="Times New Roman" pitchFamily="18" charset="0"/>
                <a:cs typeface="Times New Roman" pitchFamily="18" charset="0"/>
              </a:rPr>
              <a:t>FIRST and FOLLOW Set in Parsing. </a:t>
            </a: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construction of a predictive parser is aided by two functions associated with a grammar G. These functions, FIRST and FOLLOW, allow us to fill in the entries of a predictive parsing table for G, whenever possible.</a:t>
            </a:r>
          </a:p>
          <a:p>
            <a:pPr algn="just"/>
            <a:endParaRPr lang="en-US" sz="1900" b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Why FIRST set is required?</a:t>
            </a:r>
          </a:p>
          <a:p>
            <a:pPr algn="just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Back tracking in syntax analysis is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really a complex process to implement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easier process is as follows:</a:t>
            </a:r>
          </a:p>
          <a:p>
            <a:pPr algn="just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the compiler would have come to know in advance, that what is the “first character of the string produced when a production rule is applied”, and comparing it to the current character or token in the input string it sees, it can wisely take decision on which production rule to apply. 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Calculate the follow functions for the given grammar-</a:t>
            </a:r>
          </a:p>
          <a:p>
            <a:pPr algn="ctr" fontAlgn="base">
              <a:buNone/>
            </a:pPr>
            <a:r>
              <a:rPr lang="en-US" dirty="0" smtClean="0"/>
              <a:t> </a:t>
            </a:r>
            <a:r>
              <a:rPr lang="pt-BR" dirty="0" smtClean="0"/>
              <a:t>S → ACB / CbB / Ba</a:t>
            </a:r>
          </a:p>
          <a:p>
            <a:pPr algn="ctr" fontAlgn="base">
              <a:buNone/>
            </a:pPr>
            <a:r>
              <a:rPr lang="pt-BR" dirty="0" smtClean="0"/>
              <a:t>A → da / BC</a:t>
            </a:r>
          </a:p>
          <a:p>
            <a:pPr algn="ctr" fontAlgn="base">
              <a:buNone/>
            </a:pPr>
            <a:r>
              <a:rPr lang="pt-BR" dirty="0" smtClean="0"/>
              <a:t>B → g / ∈</a:t>
            </a:r>
          </a:p>
          <a:p>
            <a:pPr algn="ctr" fontAlgn="base">
              <a:buNone/>
            </a:pPr>
            <a:r>
              <a:rPr lang="pt-BR" dirty="0" smtClean="0"/>
              <a:t>C → h / ∈</a:t>
            </a:r>
          </a:p>
          <a:p>
            <a:pPr fontAlgn="base"/>
            <a:r>
              <a:rPr lang="en-GB" dirty="0" smtClean="0"/>
              <a:t>First(S) = { First(A) – ∈ }  ∪ { First(C) – ∈ } ∪ First(B) ∪ First(b) ∪             { First(B) – ∈ } ∪ First(a) = { d , g , h , ∈ , b , a }</a:t>
            </a:r>
          </a:p>
          <a:p>
            <a:pPr fontAlgn="base"/>
            <a:r>
              <a:rPr lang="en-US" dirty="0" smtClean="0"/>
              <a:t>First(A) = First(d) ∪ { First(B) – ∈ } ∪ First(C) = { d , g , h , ∈ }</a:t>
            </a:r>
          </a:p>
          <a:p>
            <a:pPr fontAlgn="base"/>
            <a:r>
              <a:rPr lang="en-GB" dirty="0" smtClean="0"/>
              <a:t>First(B) = { g , ∈ }                    First(C) = { h , ∈ }</a:t>
            </a:r>
          </a:p>
          <a:p>
            <a:pPr fontAlgn="base"/>
            <a:endParaRPr lang="en-GB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Follow(S) = { $ }</a:t>
            </a:r>
          </a:p>
          <a:p>
            <a:pPr fontAlgn="base"/>
            <a:r>
              <a:rPr lang="en-GB" dirty="0" smtClean="0"/>
              <a:t>Follow(A) = { First(C) – ∈ } ∪ { First(B) – ∈ } ∪ Follow(S) = { h , g , $ }</a:t>
            </a:r>
          </a:p>
          <a:p>
            <a:pPr fontAlgn="base"/>
            <a:r>
              <a:rPr lang="en-GB" dirty="0" smtClean="0"/>
              <a:t>Follow(B) = Follow(S) ∪ First(a) ∪ { First(C) – ∈ } ∪ Follow(A) = { $ , a , h , g }</a:t>
            </a:r>
          </a:p>
          <a:p>
            <a:pPr fontAlgn="base"/>
            <a:r>
              <a:rPr lang="en-GB" dirty="0" smtClean="0"/>
              <a:t>Follow(C) = { First(B) – ∈ } ∪ Follow(S) ∪ First(b) ∪ Follow(A) = { g , $ , b , h }.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parsing table</a:t>
            </a:r>
            <a:endParaRPr lang="en-GB" dirty="0"/>
          </a:p>
        </p:txBody>
      </p:sp>
      <p:pic>
        <p:nvPicPr>
          <p:cNvPr id="4" name="Content Placeholder 3" descr="construction-of-ll-1-parsing-talbes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31" y="1825625"/>
            <a:ext cx="9959926" cy="435133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LL(1) 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grammar below:</a:t>
            </a:r>
          </a:p>
          <a:p>
            <a:pPr algn="ctr">
              <a:buNone/>
            </a:pPr>
            <a:r>
              <a:rPr lang="en-US" dirty="0" smtClean="0"/>
              <a:t>E→E+T|T</a:t>
            </a:r>
          </a:p>
          <a:p>
            <a:pPr algn="ctr">
              <a:buNone/>
            </a:pPr>
            <a:r>
              <a:rPr lang="en-US" dirty="0" smtClean="0"/>
              <a:t>T →T*F|F</a:t>
            </a:r>
          </a:p>
          <a:p>
            <a:pPr algn="ctr">
              <a:buNone/>
            </a:pPr>
            <a:r>
              <a:rPr lang="en-US" dirty="0" smtClean="0"/>
              <a:t>F →(E)|id</a:t>
            </a:r>
          </a:p>
          <a:p>
            <a:endParaRPr lang="en-US" dirty="0" smtClean="0"/>
          </a:p>
          <a:p>
            <a:r>
              <a:rPr lang="en-US" dirty="0" smtClean="0"/>
              <a:t>After eliminating Left recursion, we get:</a:t>
            </a:r>
          </a:p>
          <a:p>
            <a:pPr algn="ctr">
              <a:buNone/>
            </a:pPr>
            <a:r>
              <a:rPr lang="en-GB" dirty="0" smtClean="0"/>
              <a:t>E </a:t>
            </a:r>
            <a:r>
              <a:rPr lang="en-US" dirty="0" smtClean="0"/>
              <a:t>→ </a:t>
            </a:r>
            <a:r>
              <a:rPr lang="en-GB" dirty="0" smtClean="0"/>
              <a:t>TE' </a:t>
            </a:r>
          </a:p>
          <a:p>
            <a:pPr algn="ctr">
              <a:buNone/>
            </a:pPr>
            <a:r>
              <a:rPr lang="en-GB" dirty="0" smtClean="0"/>
              <a:t>          E' </a:t>
            </a:r>
            <a:r>
              <a:rPr lang="en-US" dirty="0" smtClean="0"/>
              <a:t>→ </a:t>
            </a:r>
            <a:r>
              <a:rPr lang="en-GB" dirty="0" smtClean="0"/>
              <a:t>+TE' | </a:t>
            </a:r>
            <a:r>
              <a:rPr lang="el-GR" dirty="0" smtClean="0"/>
              <a:t>ε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T </a:t>
            </a:r>
            <a:r>
              <a:rPr lang="en-US" dirty="0" smtClean="0"/>
              <a:t>→ </a:t>
            </a:r>
            <a:r>
              <a:rPr lang="en-GB" dirty="0" smtClean="0"/>
              <a:t>FT' </a:t>
            </a:r>
          </a:p>
          <a:p>
            <a:pPr algn="ctr">
              <a:buNone/>
            </a:pPr>
            <a:r>
              <a:rPr lang="en-GB" dirty="0" smtClean="0"/>
              <a:t>          T' </a:t>
            </a:r>
            <a:r>
              <a:rPr lang="en-US" dirty="0" smtClean="0"/>
              <a:t>→ </a:t>
            </a:r>
            <a:r>
              <a:rPr lang="en-GB" dirty="0" smtClean="0"/>
              <a:t>*FT' | </a:t>
            </a:r>
            <a:r>
              <a:rPr lang="el-GR" dirty="0" smtClean="0"/>
              <a:t>ε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         F </a:t>
            </a:r>
            <a:r>
              <a:rPr lang="en-US" dirty="0" smtClean="0"/>
              <a:t>→ </a:t>
            </a:r>
            <a:r>
              <a:rPr lang="en-GB" dirty="0" smtClean="0"/>
              <a:t>id | (E) 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Calculation of FIRST and FOLLOW sets:</a:t>
            </a:r>
            <a:br>
              <a:rPr lang="en-GB" dirty="0" smtClean="0"/>
            </a:b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77255" y="3291319"/>
          <a:ext cx="8279619" cy="23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0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–&gt; TE’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id, ( 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$, ) 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 E' </a:t>
                      </a:r>
                      <a:r>
                        <a:rPr lang="en-US" dirty="0" smtClean="0"/>
                        <a:t>→ </a:t>
                      </a:r>
                      <a:r>
                        <a:rPr lang="en-GB" dirty="0" smtClean="0"/>
                        <a:t>+TE' | </a:t>
                      </a:r>
                      <a:r>
                        <a:rPr lang="el-GR" dirty="0" smtClean="0"/>
                        <a:t>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+, </a:t>
                      </a:r>
                      <a:r>
                        <a:rPr lang="el-GR" dirty="0" smtClean="0"/>
                        <a:t>ε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$, ) 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 </a:t>
                      </a:r>
                      <a:r>
                        <a:rPr lang="en-US" dirty="0" smtClean="0"/>
                        <a:t>→ </a:t>
                      </a:r>
                      <a:r>
                        <a:rPr lang="en-GB" dirty="0" smtClean="0"/>
                        <a:t>FT'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 smtClean="0"/>
                        <a:t>{ </a:t>
                      </a:r>
                      <a:r>
                        <a:rPr lang="en-GB" b="0" dirty="0"/>
                        <a:t>id, ( }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/>
                        <a:t>{ +, $, ) }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T' </a:t>
                      </a:r>
                      <a:r>
                        <a:rPr lang="en-US" dirty="0" smtClean="0"/>
                        <a:t>→ </a:t>
                      </a:r>
                      <a:r>
                        <a:rPr lang="en-GB" dirty="0" smtClean="0"/>
                        <a:t>*FT' | </a:t>
                      </a:r>
                      <a:r>
                        <a:rPr lang="el-GR" dirty="0" smtClean="0"/>
                        <a:t>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/>
                        <a:t>{ </a:t>
                      </a:r>
                      <a:r>
                        <a:rPr lang="en-GB" b="0" dirty="0" smtClean="0"/>
                        <a:t>*, </a:t>
                      </a:r>
                      <a:r>
                        <a:rPr lang="el-GR" dirty="0" smtClean="0"/>
                        <a:t>ε</a:t>
                      </a:r>
                      <a:r>
                        <a:rPr lang="en-GB" b="0" dirty="0" smtClean="0"/>
                        <a:t>  </a:t>
                      </a:r>
                      <a:r>
                        <a:rPr lang="en-GB" b="0" dirty="0"/>
                        <a:t>}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/>
                        <a:t>{ +, $, ) }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 F </a:t>
                      </a:r>
                      <a:r>
                        <a:rPr lang="en-US" dirty="0" smtClean="0"/>
                        <a:t>→ </a:t>
                      </a:r>
                      <a:r>
                        <a:rPr lang="en-GB" dirty="0" smtClean="0"/>
                        <a:t>id | (E)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/>
                        <a:t>{ id, ( }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/>
                        <a:t>{ *, +, $, ) }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/>
          <a:lstStyle/>
          <a:p>
            <a:r>
              <a:rPr lang="en-US" dirty="0" smtClean="0"/>
              <a:t>Construction of Parsing table: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08444" y="2421859"/>
          <a:ext cx="9348759" cy="408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5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43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–&gt; TE’</a:t>
                      </a:r>
                      <a:endParaRPr lang="en-GB" b="1" dirty="0" smtClean="0"/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–&gt; TE’</a:t>
                      </a:r>
                      <a:endParaRPr lang="en-GB" b="1" dirty="0" smtClean="0"/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4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E’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–&gt; +TE’</a:t>
                      </a:r>
                      <a:endParaRPr lang="en-GB" b="1" dirty="0" smtClean="0"/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–&gt;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–&gt;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GB" b="1" dirty="0" smtClean="0"/>
                    </a:p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4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–&gt;</a:t>
                      </a:r>
                      <a:r>
                        <a:rPr lang="en-US" b="1" dirty="0" smtClean="0"/>
                        <a:t> FT’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–&gt;</a:t>
                      </a:r>
                      <a:r>
                        <a:rPr lang="en-US" b="1" dirty="0" smtClean="0"/>
                        <a:t> FT’</a:t>
                      </a:r>
                      <a:endParaRPr lang="en-GB" b="1" dirty="0" smtClean="0"/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4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T’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T’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–&gt; 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T’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–&gt;*FT’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T’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–&gt; 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T’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–&gt; </a:t>
                      </a:r>
                      <a:r>
                        <a:rPr lang="el-GR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4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–&gt;id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–&gt;(E)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962" y="1969477"/>
            <a:ext cx="9744075" cy="427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of LL(1) parsing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Input: An input string ‘w’ and a parsing table(‘M’) for grammar G.</a:t>
            </a:r>
          </a:p>
          <a:p>
            <a:r>
              <a:rPr lang="en-US" dirty="0" smtClean="0"/>
              <a:t>Output:  If ‘w’ is in L(G), an LMD of ‘w’; otherwise an error indication.</a:t>
            </a:r>
          </a:p>
          <a:p>
            <a:r>
              <a:rPr lang="en-US" dirty="0" smtClean="0"/>
              <a:t>Algorithm: </a:t>
            </a:r>
          </a:p>
          <a:p>
            <a:pPr>
              <a:buNone/>
            </a:pPr>
            <a:r>
              <a:rPr lang="en-US" dirty="0" smtClean="0"/>
              <a:t>Set input pointer to point to the first symbol of the string $; </a:t>
            </a:r>
          </a:p>
          <a:p>
            <a:pPr>
              <a:buNone/>
            </a:pPr>
            <a:r>
              <a:rPr lang="en-US" dirty="0" smtClean="0"/>
              <a:t>repeat </a:t>
            </a:r>
          </a:p>
          <a:p>
            <a:pPr>
              <a:buNone/>
            </a:pPr>
            <a:r>
              <a:rPr lang="en-US" dirty="0" smtClean="0"/>
              <a:t>let X be the symbol pointed by the stack pointer,                                              and</a:t>
            </a:r>
            <a:r>
              <a:rPr lang="en-US" b="1" dirty="0" smtClean="0"/>
              <a:t> a </a:t>
            </a:r>
            <a:r>
              <a:rPr lang="en-US" dirty="0" smtClean="0"/>
              <a:t>is the symbol pointed to by input pointer;</a:t>
            </a:r>
          </a:p>
          <a:p>
            <a:pPr>
              <a:buNone/>
            </a:pPr>
            <a:r>
              <a:rPr lang="en-US" dirty="0" smtClean="0"/>
              <a:t> if X is a terminal or $ </a:t>
            </a:r>
          </a:p>
          <a:p>
            <a:pPr>
              <a:buNone/>
            </a:pPr>
            <a:r>
              <a:rPr lang="en-US" dirty="0" smtClean="0"/>
              <a:t>then if X=a then pop X from the stack and increment the input pointer; </a:t>
            </a:r>
          </a:p>
          <a:p>
            <a:pPr>
              <a:buNone/>
            </a:pPr>
            <a:r>
              <a:rPr lang="en-US" dirty="0" smtClean="0"/>
              <a:t>else </a:t>
            </a:r>
            <a:r>
              <a:rPr lang="en-US" dirty="0" err="1" smtClean="0"/>
              <a:t>eror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end if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else /*if X is a non terminal */</a:t>
            </a:r>
          </a:p>
          <a:p>
            <a:pPr>
              <a:buNone/>
            </a:pPr>
            <a:r>
              <a:rPr lang="en-US" dirty="0" smtClean="0"/>
              <a:t>       if M[</a:t>
            </a:r>
            <a:r>
              <a:rPr lang="en-US" dirty="0" err="1" smtClean="0"/>
              <a:t>X,a</a:t>
            </a:r>
            <a:r>
              <a:rPr lang="en-US" dirty="0" smtClean="0"/>
              <a:t>]= X→y1 y2………</a:t>
            </a:r>
            <a:r>
              <a:rPr lang="en-US" dirty="0" err="1" smtClean="0"/>
              <a:t>yk</a:t>
            </a:r>
            <a:r>
              <a:rPr lang="en-US" dirty="0" smtClean="0"/>
              <a:t>  then 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>
              <a:buNone/>
            </a:pPr>
            <a:r>
              <a:rPr lang="en-US" dirty="0" smtClean="0"/>
              <a:t>    pop X from the stack; </a:t>
            </a:r>
          </a:p>
          <a:p>
            <a:pPr>
              <a:buNone/>
            </a:pPr>
            <a:r>
              <a:rPr lang="en-US" dirty="0" smtClean="0"/>
              <a:t>    push y1 y2………</a:t>
            </a:r>
            <a:r>
              <a:rPr lang="en-US" dirty="0" err="1" smtClean="0"/>
              <a:t>yk</a:t>
            </a:r>
            <a:r>
              <a:rPr lang="en-US" dirty="0" smtClean="0"/>
              <a:t> onto the stack, with y1 on top; </a:t>
            </a:r>
          </a:p>
          <a:p>
            <a:pPr>
              <a:buNone/>
            </a:pPr>
            <a:r>
              <a:rPr lang="en-US" dirty="0" smtClean="0"/>
              <a:t>     output the production X→y1 y2………</a:t>
            </a:r>
            <a:r>
              <a:rPr lang="en-US" dirty="0" err="1" smtClean="0"/>
              <a:t>yk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end </a:t>
            </a:r>
          </a:p>
          <a:p>
            <a:pPr>
              <a:buNone/>
            </a:pPr>
            <a:r>
              <a:rPr lang="en-US" dirty="0" smtClean="0"/>
              <a:t>         else error() </a:t>
            </a:r>
          </a:p>
          <a:p>
            <a:pPr>
              <a:buNone/>
            </a:pPr>
            <a:r>
              <a:rPr lang="en-US" dirty="0" smtClean="0"/>
              <a:t>         end if </a:t>
            </a:r>
          </a:p>
          <a:p>
            <a:pPr>
              <a:buNone/>
            </a:pPr>
            <a:r>
              <a:rPr lang="en-US" dirty="0" smtClean="0"/>
              <a:t>end if </a:t>
            </a:r>
          </a:p>
          <a:p>
            <a:pPr>
              <a:buNone/>
            </a:pPr>
            <a:r>
              <a:rPr lang="en-US" dirty="0" smtClean="0"/>
              <a:t>until X=$ /* stack is empty */ 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in processing the input string: </a:t>
            </a:r>
            <a:r>
              <a:rPr lang="en-US" dirty="0" err="1" smtClean="0"/>
              <a:t>id+id</a:t>
            </a:r>
            <a:r>
              <a:rPr lang="en-US" dirty="0" smtClean="0"/>
              <a:t>*id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0166" y="998806"/>
            <a:ext cx="11169748" cy="562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Let us consider the following grammar:</a:t>
            </a:r>
          </a:p>
          <a:p>
            <a:pPr marL="0" indent="0"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S→cAd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A→bc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| a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Input string is “cad”.</a:t>
            </a:r>
          </a:p>
          <a:p>
            <a:pPr marL="0" indent="0" algn="just"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above example,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if it knew that after reading character ‘c’ in the input string and applying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rule:    S →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cAd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next character in the input string is ‘a’, then it would have ignored the production rule A-&gt;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(because ‘b’ is the first character of the string produced by this production rule, not ‘a’ ), and directly use the production rule A-&gt;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a.</a:t>
            </a:r>
          </a:p>
          <a:p>
            <a:pPr marL="0" indent="0"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Source:https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://www.geeksforgeeks.org/why-first-and-follow-in-compiler-design/</a:t>
            </a:r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Parse tree for </a:t>
            </a:r>
            <a:r>
              <a:rPr lang="en-US" dirty="0" err="1" smtClean="0"/>
              <a:t>id+id</a:t>
            </a:r>
            <a:r>
              <a:rPr lang="en-US" dirty="0" smtClean="0"/>
              <a:t>*id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286" y="1385888"/>
            <a:ext cx="11563643" cy="509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 a 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u="sng" dirty="0" smtClean="0"/>
              <a:t>Grammar With Common Prefixes-</a:t>
            </a:r>
            <a:endParaRPr lang="en-GB" b="1" dirty="0" smtClean="0"/>
          </a:p>
          <a:p>
            <a:pPr algn="ctr">
              <a:buNone/>
            </a:pPr>
            <a:r>
              <a:rPr lang="en-GB" b="1" dirty="0" smtClean="0"/>
              <a:t>A </a:t>
            </a:r>
            <a:r>
              <a:rPr lang="en-GB" dirty="0" smtClean="0"/>
              <a:t>→</a:t>
            </a:r>
            <a:r>
              <a:rPr lang="en-GB" b="1" dirty="0" smtClean="0"/>
              <a:t> </a:t>
            </a:r>
            <a:r>
              <a:rPr lang="el-GR" b="1" dirty="0" smtClean="0"/>
              <a:t>αβ</a:t>
            </a:r>
            <a:r>
              <a:rPr lang="el-GR" b="1" baseline="-25000" dirty="0" smtClean="0"/>
              <a:t>1</a:t>
            </a:r>
            <a:r>
              <a:rPr lang="el-GR" b="1" dirty="0" smtClean="0"/>
              <a:t> / αβ</a:t>
            </a:r>
            <a:r>
              <a:rPr lang="el-GR" b="1" baseline="-25000" dirty="0" smtClean="0"/>
              <a:t>2</a:t>
            </a:r>
            <a:r>
              <a:rPr lang="el-GR" b="1" dirty="0" smtClean="0"/>
              <a:t> / αβ</a:t>
            </a:r>
            <a:r>
              <a:rPr lang="el-GR" b="1" baseline="-25000" dirty="0" smtClean="0"/>
              <a:t>3</a:t>
            </a:r>
            <a:endParaRPr lang="en-US" b="1" baseline="-250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This kind of grammar creates a problematic situation for Top down parsers.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Top down parsers can not decide which production must be chosen to parse the string in hand.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To remove this confusion, we use left factoring.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(Source: https://www.gatevidyalay.com/tag/left-factoring-in-compiler-design-ppt/)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In left factoring,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We make one production for each common prefixes.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The common prefix may be a terminal or a non-terminal or a combination of both.</a:t>
            </a:r>
          </a:p>
          <a:p>
            <a:pPr fontAlgn="base">
              <a:buFont typeface="Wingdings" pitchFamily="2" charset="2"/>
              <a:buChar char="ü"/>
            </a:pPr>
            <a:r>
              <a:rPr lang="en-US" dirty="0" smtClean="0"/>
              <a:t>Rest of the derivation is added by new productions.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grammar obtained after the process of left factoring is called as </a:t>
            </a:r>
            <a:r>
              <a:rPr lang="en-US" b="1" dirty="0" smtClean="0"/>
              <a:t>Left Factored Grammar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(Source: https://www.gatevidyalay.com/tag/left-factoring-in-compiler-design-ppt/)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b="1" u="sng" dirty="0" smtClean="0"/>
              <a:t>Example-</a:t>
            </a:r>
            <a:endParaRPr lang="en-GB" b="1" dirty="0" smtClean="0"/>
          </a:p>
          <a:p>
            <a:pPr fontAlgn="base">
              <a:buNone/>
            </a:pPr>
            <a:endParaRPr lang="en-GB" dirty="0" smtClean="0"/>
          </a:p>
          <a:p>
            <a:pPr fontAlgn="base">
              <a:buNone/>
            </a:pPr>
            <a:r>
              <a:rPr lang="en-GB" dirty="0" smtClean="0"/>
              <a:t> </a:t>
            </a:r>
          </a:p>
          <a:p>
            <a:endParaRPr lang="en-GB" dirty="0"/>
          </a:p>
        </p:txBody>
      </p:sp>
      <p:pic>
        <p:nvPicPr>
          <p:cNvPr id="4" name="Picture 3" descr="Left-Factoring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643186"/>
            <a:ext cx="8279570" cy="2730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129" y="6077242"/>
            <a:ext cx="1080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(Source: https://www.gatevidyalay.com/tag/left-factoring-in-compiler-design-ppt/)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the grammar below:</a:t>
            </a:r>
          </a:p>
          <a:p>
            <a:endParaRPr lang="en-IN" dirty="0"/>
          </a:p>
          <a:p>
            <a:r>
              <a:rPr lang="en-IN" dirty="0" smtClean="0"/>
              <a:t>S→ </a:t>
            </a:r>
            <a:r>
              <a:rPr lang="en-IN" dirty="0" err="1" smtClean="0"/>
              <a:t>iEtS</a:t>
            </a:r>
            <a:r>
              <a:rPr lang="en-IN" dirty="0" smtClean="0"/>
              <a:t> | </a:t>
            </a:r>
            <a:r>
              <a:rPr lang="en-IN" dirty="0" err="1" smtClean="0"/>
              <a:t>iEtSeS</a:t>
            </a:r>
            <a:r>
              <a:rPr lang="en-IN" dirty="0" smtClean="0"/>
              <a:t> | a</a:t>
            </a:r>
          </a:p>
          <a:p>
            <a:r>
              <a:rPr lang="en-IN" dirty="0" smtClean="0"/>
              <a:t>E</a:t>
            </a:r>
            <a:r>
              <a:rPr lang="en-IN" dirty="0"/>
              <a:t> →</a:t>
            </a:r>
            <a:r>
              <a:rPr lang="en-IN" dirty="0" smtClean="0"/>
              <a:t> b</a:t>
            </a:r>
          </a:p>
          <a:p>
            <a:endParaRPr lang="en-IN" dirty="0"/>
          </a:p>
          <a:p>
            <a:r>
              <a:rPr lang="en-IN" dirty="0" smtClean="0"/>
              <a:t>Construct a parse table for the above grammar.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754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21169" y="6428935"/>
            <a:ext cx="807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Left factor the grammar: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2586037"/>
            <a:ext cx="9296400" cy="32882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772529" y="6386732"/>
            <a:ext cx="875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2205037"/>
            <a:ext cx="9712036" cy="37662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47446" y="6541477"/>
            <a:ext cx="935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2252662"/>
            <a:ext cx="9753600" cy="376021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336431" y="6414868"/>
            <a:ext cx="99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2200275"/>
            <a:ext cx="9677933" cy="382645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56935" y="6400800"/>
            <a:ext cx="838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2176462"/>
            <a:ext cx="9822871" cy="38364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783"/>
            <a:ext cx="10515600" cy="435918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Hence it is validated that if the compiler/parser knows about first character of the string that can be obtained by applying a production rule, then it can wisely apply the correct production rule to get the correct syntax tree for the given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Why FOLLOW set is required?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Let us consider the grammar: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→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aBb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 →c |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Suppose the string to be parsed is “ab”.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Source: https://www.geeksforgeeks.org/why-first-and-follow-in-compiler-design/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969477" y="6443003"/>
            <a:ext cx="804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166937"/>
            <a:ext cx="9906000" cy="374895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99138" y="6513342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10" y="1828800"/>
            <a:ext cx="11028218" cy="448887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49305" y="6414868"/>
            <a:ext cx="813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https://www.slideshare.net/ll1-parser-in-compilers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9" y="2036618"/>
            <a:ext cx="10099964" cy="4003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the first character in the input is a, the parser applies the rule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A→aBb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A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/ |  \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a   B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Now the parser checks for the second character of the input string which is b, and the Non-Terminal to derive is B, but the parser can’t get any string derivable from B that contains b as first character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Source: https://www.geeksforgeeks.org/why-first-and-follow-in-compiler-design/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Grammar does contain a production rule B -&gt; ε, if that is applied then B will vanish, and the parser gets the input “ab” , as shown below. But the parser can apply it only when it knows that the character that follows B in the production rule is same as the current character in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RHS of A -&gt;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follows Non-Terminal B, i.e. FOLLOW(B) = {b}, and the current input character read is also b. Hence the parser applies this rule. And it is able to get the string “ab” from the given grammar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   A                    A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/  |  \              /    \                                                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a    B    b    =&gt;  a      b       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   |</a:t>
            </a:r>
          </a:p>
          <a:p>
            <a:pPr marL="0" indent="0">
              <a:buNone/>
            </a:pPr>
            <a:r>
              <a:rPr lang="pt-BR" sz="1900" dirty="0" smtClean="0">
                <a:latin typeface="Times New Roman" pitchFamily="18" charset="0"/>
                <a:cs typeface="Times New Roman" pitchFamily="18" charset="0"/>
              </a:rPr>
              <a:t>              ε </a:t>
            </a:r>
          </a:p>
          <a:p>
            <a:pPr marL="0" indent="0">
              <a:buNone/>
            </a:pPr>
            <a:endParaRPr lang="pt-BR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FIRST and FOLLOW sets for a given grammar, so that the parser can properly apply the needed rule at the correct position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Algorithm for finding FIRST(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If a is any string of grammar symbols, let FIRST(a) be the set of terminals that begin the strings derived from a. If a=&gt;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 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is also in FIRST(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To compute FIRST(X) for all grammar symbols X, apply the following rules until no more terminals or 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can be added to any FIRST set: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1. If X is terminal, then FIRST(X) is {X}. 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2. If X→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is a production, then add </a:t>
            </a:r>
            <a:r>
              <a:rPr lang="el-GR" sz="19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to FIRST(X).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If A→ BC then FIRST (A) = FIRST (B) if FIRST (B) doesn’t contain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If FIRST (B) contains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then we have to substitute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place of B. We then have FIRST (A)= FIRST (B) U FIRST (C) .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https://www.geeksforgeeks.org/why-first-and-follow-in-compiler-design/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Find the FIRST set from the following grammar: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 → T E’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E’ → + T E’|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 → F T’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T’ → * F T’|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 → ( E ) | id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FIRST(E) = FIRST(T) = FIRST(F) = {( , id}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FIRST(E’) = {+, 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FIRST(T’) = {*, </a:t>
            </a:r>
            <a:r>
              <a:rPr lang="el-GR" sz="2100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0CB09-68D5-4ABC-820B-39057904CDC2}"/>
</file>

<file path=customXml/itemProps2.xml><?xml version="1.0" encoding="utf-8"?>
<ds:datastoreItem xmlns:ds="http://schemas.openxmlformats.org/officeDocument/2006/customXml" ds:itemID="{B078F9A6-8B95-4F2F-8353-6CFA4BC0FE1C}"/>
</file>

<file path=customXml/itemProps3.xml><?xml version="1.0" encoding="utf-8"?>
<ds:datastoreItem xmlns:ds="http://schemas.openxmlformats.org/officeDocument/2006/customXml" ds:itemID="{434C3538-3B2C-42D3-A754-64461F43A8CC}"/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1434</Words>
  <Application>Microsoft Office PowerPoint</Application>
  <PresentationFormat>Widescreen</PresentationFormat>
  <Paragraphs>319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Non- Recursive Predictive Parsing </vt:lpstr>
      <vt:lpstr>SYNTAX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Calculation of the FOLLOW set</vt:lpstr>
      <vt:lpstr>PowerPoint Presentation</vt:lpstr>
      <vt:lpstr>Solved Problems: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LL(1) parsing table</vt:lpstr>
      <vt:lpstr>Example of LL(1) grammar</vt:lpstr>
      <vt:lpstr>PowerPoint Presentation</vt:lpstr>
      <vt:lpstr>PowerPoint Presentation</vt:lpstr>
      <vt:lpstr>PowerPoint Presentation</vt:lpstr>
      <vt:lpstr>Stack implementation of LL(1) parsing</vt:lpstr>
      <vt:lpstr>PowerPoint Presentation</vt:lpstr>
      <vt:lpstr>Steps in processing the input string: id+id*id</vt:lpstr>
      <vt:lpstr>Parse tree for id+id*id</vt:lpstr>
      <vt:lpstr>Left Factoring a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Windows User</dc:creator>
  <cp:lastModifiedBy>Windows User</cp:lastModifiedBy>
  <cp:revision>64</cp:revision>
  <dcterms:created xsi:type="dcterms:W3CDTF">2020-09-11T11:08:02Z</dcterms:created>
  <dcterms:modified xsi:type="dcterms:W3CDTF">2020-09-19T07:46:39Z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