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sldIdLst>
    <p:sldId id="27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91" r:id="rId25"/>
    <p:sldId id="293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05F6-9762-4098-8806-16059E37280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1FF88-6D28-4F32-828E-D4A25384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9E8C1AA-C6C9-47A2-9C0B-CDE09D798560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C62718-A667-49AB-BDA3-8CCA0F497D5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7211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Syntax Analysis - Parsing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445" y="846879"/>
            <a:ext cx="1094095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An 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 is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){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else {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.....}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while(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){	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.....}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.........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.........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 CFG consists of: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terminals T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non-terminals </a:t>
            </a:r>
            <a:r>
              <a:rPr lang="en-IN" sz="2000" dirty="0" smtClean="0">
                <a:latin typeface="Book Antiqua" panose="02040602050305030304" pitchFamily="18" charset="0"/>
              </a:rPr>
              <a:t>V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Start symbol S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A set of </a:t>
            </a:r>
            <a:r>
              <a:rPr lang="en-IN" sz="2000" dirty="0" smtClean="0">
                <a:latin typeface="Book Antiqua" panose="02040602050305030304" pitchFamily="18" charset="0"/>
              </a:rPr>
              <a:t>productions P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X -&gt; Y1........</a:t>
            </a:r>
            <a:r>
              <a:rPr lang="en-IN" sz="2000" dirty="0" err="1">
                <a:latin typeface="Book Antiqua" panose="02040602050305030304" pitchFamily="18" charset="0"/>
              </a:rPr>
              <a:t>Yn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X </a:t>
            </a:r>
            <a:r>
              <a:rPr lang="en-IN" sz="2000" dirty="0">
                <a:latin typeface="Book Antiqua" panose="02040602050305030304" pitchFamily="18" charset="0"/>
              </a:rPr>
              <a:t>belongs to N and Yi belongs to </a:t>
            </a:r>
            <a:r>
              <a:rPr lang="en-IN" sz="2000" dirty="0" smtClean="0">
                <a:latin typeface="Book Antiqua" panose="02040602050305030304" pitchFamily="18" charset="0"/>
              </a:rPr>
              <a:t>V </a:t>
            </a:r>
            <a:r>
              <a:rPr lang="en-IN" sz="2000" dirty="0">
                <a:latin typeface="Book Antiqua" panose="02040602050305030304" pitchFamily="18" charset="0"/>
              </a:rPr>
              <a:t>U T U {epsilon}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3" y="217458"/>
            <a:ext cx="11409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Example</a:t>
            </a:r>
            <a:r>
              <a:rPr lang="en-IN" sz="20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 -&gt; ( S )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 -&gt; epsilon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Here, N = {S}	T = {(, )}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-&gt; 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else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N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, 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}	T = {if, else}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}	and 	P = {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-&gt; if(</a:t>
            </a:r>
            <a:r>
              <a:rPr lang="en-IN" sz="2000" dirty="0" err="1">
                <a:latin typeface="Book Antiqua" panose="02040602050305030304" pitchFamily="18" charset="0"/>
              </a:rPr>
              <a:t>expr</a:t>
            </a:r>
            <a:r>
              <a:rPr lang="en-IN" sz="2000" dirty="0">
                <a:latin typeface="Book Antiqua" panose="02040602050305030304" pitchFamily="18" charset="0"/>
              </a:rPr>
              <a:t>)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 else </a:t>
            </a:r>
            <a:r>
              <a:rPr lang="en-IN" sz="2000" dirty="0" err="1">
                <a:latin typeface="Book Antiqua" panose="02040602050305030304" pitchFamily="18" charset="0"/>
              </a:rPr>
              <a:t>stmt</a:t>
            </a:r>
            <a:r>
              <a:rPr lang="en-IN" sz="2000" dirty="0">
                <a:latin typeface="Book Antiqua" panose="02040602050305030304" pitchFamily="18" charset="0"/>
              </a:rPr>
              <a:t>}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Step 1: Begin with a string with only the start symbol S</a:t>
            </a:r>
            <a:r>
              <a:rPr lang="en-IN" sz="20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Step 2: Replace any non-terminal X in the string by the right hand side of the production X-&gt;y1......</a:t>
            </a:r>
            <a:r>
              <a:rPr lang="en-IN" sz="2000" dirty="0" err="1">
                <a:latin typeface="Book Antiqua" panose="02040602050305030304" pitchFamily="18" charset="0"/>
              </a:rPr>
              <a:t>yn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Step </a:t>
            </a:r>
            <a:r>
              <a:rPr lang="en-IN" sz="2000" dirty="0">
                <a:latin typeface="Book Antiqua" panose="02040602050305030304" pitchFamily="18" charset="0"/>
              </a:rPr>
              <a:t>3: Repeat step 2 until there are no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X1........Xi X Xi+1...........</a:t>
            </a:r>
            <a:r>
              <a:rPr lang="en-IN" sz="2000" dirty="0" err="1">
                <a:latin typeface="Book Antiqua" panose="02040602050305030304" pitchFamily="18" charset="0"/>
              </a:rPr>
              <a:t>Xn</a:t>
            </a:r>
            <a:r>
              <a:rPr lang="en-IN" sz="2000" dirty="0">
                <a:latin typeface="Book Antiqua" panose="02040602050305030304" pitchFamily="18" charset="0"/>
              </a:rPr>
              <a:t> -&gt; X1........Xi Y1........</a:t>
            </a:r>
            <a:r>
              <a:rPr lang="en-IN" sz="2000" dirty="0" err="1">
                <a:latin typeface="Book Antiqua" panose="02040602050305030304" pitchFamily="18" charset="0"/>
              </a:rPr>
              <a:t>Yk</a:t>
            </a:r>
            <a:r>
              <a:rPr lang="en-IN" sz="2000" dirty="0">
                <a:latin typeface="Book Antiqua" panose="02040602050305030304" pitchFamily="18" charset="0"/>
              </a:rPr>
              <a:t> Xi+1...........</a:t>
            </a:r>
            <a:r>
              <a:rPr lang="en-IN" sz="2000" dirty="0" err="1">
                <a:latin typeface="Book Antiqua" panose="02040602050305030304" pitchFamily="18" charset="0"/>
              </a:rPr>
              <a:t>Xn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IN" sz="2000" dirty="0" smtClean="0">
                <a:latin typeface="Book Antiqua" panose="02040602050305030304" pitchFamily="18" charset="0"/>
              </a:rPr>
              <a:t>		</a:t>
            </a:r>
            <a:r>
              <a:rPr lang="en-IN" sz="2000" u="sng" dirty="0" smtClean="0">
                <a:latin typeface="Book Antiqua" panose="02040602050305030304" pitchFamily="18" charset="0"/>
              </a:rPr>
              <a:t>X-</a:t>
            </a:r>
            <a:r>
              <a:rPr lang="en-IN" sz="2000" u="sng" dirty="0">
                <a:latin typeface="Book Antiqua" panose="02040602050305030304" pitchFamily="18" charset="0"/>
              </a:rPr>
              <a:t>&gt;Y1......</a:t>
            </a:r>
            <a:r>
              <a:rPr lang="en-IN" sz="2000" u="sng" dirty="0" err="1" smtClean="0">
                <a:latin typeface="Book Antiqua" panose="02040602050305030304" pitchFamily="18" charset="0"/>
              </a:rPr>
              <a:t>Yk</a:t>
            </a:r>
            <a:endParaRPr lang="en-IN" sz="2000" u="sng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5212" y="6005015"/>
            <a:ext cx="1419367" cy="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603" y="640544"/>
            <a:ext cx="11505063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dirty="0">
                <a:latin typeface="Book Antiqua" panose="02040602050305030304" pitchFamily="18" charset="0"/>
              </a:rPr>
              <a:t>Let G be a CFG with start symbol S, then the language L(G) of G is: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					</a:t>
            </a:r>
            <a:r>
              <a:rPr lang="en-IN" sz="1900" dirty="0" smtClean="0">
                <a:latin typeface="Book Antiqua" panose="02040602050305030304" pitchFamily="18" charset="0"/>
              </a:rPr>
              <a:t>	*</a:t>
            </a:r>
            <a:r>
              <a:rPr lang="en-IN" sz="19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L(G) = {a1.......an | </a:t>
            </a:r>
            <a:r>
              <a:rPr lang="en-IN" sz="1900" dirty="0" err="1">
                <a:latin typeface="Book Antiqua" panose="02040602050305030304" pitchFamily="18" charset="0"/>
              </a:rPr>
              <a:t>ai</a:t>
            </a:r>
            <a:r>
              <a:rPr lang="en-IN" sz="1900" dirty="0">
                <a:latin typeface="Book Antiqua" panose="02040602050305030304" pitchFamily="18" charset="0"/>
              </a:rPr>
              <a:t> belongs to T for all </a:t>
            </a:r>
            <a:r>
              <a:rPr lang="en-IN" sz="1900" dirty="0" err="1">
                <a:latin typeface="Book Antiqua" panose="02040602050305030304" pitchFamily="18" charset="0"/>
              </a:rPr>
              <a:t>i</a:t>
            </a:r>
            <a:r>
              <a:rPr lang="en-IN" sz="1900" dirty="0">
                <a:latin typeface="Book Antiqua" panose="02040602050305030304" pitchFamily="18" charset="0"/>
              </a:rPr>
              <a:t>   and    S-----&gt;a1...........an}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Terminals ought to be tokens of the language.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 Simple arithmetic Expression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solidFill>
                  <a:srgbClr val="FFFF00"/>
                </a:solidFill>
                <a:latin typeface="Book Antiqua" panose="02040602050305030304" pitchFamily="18" charset="0"/>
              </a:rPr>
              <a:t>E -&gt; E+E | E*E | E-E | (E) | id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id</a:t>
            </a:r>
          </a:p>
          <a:p>
            <a:pPr algn="just"/>
            <a:r>
              <a:rPr lang="en-IN" sz="1900" dirty="0" err="1">
                <a:latin typeface="Book Antiqua" panose="02040602050305030304" pitchFamily="18" charset="0"/>
              </a:rPr>
              <a:t>id+id</a:t>
            </a:r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 err="1" smtClean="0">
                <a:latin typeface="Book Antiqua" panose="02040602050305030304" pitchFamily="18" charset="0"/>
              </a:rPr>
              <a:t>id+id</a:t>
            </a:r>
            <a:r>
              <a:rPr lang="en-IN" sz="1900" dirty="0">
                <a:latin typeface="Book Antiqua" panose="02040602050305030304" pitchFamily="18" charset="0"/>
              </a:rPr>
              <a:t>*id	</a:t>
            </a:r>
            <a:r>
              <a:rPr lang="en-IN" sz="1900" dirty="0" smtClean="0">
                <a:latin typeface="Book Antiqua" panose="02040602050305030304" pitchFamily="18" charset="0"/>
              </a:rPr>
              <a:t>	are </a:t>
            </a:r>
            <a:r>
              <a:rPr lang="en-IN" sz="1900" dirty="0">
                <a:latin typeface="Book Antiqua" panose="02040602050305030304" pitchFamily="18" charset="0"/>
              </a:rPr>
              <a:t>the languages of the given CFG.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id-id</a:t>
            </a: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(</a:t>
            </a:r>
            <a:r>
              <a:rPr lang="en-IN" sz="1900" dirty="0" err="1">
                <a:latin typeface="Book Antiqua" panose="02040602050305030304" pitchFamily="18" charset="0"/>
              </a:rPr>
              <a:t>id+id</a:t>
            </a:r>
            <a:r>
              <a:rPr lang="en-IN" sz="1900" dirty="0">
                <a:latin typeface="Book Antiqua" panose="02040602050305030304" pitchFamily="18" charset="0"/>
              </a:rPr>
              <a:t>)*</a:t>
            </a:r>
            <a:r>
              <a:rPr lang="en-IN" sz="1900" dirty="0" smtClean="0">
                <a:latin typeface="Book Antiqua" panose="02040602050305030304" pitchFamily="18" charset="0"/>
              </a:rPr>
              <a:t>id</a:t>
            </a:r>
            <a:endParaRPr lang="en-IN" sz="1900" dirty="0">
              <a:latin typeface="Book Antiqua" panose="02040602050305030304" pitchFamily="18" charset="0"/>
            </a:endParaRP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Membership in a language is "Yes" or "No</a:t>
            </a:r>
            <a:r>
              <a:rPr lang="en-IN" sz="1900" dirty="0" smtClean="0">
                <a:latin typeface="Book Antiqua" panose="02040602050305030304" pitchFamily="18" charset="0"/>
              </a:rPr>
              <a:t>".</a:t>
            </a:r>
          </a:p>
          <a:p>
            <a:pPr algn="just"/>
            <a:endParaRPr lang="en-IN" sz="1900" dirty="0">
              <a:latin typeface="Book Antiqua" panose="02040602050305030304" pitchFamily="18" charset="0"/>
            </a:endParaRPr>
          </a:p>
          <a:p>
            <a:pPr algn="just"/>
            <a:r>
              <a:rPr lang="en-IN" sz="1900" dirty="0">
                <a:latin typeface="Book Antiqua" panose="02040602050305030304" pitchFamily="18" charset="0"/>
              </a:rPr>
              <a:t>Also need parse tree of the </a:t>
            </a:r>
            <a:r>
              <a:rPr lang="en-IN" sz="1900" dirty="0" smtClean="0">
                <a:latin typeface="Book Antiqua" panose="02040602050305030304" pitchFamily="18" charset="0"/>
              </a:rPr>
              <a:t>input.</a:t>
            </a:r>
            <a:endParaRPr lang="en-IN" sz="19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1760561" y="3589361"/>
            <a:ext cx="464024" cy="148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70" y="586054"/>
            <a:ext cx="110637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   *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S----&gt;p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Sentence </a:t>
            </a:r>
            <a:r>
              <a:rPr lang="en-IN" sz="2400" dirty="0" err="1">
                <a:latin typeface="Book Antiqua" panose="02040602050305030304" pitchFamily="18" charset="0"/>
              </a:rPr>
              <a:t>vs</a:t>
            </a:r>
            <a:r>
              <a:rPr lang="en-IN" sz="2400" dirty="0">
                <a:latin typeface="Book Antiqua" panose="02040602050305030304" pitchFamily="18" charset="0"/>
              </a:rPr>
              <a:t> Sentential Form of CFG G.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(</a:t>
            </a:r>
            <a:r>
              <a:rPr lang="en-IN" sz="2400" dirty="0" err="1">
                <a:latin typeface="Book Antiqua" panose="02040602050305030304" pitchFamily="18" charset="0"/>
              </a:rPr>
              <a:t>id+id</a:t>
            </a:r>
            <a:r>
              <a:rPr lang="en-IN" sz="2400" dirty="0">
                <a:latin typeface="Book Antiqua" panose="02040602050305030304" pitchFamily="18" charset="0"/>
              </a:rPr>
              <a:t>)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E -&gt; (E)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(E+E) 		Sentential Form of G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</a:t>
            </a:r>
            <a:r>
              <a:rPr lang="en-IN" sz="2400" dirty="0" err="1">
                <a:latin typeface="Book Antiqua" panose="02040602050305030304" pitchFamily="18" charset="0"/>
              </a:rPr>
              <a:t>id+E</a:t>
            </a:r>
            <a:r>
              <a:rPr lang="en-IN" sz="2400" dirty="0">
                <a:latin typeface="Book Antiqua" panose="02040602050305030304" pitchFamily="18" charset="0"/>
              </a:rPr>
              <a:t>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-&gt; (</a:t>
            </a:r>
            <a:r>
              <a:rPr lang="en-IN" sz="2400" dirty="0" err="1">
                <a:latin typeface="Book Antiqua" panose="02040602050305030304" pitchFamily="18" charset="0"/>
              </a:rPr>
              <a:t>id+id</a:t>
            </a:r>
            <a:r>
              <a:rPr lang="en-IN" sz="2400" dirty="0">
                <a:latin typeface="Book Antiqua" panose="02040602050305030304" pitchFamily="18" charset="0"/>
              </a:rPr>
              <a:t>)		Sentence of G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43952" y="3534770"/>
            <a:ext cx="232012" cy="1023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88860" y="4858603"/>
            <a:ext cx="955343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35" y="604760"/>
            <a:ext cx="11013746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Derivation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A derivation is a sequence of productions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S-&gt;....-&gt;....-&gt;....-&gt;....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A derivation can be drawn as a tree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- Start symbol is the tree's root.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- For a production X -&gt; Y1......</a:t>
            </a:r>
            <a:r>
              <a:rPr lang="en-IN" dirty="0" err="1">
                <a:latin typeface="Book Antiqua" panose="02040602050305030304" pitchFamily="18" charset="0"/>
              </a:rPr>
              <a:t>Yn</a:t>
            </a:r>
            <a:r>
              <a:rPr lang="en-IN" dirty="0">
                <a:latin typeface="Book Antiqua" panose="02040602050305030304" pitchFamily="18" charset="0"/>
              </a:rPr>
              <a:t>, add children Y1......</a:t>
            </a:r>
            <a:r>
              <a:rPr lang="en-IN" dirty="0" err="1">
                <a:latin typeface="Book Antiqua" panose="02040602050305030304" pitchFamily="18" charset="0"/>
              </a:rPr>
              <a:t>Yn</a:t>
            </a:r>
            <a:r>
              <a:rPr lang="en-IN" dirty="0">
                <a:latin typeface="Book Antiqua" panose="02040602050305030304" pitchFamily="18" charset="0"/>
              </a:rPr>
              <a:t> to node X.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		X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			Y1</a:t>
            </a:r>
            <a:r>
              <a:rPr lang="en-IN" dirty="0" smtClean="0">
                <a:latin typeface="Book Antiqua" panose="02040602050305030304" pitchFamily="18" charset="0"/>
              </a:rPr>
              <a:t>........................</a:t>
            </a:r>
            <a:r>
              <a:rPr lang="en-IN" dirty="0" err="1" smtClean="0">
                <a:latin typeface="Book Antiqua" panose="02040602050305030304" pitchFamily="18" charset="0"/>
              </a:rPr>
              <a:t>Yn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Consider the following Grammar: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E -&gt; E+E | E*E | E-E | (E) | id</a:t>
            </a: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String : id*</a:t>
            </a:r>
            <a:r>
              <a:rPr lang="en-IN" dirty="0" err="1">
                <a:latin typeface="Book Antiqua" panose="02040602050305030304" pitchFamily="18" charset="0"/>
              </a:rPr>
              <a:t>id+id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E+E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E*E+E		Derivation Starting from E 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id*E+E</a:t>
            </a: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id*</a:t>
            </a:r>
            <a:r>
              <a:rPr lang="en-IN" dirty="0" err="1">
                <a:latin typeface="Book Antiqua" panose="02040602050305030304" pitchFamily="18" charset="0"/>
              </a:rPr>
              <a:t>id+E</a:t>
            </a:r>
            <a:endParaRPr lang="en-IN" dirty="0">
              <a:latin typeface="Book Antiqua" panose="02040602050305030304" pitchFamily="18" charset="0"/>
            </a:endParaRPr>
          </a:p>
          <a:p>
            <a:pPr algn="just"/>
            <a:r>
              <a:rPr lang="en-IN" dirty="0">
                <a:latin typeface="Book Antiqua" panose="02040602050305030304" pitchFamily="18" charset="0"/>
              </a:rPr>
              <a:t>-&gt; </a:t>
            </a:r>
            <a:r>
              <a:rPr lang="en-IN" dirty="0" smtClean="0">
                <a:latin typeface="Book Antiqua" panose="02040602050305030304" pitchFamily="18" charset="0"/>
              </a:rPr>
              <a:t>id*</a:t>
            </a:r>
            <a:r>
              <a:rPr lang="en-IN" dirty="0" err="1" smtClean="0">
                <a:latin typeface="Book Antiqua" panose="02040602050305030304" pitchFamily="18" charset="0"/>
              </a:rPr>
              <a:t>id+id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370997" y="2852382"/>
            <a:ext cx="764275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875964" y="2961564"/>
            <a:ext cx="232012" cy="35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135272" y="2866030"/>
            <a:ext cx="27296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5272" y="2906973"/>
            <a:ext cx="30025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5397" y="2866030"/>
            <a:ext cx="66874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4" y="642156"/>
            <a:ext cx="1096825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E -&gt; E+E | E*E | E-E | (E) | id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String :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E+E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E*E+E		Derivation Starting from E 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id*E+E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id+E</a:t>
            </a:r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	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	E	+	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E	*	E	id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id		id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	</a:t>
            </a:r>
            <a:endParaRPr lang="en-IN" sz="2000" dirty="0" smtClean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smtClean="0">
                <a:latin typeface="Book Antiqua" panose="02040602050305030304" pitchFamily="18" charset="0"/>
              </a:rPr>
              <a:t>		Parse </a:t>
            </a:r>
            <a:r>
              <a:rPr lang="en-IN" sz="2000" dirty="0">
                <a:latin typeface="Book Antiqua" panose="02040602050305030304" pitchFamily="18" charset="0"/>
              </a:rPr>
              <a:t>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0681" y="4244454"/>
            <a:ext cx="777921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67785" y="4285397"/>
            <a:ext cx="13648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72" y="4244454"/>
            <a:ext cx="818865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193576" y="4858603"/>
            <a:ext cx="887105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80681" y="4926842"/>
            <a:ext cx="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80681" y="4858603"/>
            <a:ext cx="887104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93575" y="5486400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9672" y="5500048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8537" y="4926842"/>
            <a:ext cx="0" cy="3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954" y="610136"/>
            <a:ext cx="1072714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A Parse Tree has</a:t>
            </a:r>
            <a:r>
              <a:rPr lang="en-IN" sz="20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terminals at the leaves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non-terminals at the interior nodes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Two types of derivation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Left Most Derivation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Right Most Derivation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Left Most Derivation </a:t>
            </a:r>
            <a:r>
              <a:rPr lang="en-IN" sz="2000" dirty="0">
                <a:latin typeface="Book Antiqua" panose="02040602050305030304" pitchFamily="18" charset="0"/>
              </a:rPr>
              <a:t>- At each step replace the left most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Right Most Derivation </a:t>
            </a:r>
            <a:r>
              <a:rPr lang="en-IN" sz="2000" dirty="0">
                <a:latin typeface="Book Antiqua" panose="02040602050305030304" pitchFamily="18" charset="0"/>
              </a:rPr>
              <a:t>- At each step replace the left most non-terminals.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E+E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</a:t>
            </a:r>
            <a:r>
              <a:rPr lang="en-IN" sz="2000" dirty="0" err="1" smtClean="0">
                <a:latin typeface="Book Antiqua" panose="02040602050305030304" pitchFamily="18" charset="0"/>
              </a:rPr>
              <a:t>E+id</a:t>
            </a:r>
            <a:r>
              <a:rPr lang="en-IN" sz="2000" dirty="0">
                <a:latin typeface="Book Antiqua" panose="02040602050305030304" pitchFamily="18" charset="0"/>
              </a:rPr>
              <a:t>		Derivation Starting from E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</a:t>
            </a:r>
            <a:r>
              <a:rPr lang="en-IN" sz="2000" dirty="0" smtClean="0">
                <a:latin typeface="Book Antiqua" panose="02040602050305030304" pitchFamily="18" charset="0"/>
              </a:rPr>
              <a:t>E*</a:t>
            </a:r>
            <a:r>
              <a:rPr lang="en-IN" sz="2000" dirty="0" err="1" smtClean="0">
                <a:latin typeface="Book Antiqua" panose="02040602050305030304" pitchFamily="18" charset="0"/>
              </a:rPr>
              <a:t>E+id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E</a:t>
            </a:r>
            <a:r>
              <a:rPr lang="en-IN" sz="2000" dirty="0" smtClean="0">
                <a:latin typeface="Book Antiqua" panose="02040602050305030304" pitchFamily="18" charset="0"/>
              </a:rPr>
              <a:t>*</a:t>
            </a:r>
            <a:r>
              <a:rPr lang="en-IN" sz="2000" dirty="0" err="1" smtClean="0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The left most and the right most derivations have the same parse tree.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63" y="938874"/>
            <a:ext cx="113094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The left most and the right most derivations have the same parse tree.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			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		E	+	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Adding branches to this side -LMD	</a:t>
            </a:r>
            <a:r>
              <a:rPr lang="en-IN" sz="2400" dirty="0" smtClean="0">
                <a:latin typeface="Book Antiqua" panose="02040602050305030304" pitchFamily="18" charset="0"/>
              </a:rPr>
              <a:t>Adding </a:t>
            </a:r>
            <a:r>
              <a:rPr lang="en-IN" sz="2400" dirty="0">
                <a:latin typeface="Book Antiqua" panose="02040602050305030304" pitchFamily="18" charset="0"/>
              </a:rPr>
              <a:t>branches to this side -RMD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Conclusion</a:t>
            </a:r>
            <a:r>
              <a:rPr lang="en-IN" sz="2400" dirty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Need Parse Tree for string S.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Derivation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Parser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425588" y="1965278"/>
            <a:ext cx="859809" cy="5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12693" y="2019869"/>
            <a:ext cx="13647" cy="6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5397" y="1965278"/>
            <a:ext cx="928048" cy="58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10937" y="2715904"/>
            <a:ext cx="1214651" cy="5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13445" y="2620370"/>
            <a:ext cx="3248167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94" y="567359"/>
            <a:ext cx="1165518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Ambiguity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Consider the following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E -&gt; E+E | E*E | E-E | (E) | id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and String :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E	+	E				E	*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	*	E	id				id	E	+	E	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id		id						id		id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r>
              <a:rPr lang="en-IN" sz="2000" dirty="0">
                <a:latin typeface="Book Antiqua" panose="02040602050305030304" pitchFamily="18" charset="0"/>
              </a:rPr>
              <a:t>				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 -&gt; E + E							E -&gt; E*E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-&gt; E*E + E							  -&gt; E* E+E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*								   *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r>
              <a:rPr lang="en-IN" sz="2000" dirty="0">
                <a:latin typeface="Book Antiqua" panose="02040602050305030304" pitchFamily="18" charset="0"/>
              </a:rPr>
              <a:t> 							  -&gt;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2006" y="2975212"/>
            <a:ext cx="832513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48167" y="3070746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34519" y="3070746"/>
            <a:ext cx="873457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33015" y="3657600"/>
            <a:ext cx="846161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06472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02006" y="3657600"/>
            <a:ext cx="832513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62568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4519" y="4258101"/>
            <a:ext cx="13648" cy="45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33015" y="427174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02054" y="3070746"/>
            <a:ext cx="791570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93624" y="3070746"/>
            <a:ext cx="13648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93624" y="3070746"/>
            <a:ext cx="900752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20166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707272" y="3698543"/>
            <a:ext cx="88710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58149" y="3657600"/>
            <a:ext cx="750627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35320" y="3698543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07272" y="4258101"/>
            <a:ext cx="0" cy="45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63368" y="4258101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899" y="881757"/>
            <a:ext cx="11273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A Grammar is ambiguous if it has more than one parse tree for same string.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Ambiguity is BAD.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Handle ambiguity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Rewrite Grammar </a:t>
            </a:r>
            <a:r>
              <a:rPr lang="en-IN" sz="2000" dirty="0" smtClean="0">
                <a:latin typeface="Book Antiqua" panose="02040602050305030304" pitchFamily="18" charset="0"/>
              </a:rPr>
              <a:t>unambiguously.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 -&gt; E1 + E | E1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E1 -&gt; id*E1 | id | (E)*E1 | (E)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E1		+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id	*	E1		E1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	id		id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	Parse Tree for id*</a:t>
            </a:r>
            <a:r>
              <a:rPr lang="en-IN" sz="2000" dirty="0" err="1">
                <a:latin typeface="Book Antiqua" panose="02040602050305030304" pitchFamily="18" charset="0"/>
              </a:rPr>
              <a:t>id+id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30806" y="4189863"/>
            <a:ext cx="750627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49672" y="4258101"/>
            <a:ext cx="928047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72501" y="4189863"/>
            <a:ext cx="1665026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5463" y="4844955"/>
            <a:ext cx="832513" cy="43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94328" y="4872251"/>
            <a:ext cx="13648" cy="36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07976" y="4844955"/>
            <a:ext cx="941696" cy="43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8471" y="4844955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9672" y="5431809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78471" y="543180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of the parser in Compiler: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2347913"/>
            <a:ext cx="10442713" cy="32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9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55" y="1103153"/>
            <a:ext cx="10217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Q. Consider the Grammar: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err="1">
                <a:latin typeface="Book Antiqua" panose="02040602050305030304" pitchFamily="18" charset="0"/>
              </a:rPr>
              <a:t>s</a:t>
            </a:r>
            <a:r>
              <a:rPr lang="en-IN" sz="2400" dirty="0" err="1" smtClean="0">
                <a:latin typeface="Book Antiqua" panose="02040602050305030304" pitchFamily="18" charset="0"/>
              </a:rPr>
              <a:t>tmt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-&gt; if </a:t>
            </a:r>
            <a:r>
              <a:rPr lang="en-IN" sz="2400" dirty="0" err="1">
                <a:latin typeface="Book Antiqua" panose="02040602050305030304" pitchFamily="18" charset="0"/>
              </a:rPr>
              <a:t>e</a:t>
            </a:r>
            <a:r>
              <a:rPr lang="en-IN" sz="2400" dirty="0" err="1" smtClean="0">
                <a:latin typeface="Book Antiqua" panose="02040602050305030304" pitchFamily="18" charset="0"/>
              </a:rPr>
              <a:t>xpr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then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 | if </a:t>
            </a:r>
            <a:r>
              <a:rPr lang="en-IN" sz="2400" dirty="0" err="1" smtClean="0">
                <a:latin typeface="Book Antiqua" panose="02040602050305030304" pitchFamily="18" charset="0"/>
              </a:rPr>
              <a:t>expr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then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else </a:t>
            </a:r>
            <a:r>
              <a:rPr lang="en-IN" sz="2400" dirty="0" err="1" smtClean="0">
                <a:latin typeface="Book Antiqua" panose="02040602050305030304" pitchFamily="18" charset="0"/>
              </a:rPr>
              <a:t>stmt</a:t>
            </a: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   | other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The expression </a:t>
            </a:r>
            <a:r>
              <a:rPr lang="en-IN" sz="2400" dirty="0" smtClean="0">
                <a:latin typeface="Book Antiqua" panose="02040602050305030304" pitchFamily="18" charset="0"/>
              </a:rPr>
              <a:t>‘if </a:t>
            </a:r>
            <a:r>
              <a:rPr lang="en-IN" sz="2400" dirty="0">
                <a:latin typeface="Book Antiqua" panose="02040602050305030304" pitchFamily="18" charset="0"/>
              </a:rPr>
              <a:t>E1 then if E2 then </a:t>
            </a:r>
            <a:r>
              <a:rPr lang="en-IN" sz="2400" dirty="0" smtClean="0">
                <a:latin typeface="Book Antiqua" panose="02040602050305030304" pitchFamily="18" charset="0"/>
              </a:rPr>
              <a:t>S1 </a:t>
            </a:r>
            <a:r>
              <a:rPr lang="en-IN" sz="2400" dirty="0">
                <a:latin typeface="Book Antiqua" panose="02040602050305030304" pitchFamily="18" charset="0"/>
              </a:rPr>
              <a:t>else </a:t>
            </a:r>
            <a:r>
              <a:rPr lang="en-IN" sz="2400" dirty="0" smtClean="0">
                <a:latin typeface="Book Antiqua" panose="02040602050305030304" pitchFamily="18" charset="0"/>
              </a:rPr>
              <a:t>S2’ </a:t>
            </a:r>
            <a:r>
              <a:rPr lang="en-IN" sz="2400" dirty="0">
                <a:latin typeface="Book Antiqua" panose="02040602050305030304" pitchFamily="18" charset="0"/>
              </a:rPr>
              <a:t>has two parse </a:t>
            </a:r>
            <a:r>
              <a:rPr lang="en-IN" sz="2400" dirty="0" smtClean="0">
                <a:latin typeface="Book Antiqua" panose="02040602050305030304" pitchFamily="18" charset="0"/>
              </a:rPr>
              <a:t>trees.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344558"/>
            <a:ext cx="10071652" cy="527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1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55" y="1103153"/>
            <a:ext cx="10217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Book Antiqua" panose="02040602050305030304" pitchFamily="18" charset="0"/>
              </a:rPr>
              <a:t>In most programming languages, the first parse tree is preferred. </a:t>
            </a: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dirty="0" smtClean="0">
                <a:latin typeface="Book Antiqua" panose="02040602050305030304" pitchFamily="18" charset="0"/>
              </a:rPr>
              <a:t>general </a:t>
            </a:r>
            <a:r>
              <a:rPr lang="en-US" sz="2400" dirty="0">
                <a:latin typeface="Book Antiqua" panose="02040602050305030304" pitchFamily="18" charset="0"/>
              </a:rPr>
              <a:t>rule </a:t>
            </a:r>
            <a:r>
              <a:rPr lang="en-US" sz="2400" dirty="0" smtClean="0">
                <a:latin typeface="Book Antiqua" panose="02040602050305030304" pitchFamily="18" charset="0"/>
              </a:rPr>
              <a:t>is: </a:t>
            </a:r>
            <a:r>
              <a:rPr lang="en-US" sz="2400" dirty="0">
                <a:latin typeface="Book Antiqua" panose="02040602050305030304" pitchFamily="18" charset="0"/>
              </a:rPr>
              <a:t>"Match </a:t>
            </a:r>
            <a:r>
              <a:rPr lang="en-US" sz="2400" dirty="0" smtClean="0">
                <a:latin typeface="Book Antiqua" panose="02040602050305030304" pitchFamily="18" charset="0"/>
              </a:rPr>
              <a:t>each ‘else’ statement </a:t>
            </a:r>
            <a:r>
              <a:rPr lang="en-US" sz="2400" dirty="0">
                <a:latin typeface="Book Antiqua" panose="02040602050305030304" pitchFamily="18" charset="0"/>
              </a:rPr>
              <a:t>with the </a:t>
            </a:r>
            <a:r>
              <a:rPr lang="en-US" sz="2400" dirty="0" smtClean="0">
                <a:latin typeface="Book Antiqua" panose="02040602050305030304" pitchFamily="18" charset="0"/>
              </a:rPr>
              <a:t>closest </a:t>
            </a:r>
            <a:r>
              <a:rPr lang="en-US" sz="2400" dirty="0">
                <a:latin typeface="Book Antiqua" panose="02040602050305030304" pitchFamily="18" charset="0"/>
              </a:rPr>
              <a:t>previous unmatched </a:t>
            </a:r>
            <a:r>
              <a:rPr lang="en-US" sz="2400" dirty="0" smtClean="0">
                <a:latin typeface="Book Antiqua" panose="02040602050305030304" pitchFamily="18" charset="0"/>
              </a:rPr>
              <a:t>‘then’ statement.”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8" y="2852738"/>
            <a:ext cx="9727095" cy="258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0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072" y="1036333"/>
            <a:ext cx="113617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Precedence and Associativity declarations - To disambiguate grammars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E -&gt; E + E | 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and String : </a:t>
            </a:r>
            <a:r>
              <a:rPr lang="en-IN" sz="2000" dirty="0" err="1">
                <a:latin typeface="Book Antiqua" panose="02040602050305030304" pitchFamily="18" charset="0"/>
              </a:rPr>
              <a:t>int+int+int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 	E	+	E				E	+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E	+	E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E	+	E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Left associativity declaration : left +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92824" y="3138985"/>
            <a:ext cx="88710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3576" y="3179928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79928" y="3138985"/>
            <a:ext cx="955344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378424" y="3725839"/>
            <a:ext cx="914400" cy="5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92824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92824" y="3725839"/>
            <a:ext cx="900752" cy="50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35272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8424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3576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7463" y="3138985"/>
            <a:ext cx="846161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93624" y="3179928"/>
            <a:ext cx="13648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693624" y="3138985"/>
            <a:ext cx="941695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792871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707272" y="3780430"/>
            <a:ext cx="928047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35319" y="3780430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35319" y="3780430"/>
            <a:ext cx="832514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07272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536073" y="4380931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560860" y="2934269"/>
            <a:ext cx="2483892" cy="24565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47212" y="3138985"/>
            <a:ext cx="2702257" cy="2169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9" y="1326574"/>
            <a:ext cx="114641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 -&gt; E+E | E*E | 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and String : </a:t>
            </a:r>
            <a:r>
              <a:rPr lang="en-IN" sz="2000" dirty="0" err="1">
                <a:latin typeface="Book Antiqua" panose="02040602050305030304" pitchFamily="18" charset="0"/>
              </a:rPr>
              <a:t>int+int</a:t>
            </a:r>
            <a:r>
              <a:rPr lang="en-IN" sz="2000" dirty="0">
                <a:latin typeface="Book Antiqua" panose="02040602050305030304" pitchFamily="18" charset="0"/>
              </a:rPr>
              <a:t>*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	E						E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	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 	E	*	E				E	+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E	+	E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E	*	E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		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int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prec</a:t>
            </a:r>
            <a:r>
              <a:rPr lang="en-IN" sz="2000" dirty="0">
                <a:latin typeface="Book Antiqua" panose="02040602050305030304" pitchFamily="18" charset="0"/>
              </a:rPr>
              <a:t>(*) &gt; </a:t>
            </a:r>
            <a:r>
              <a:rPr lang="en-IN" sz="2000" dirty="0" err="1">
                <a:latin typeface="Book Antiqua" panose="02040602050305030304" pitchFamily="18" charset="0"/>
              </a:rPr>
              <a:t>prec</a:t>
            </a:r>
            <a:r>
              <a:rPr lang="en-IN" sz="2000" dirty="0">
                <a:latin typeface="Book Antiqua" panose="02040602050305030304" pitchFamily="18" charset="0"/>
              </a:rPr>
              <a:t>(+)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24585" y="2825087"/>
            <a:ext cx="805218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0746" y="2866030"/>
            <a:ext cx="0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5337" y="2825087"/>
            <a:ext cx="818866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214651" y="3439236"/>
            <a:ext cx="91440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24585" y="3452884"/>
            <a:ext cx="900752" cy="46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12443" y="3439236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69243" y="4039737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5337" y="4067033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724633" y="2825087"/>
            <a:ext cx="832513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584442" y="2866030"/>
            <a:ext cx="13648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52681" y="2866030"/>
            <a:ext cx="832513" cy="40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70041" y="3452884"/>
            <a:ext cx="0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52681" y="3452884"/>
            <a:ext cx="832513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85194" y="3452884"/>
            <a:ext cx="928048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85194" y="3452884"/>
            <a:ext cx="0" cy="42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70794" y="4067033"/>
            <a:ext cx="13648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413242" y="4067033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4525" y="2688609"/>
            <a:ext cx="3179929" cy="21017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68991" y="2661313"/>
            <a:ext cx="3261815" cy="21017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6" y="1110734"/>
            <a:ext cx="107908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	L -&gt; (E) | digit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P -&gt; -P | L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F -&gt; P power F | P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T -&gt; T*F | T/F | F</a:t>
            </a:r>
          </a:p>
          <a:p>
            <a:endParaRPr lang="en-IN" sz="2000" dirty="0">
              <a:latin typeface="Book Antiqua" panose="02040602050305030304" pitchFamily="18" charset="0"/>
            </a:endParaRPr>
          </a:p>
          <a:p>
            <a:r>
              <a:rPr lang="en-IN" sz="2000" dirty="0">
                <a:latin typeface="Book Antiqua" panose="02040602050305030304" pitchFamily="18" charset="0"/>
              </a:rPr>
              <a:t>E -&gt; E+E | E-E | E*E | E/E | -E | (E) | E power E | digit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can be written as: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E -&gt; E+T | E-T | T</a:t>
            </a:r>
          </a:p>
          <a:p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	T -&gt; T*F | T/F | F</a:t>
            </a:r>
          </a:p>
          <a:p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	F -&gt; (E) | digit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3" y="1261365"/>
            <a:ext cx="8388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Q. Draw the parse tree for </a:t>
            </a:r>
          </a:p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	9-5-2</a:t>
            </a:r>
          </a:p>
          <a:p>
            <a:r>
              <a:rPr lang="en-IN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	9-5+2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527" y="1151678"/>
            <a:ext cx="9699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Transition Diagram(TD)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Directed graph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node ( state)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edge (transition)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	- shows picture of RE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Draw the TD for the following:-</a:t>
            </a:r>
          </a:p>
          <a:p>
            <a:pPr marL="457200" indent="-457200" algn="just">
              <a:buAutoNum type="arabicPeriod"/>
            </a:pPr>
            <a:r>
              <a:rPr lang="en-IN" sz="2400" dirty="0" smtClean="0">
                <a:latin typeface="Book Antiqua" panose="02040602050305030304" pitchFamily="18" charset="0"/>
              </a:rPr>
              <a:t>Identifier </a:t>
            </a:r>
            <a:r>
              <a:rPr lang="en-IN" sz="2400" dirty="0">
                <a:latin typeface="Book Antiqua" panose="02040602050305030304" pitchFamily="18" charset="0"/>
              </a:rPr>
              <a:t>and </a:t>
            </a:r>
            <a:r>
              <a:rPr lang="en-IN" sz="2400" dirty="0" smtClean="0">
                <a:latin typeface="Book Antiqua" panose="02040602050305030304" pitchFamily="18" charset="0"/>
              </a:rPr>
              <a:t>keywords</a:t>
            </a:r>
          </a:p>
          <a:p>
            <a:pPr marL="457200" indent="-457200" algn="just">
              <a:buAutoNum type="arabicPeriod"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2. Relational </a:t>
            </a:r>
            <a:r>
              <a:rPr lang="en-IN" sz="2400" dirty="0" smtClean="0">
                <a:latin typeface="Book Antiqua" panose="02040602050305030304" pitchFamily="18" charset="0"/>
              </a:rPr>
              <a:t>Operators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3. Unsigned numbers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39" y="1284112"/>
            <a:ext cx="112457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			</a:t>
            </a:r>
            <a:r>
              <a:rPr lang="en-IN" sz="2400" dirty="0">
                <a:latin typeface="Book Antiqua" panose="02040602050305030304" pitchFamily="18" charset="0"/>
              </a:rPr>
              <a:t> letter/digit 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</a:p>
          <a:p>
            <a:r>
              <a:rPr lang="en-IN" sz="2400" dirty="0" smtClean="0">
                <a:latin typeface="Book Antiqua" panose="02040602050305030304" pitchFamily="18" charset="0"/>
              </a:rPr>
              <a:t>start             	letter 			other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					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	</a:t>
            </a:r>
            <a:r>
              <a:rPr lang="en-IN" sz="2400" dirty="0" err="1" smtClean="0">
                <a:latin typeface="Book Antiqua" panose="02040602050305030304" pitchFamily="18" charset="0"/>
              </a:rPr>
              <a:t>gettoken</a:t>
            </a:r>
            <a:r>
              <a:rPr lang="en-IN" sz="2400" dirty="0">
                <a:latin typeface="Book Antiqua" panose="02040602050305030304" pitchFamily="18" charset="0"/>
              </a:rPr>
              <a:t>(), </a:t>
            </a:r>
            <a:r>
              <a:rPr lang="en-IN" sz="2400" dirty="0" err="1">
                <a:latin typeface="Book Antiqua" panose="02040602050305030304" pitchFamily="18" charset="0"/>
              </a:rPr>
              <a:t>install_id</a:t>
            </a:r>
            <a:r>
              <a:rPr lang="en-IN" sz="2400" dirty="0">
                <a:latin typeface="Book Antiqua" panose="02040602050305030304" pitchFamily="18" charset="0"/>
              </a:rPr>
              <a:t>()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</a:t>
            </a:r>
            <a:r>
              <a:rPr lang="en-IN" sz="2400" dirty="0" err="1" smtClean="0">
                <a:latin typeface="Book Antiqua" panose="02040602050305030304" pitchFamily="18" charset="0"/>
              </a:rPr>
              <a:t>ab</a:t>
            </a:r>
            <a:r>
              <a:rPr lang="en-IN" sz="2400" dirty="0">
                <a:latin typeface="Book Antiqua" panose="02040602050305030304" pitchFamily="18" charset="0"/>
              </a:rPr>
              <a:t>, </a:t>
            </a:r>
            <a:r>
              <a:rPr lang="en-IN" sz="2400" dirty="0" err="1">
                <a:latin typeface="Book Antiqua" panose="02040602050305030304" pitchFamily="18" charset="0"/>
              </a:rPr>
              <a:t>abc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one valid identifier	</a:t>
            </a:r>
            <a:r>
              <a:rPr lang="en-IN" sz="2400" dirty="0" smtClean="0">
                <a:latin typeface="Book Antiqua" panose="02040602050305030304" pitchFamily="18" charset="0"/>
              </a:rPr>
              <a:t>	other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US" sz="2400" dirty="0" smtClean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identifier		</a:t>
            </a:r>
            <a:r>
              <a:rPr lang="en-IN" sz="2400" dirty="0" err="1">
                <a:latin typeface="Book Antiqua" panose="02040602050305030304" pitchFamily="18" charset="0"/>
              </a:rPr>
              <a:t>ab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err="1">
                <a:latin typeface="Book Antiqua" panose="02040602050305030304" pitchFamily="18" charset="0"/>
              </a:rPr>
              <a:t>gettoken</a:t>
            </a:r>
            <a:r>
              <a:rPr lang="en-IN" sz="2400" dirty="0">
                <a:latin typeface="Book Antiqua" panose="02040602050305030304" pitchFamily="18" charset="0"/>
              </a:rPr>
              <a:t>()		</a:t>
            </a:r>
            <a:r>
              <a:rPr lang="en-IN" sz="2400" dirty="0" err="1">
                <a:latin typeface="Book Antiqua" panose="02040602050305030304" pitchFamily="18" charset="0"/>
              </a:rPr>
              <a:t>install_id</a:t>
            </a:r>
            <a:r>
              <a:rPr lang="en-IN" sz="2400" dirty="0">
                <a:latin typeface="Book Antiqua" panose="02040602050305030304" pitchFamily="18" charset="0"/>
              </a:rPr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423981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87857" y="1883389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 rot="21238467">
            <a:off x="3707642" y="1816373"/>
            <a:ext cx="477671" cy="450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2265528" y="2108577"/>
            <a:ext cx="144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382139" y="2108577"/>
            <a:ext cx="1405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3707642" y="1883389"/>
            <a:ext cx="477671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urved Down Arrow 21"/>
          <p:cNvSpPr/>
          <p:nvPr/>
        </p:nvSpPr>
        <p:spPr>
          <a:xfrm>
            <a:off x="3707642" y="1555848"/>
            <a:ext cx="477671" cy="3014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83993" y="2098378"/>
            <a:ext cx="3364357" cy="2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732060" y="1883389"/>
            <a:ext cx="2142698" cy="100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51379" y="3821373"/>
            <a:ext cx="614149" cy="4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74961" y="3848669"/>
            <a:ext cx="1509032" cy="5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992573" y="5609230"/>
            <a:ext cx="13648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35522" y="5677469"/>
            <a:ext cx="0" cy="50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7548350" y="1704938"/>
            <a:ext cx="640307" cy="738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034" y="111528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Relational operator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Parsers are present in compilers:</a:t>
            </a:r>
          </a:p>
          <a:p>
            <a:r>
              <a:rPr lang="en-US" dirty="0" smtClean="0"/>
              <a:t>1. Top down Parsers.</a:t>
            </a:r>
          </a:p>
          <a:p>
            <a:pPr marL="137160" indent="0">
              <a:buNone/>
            </a:pPr>
            <a:r>
              <a:rPr lang="en-US" dirty="0" smtClean="0"/>
              <a:t>They build parse trees from the root node to the leaf nodes. </a:t>
            </a:r>
          </a:p>
          <a:p>
            <a:pPr marL="13716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2. Bottom up Parsers.</a:t>
            </a:r>
          </a:p>
          <a:p>
            <a:pPr marL="137160" indent="0">
              <a:buNone/>
            </a:pPr>
            <a:r>
              <a:rPr lang="en-US" dirty="0" smtClean="0"/>
              <a:t>They build parse trees from the leaf nodes and work up to the root node. In both the cases, the input to the parser is read from left to right , one symbol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6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90" y="987400"/>
            <a:ext cx="105497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Parsing Methods: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-Top-Down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-Bottom-Up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solidFill>
                  <a:srgbClr val="FFFF00"/>
                </a:solidFill>
                <a:latin typeface="Book Antiqua" panose="02040602050305030304" pitchFamily="18" charset="0"/>
              </a:rPr>
              <a:t>Top-Down Parsing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The parse tree is constructed: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-from the top (starting from root)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 from left to right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-Terminals are seen in order of appearance in the token stream.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Consider the grammar: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S-&gt;</a:t>
            </a:r>
            <a:r>
              <a:rPr lang="en-IN" sz="2000" dirty="0" err="1">
                <a:latin typeface="Book Antiqua" panose="02040602050305030304" pitchFamily="18" charset="0"/>
              </a:rPr>
              <a:t>cAd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	A-&gt;</a:t>
            </a:r>
            <a:r>
              <a:rPr lang="en-IN" sz="2000" dirty="0" err="1">
                <a:latin typeface="Book Antiqua" panose="02040602050305030304" pitchFamily="18" charset="0"/>
              </a:rPr>
              <a:t>ab|a</a:t>
            </a:r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and the string x = cad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953" y="897931"/>
            <a:ext cx="108499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Book Antiqua" panose="02040602050305030304" pitchFamily="18" charset="0"/>
              </a:rPr>
              <a:t>Consider the grammar: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	S-&gt;</a:t>
            </a:r>
            <a:r>
              <a:rPr lang="en-IN" sz="2800" dirty="0" err="1">
                <a:latin typeface="Book Antiqua" panose="02040602050305030304" pitchFamily="18" charset="0"/>
              </a:rPr>
              <a:t>cAd</a:t>
            </a:r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A-&gt;</a:t>
            </a:r>
            <a:r>
              <a:rPr lang="en-IN" sz="2800" dirty="0" err="1">
                <a:latin typeface="Book Antiqua" panose="02040602050305030304" pitchFamily="18" charset="0"/>
              </a:rPr>
              <a:t>ab|a</a:t>
            </a:r>
            <a:endParaRPr lang="en-IN" sz="2800" dirty="0">
              <a:latin typeface="Book Antiqua" panose="02040602050305030304" pitchFamily="18" charset="0"/>
            </a:endParaRP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and the string x = cad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	S			S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c	A	d	c	A	d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    a	    b			a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		</a:t>
            </a:r>
            <a:r>
              <a:rPr lang="en-IN" sz="2800" dirty="0" smtClean="0">
                <a:latin typeface="Book Antiqua" panose="02040602050305030304" pitchFamily="18" charset="0"/>
              </a:rPr>
              <a:t>	      </a:t>
            </a:r>
            <a:r>
              <a:rPr lang="en-IN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X</a:t>
            </a:r>
            <a:endParaRPr lang="en-IN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		backtracking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20119" y="3744864"/>
            <a:ext cx="805218" cy="7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93576" y="3875964"/>
            <a:ext cx="13648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02758" y="3744864"/>
            <a:ext cx="818866" cy="7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7224" y="4722125"/>
            <a:ext cx="300251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22728" y="4722125"/>
            <a:ext cx="402609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890214" y="4638317"/>
            <a:ext cx="1665028" cy="1351128"/>
          </a:xfrm>
          <a:prstGeom prst="arc">
            <a:avLst>
              <a:gd name="adj1" fmla="val 429390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036024" y="3744864"/>
            <a:ext cx="900752" cy="70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50424" y="3875964"/>
            <a:ext cx="27295" cy="57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36776" y="3744864"/>
            <a:ext cx="900751" cy="70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77719" y="4722125"/>
            <a:ext cx="0" cy="65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46" y="477673"/>
            <a:ext cx="116824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Consider the Grammar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E -&gt; T | T+E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T -&gt;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 |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*T | (E)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and Token stream is : (</a:t>
            </a:r>
            <a:r>
              <a:rPr lang="en-IN" sz="2400" dirty="0" err="1" smtClean="0">
                <a:latin typeface="Book Antiqua" panose="02040602050305030304" pitchFamily="18" charset="0"/>
              </a:rPr>
              <a:t>int</a:t>
            </a:r>
            <a:r>
              <a:rPr lang="en-IN" sz="2400" dirty="0" smtClean="0">
                <a:latin typeface="Book Antiqua" panose="02040602050305030304" pitchFamily="18" charset="0"/>
              </a:rPr>
              <a:t>)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Start with top-level non-terminal 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E -&gt; T </a:t>
            </a:r>
            <a:r>
              <a:rPr lang="en-IN" sz="2400" dirty="0">
                <a:latin typeface="Book Antiqua" panose="02040602050305030304" pitchFamily="18" charset="0"/>
              </a:rPr>
              <a:t>| T+E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T -&gt; </a:t>
            </a:r>
            <a:r>
              <a:rPr lang="en-IN" sz="2400" u="sng" dirty="0" err="1">
                <a:solidFill>
                  <a:srgbClr val="FFFF00"/>
                </a:solidFill>
                <a:latin typeface="Book Antiqua" panose="02040602050305030304" pitchFamily="18" charset="0"/>
              </a:rPr>
              <a:t>int</a:t>
            </a:r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|</a:t>
            </a:r>
            <a:r>
              <a:rPr lang="en-IN" sz="24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 </a:t>
            </a:r>
            <a:r>
              <a:rPr lang="en-IN" sz="2400" u="sng" dirty="0" err="1">
                <a:solidFill>
                  <a:srgbClr val="00B050"/>
                </a:solidFill>
                <a:latin typeface="Book Antiqua" panose="02040602050305030304" pitchFamily="18" charset="0"/>
              </a:rPr>
              <a:t>int</a:t>
            </a:r>
            <a:r>
              <a:rPr lang="en-IN" sz="24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*T </a:t>
            </a:r>
            <a:r>
              <a:rPr lang="en-IN" sz="2400" dirty="0">
                <a:latin typeface="Book Antiqua" panose="02040602050305030304" pitchFamily="18" charset="0"/>
              </a:rPr>
              <a:t>| </a:t>
            </a:r>
            <a:r>
              <a:rPr lang="en-IN" sz="2400" u="sng" dirty="0">
                <a:solidFill>
                  <a:srgbClr val="00B0F0"/>
                </a:solidFill>
                <a:latin typeface="Book Antiqua" panose="02040602050305030304" pitchFamily="18" charset="0"/>
              </a:rPr>
              <a:t>(E)</a:t>
            </a:r>
          </a:p>
          <a:p>
            <a:r>
              <a:rPr lang="en-US" dirty="0" err="1" smtClean="0">
                <a:latin typeface="Book Antiqua" panose="02040602050305030304" pitchFamily="18" charset="0"/>
              </a:rPr>
              <a:t>Ist</a:t>
            </a:r>
            <a:r>
              <a:rPr lang="en-US" dirty="0" smtClean="0">
                <a:latin typeface="Book Antiqua" panose="02040602050305030304" pitchFamily="18" charset="0"/>
              </a:rPr>
              <a:t> time	     2</a:t>
            </a:r>
            <a:r>
              <a:rPr lang="en-US" baseline="30000" dirty="0" smtClean="0">
                <a:latin typeface="Book Antiqua" panose="02040602050305030304" pitchFamily="18" charset="0"/>
              </a:rPr>
              <a:t>nd</a:t>
            </a:r>
            <a:r>
              <a:rPr lang="en-US" dirty="0" smtClean="0">
                <a:latin typeface="Book Antiqua" panose="02040602050305030304" pitchFamily="18" charset="0"/>
              </a:rPr>
              <a:t> time     3</a:t>
            </a:r>
            <a:r>
              <a:rPr lang="en-US" baseline="30000" dirty="0" smtClean="0">
                <a:latin typeface="Book Antiqua" panose="02040602050305030304" pitchFamily="18" charset="0"/>
              </a:rPr>
              <a:t>rd</a:t>
            </a:r>
            <a:r>
              <a:rPr lang="en-US" dirty="0" smtClean="0">
                <a:latin typeface="Book Antiqua" panose="02040602050305030304" pitchFamily="18" charset="0"/>
              </a:rPr>
              <a:t> time</a:t>
            </a:r>
            <a:endParaRPr lang="en-IN" dirty="0">
              <a:latin typeface="Book Antiqua" panose="02040602050305030304" pitchFamily="18" charset="0"/>
            </a:endParaRPr>
          </a:p>
          <a:p>
            <a:r>
              <a:rPr lang="en-IN" sz="2400" u="sng" dirty="0">
                <a:solidFill>
                  <a:srgbClr val="FFFF00"/>
                </a:solidFill>
                <a:latin typeface="Book Antiqua" panose="02040602050305030304" pitchFamily="18" charset="0"/>
              </a:rPr>
              <a:t>1st Time:</a:t>
            </a:r>
            <a:r>
              <a:rPr lang="en-IN" sz="2400" dirty="0">
                <a:latin typeface="Book Antiqua" panose="02040602050305030304" pitchFamily="18" charset="0"/>
              </a:rPr>
              <a:t>	E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T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	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		===&gt; </a:t>
            </a:r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mismatch</a:t>
            </a:r>
            <a:r>
              <a:rPr lang="en-IN" sz="2400" dirty="0">
                <a:latin typeface="Book Antiqua" panose="02040602050305030304" pitchFamily="18" charset="0"/>
              </a:rPr>
              <a:t>: </a:t>
            </a:r>
            <a:r>
              <a:rPr lang="en-IN" sz="2400" dirty="0" err="1">
                <a:latin typeface="Book Antiqua" panose="02040602050305030304" pitchFamily="18" charset="0"/>
              </a:rPr>
              <a:t>int</a:t>
            </a:r>
            <a:r>
              <a:rPr lang="en-IN" sz="2400" dirty="0">
                <a:latin typeface="Book Antiqua" panose="02040602050305030304" pitchFamily="18" charset="0"/>
              </a:rPr>
              <a:t> does not match therefore backtrack.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undo that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33767" y="4749421"/>
            <a:ext cx="0" cy="45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3767" y="5500048"/>
            <a:ext cx="13648" cy="5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489" y="431379"/>
            <a:ext cx="11941792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u="sng" dirty="0">
                <a:solidFill>
                  <a:srgbClr val="00B050"/>
                </a:solidFill>
                <a:latin typeface="Book Antiqua" panose="02040602050305030304" pitchFamily="18" charset="0"/>
              </a:rPr>
              <a:t>2nd Time:</a:t>
            </a:r>
            <a:r>
              <a:rPr lang="en-IN" sz="2300" dirty="0">
                <a:latin typeface="Book Antiqua" panose="02040602050305030304" pitchFamily="18" charset="0"/>
              </a:rPr>
              <a:t>	E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	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	*	T	===&gt; </a:t>
            </a:r>
            <a:r>
              <a:rPr lang="en-IN" sz="2300" dirty="0">
                <a:solidFill>
                  <a:srgbClr val="00B050"/>
                </a:solidFill>
                <a:latin typeface="Book Antiqua" panose="02040602050305030304" pitchFamily="18" charset="0"/>
              </a:rPr>
              <a:t>mismatch</a:t>
            </a:r>
            <a:r>
              <a:rPr lang="en-IN" sz="2300" dirty="0">
                <a:latin typeface="Book Antiqua" panose="02040602050305030304" pitchFamily="18" charset="0"/>
              </a:rPr>
              <a:t>: 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 does not match therefore backtrack again.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    undo that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u="sng" dirty="0">
                <a:solidFill>
                  <a:srgbClr val="00B0F0"/>
                </a:solidFill>
                <a:latin typeface="Book Antiqua" panose="02040602050305030304" pitchFamily="18" charset="0"/>
              </a:rPr>
              <a:t>3rd Time:</a:t>
            </a:r>
            <a:r>
              <a:rPr lang="en-IN" sz="2300" dirty="0">
                <a:latin typeface="Book Antiqua" panose="02040602050305030304" pitchFamily="18" charset="0"/>
              </a:rPr>
              <a:t>	E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</a:t>
            </a:r>
          </a:p>
          <a:p>
            <a:r>
              <a:rPr lang="en-IN" sz="2300" dirty="0">
                <a:latin typeface="Book Antiqua" panose="02040602050305030304" pitchFamily="18" charset="0"/>
              </a:rPr>
              <a:t>		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(	E	)	===&gt; </a:t>
            </a:r>
            <a:r>
              <a:rPr lang="en-IN" sz="2300" dirty="0">
                <a:solidFill>
                  <a:srgbClr val="00B0F0"/>
                </a:solidFill>
                <a:latin typeface="Book Antiqua" panose="02040602050305030304" pitchFamily="18" charset="0"/>
              </a:rPr>
              <a:t>match</a:t>
            </a:r>
            <a:r>
              <a:rPr lang="en-IN" sz="2300" dirty="0">
                <a:latin typeface="Book Antiqua" panose="02040602050305030304" pitchFamily="18" charset="0"/>
              </a:rPr>
              <a:t>: Advance input.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	T		===&gt; 1st production E-&gt;T</a:t>
            </a:r>
          </a:p>
          <a:p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	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r>
              <a:rPr lang="en-IN" sz="2300" dirty="0">
                <a:latin typeface="Book Antiqua" panose="02040602050305030304" pitchFamily="18" charset="0"/>
              </a:rPr>
              <a:t>		===&gt; 1st production T-&gt;</a:t>
            </a:r>
            <a:r>
              <a:rPr lang="en-IN" sz="2300" dirty="0" err="1">
                <a:latin typeface="Book Antiqua" panose="02040602050305030304" pitchFamily="18" charset="0"/>
              </a:rPr>
              <a:t>int</a:t>
            </a:r>
            <a:endParaRPr lang="en-IN" sz="2300" dirty="0">
              <a:latin typeface="Book Antiqua" panose="02040602050305030304" pitchFamily="18" charset="0"/>
            </a:endParaRPr>
          </a:p>
          <a:p>
            <a:r>
              <a:rPr lang="en-IN" sz="2300" dirty="0">
                <a:latin typeface="Book Antiqua" panose="02040602050305030304" pitchFamily="18" charset="0"/>
              </a:rPr>
              <a:t>	===&gt; </a:t>
            </a:r>
            <a:r>
              <a:rPr lang="en-IN" sz="2300" dirty="0" err="1">
                <a:solidFill>
                  <a:srgbClr val="00B0F0"/>
                </a:solidFill>
                <a:latin typeface="Book Antiqua" panose="02040602050305030304" pitchFamily="18" charset="0"/>
              </a:rPr>
              <a:t>match</a:t>
            </a:r>
            <a:r>
              <a:rPr lang="en-IN" sz="2300" dirty="0" err="1">
                <a:latin typeface="Book Antiqua" panose="02040602050305030304" pitchFamily="18" charset="0"/>
              </a:rPr>
              <a:t>..Advance</a:t>
            </a:r>
            <a:r>
              <a:rPr lang="en-IN" sz="2300" dirty="0">
                <a:latin typeface="Book Antiqua" panose="02040602050305030304" pitchFamily="18" charset="0"/>
              </a:rPr>
              <a:t> input. Since no input therefore </a:t>
            </a:r>
            <a:r>
              <a:rPr lang="en-IN" sz="2300" dirty="0">
                <a:solidFill>
                  <a:srgbClr val="FFFF00"/>
                </a:solidFill>
                <a:latin typeface="Book Antiqua" panose="02040602050305030304" pitchFamily="18" charset="0"/>
              </a:rPr>
              <a:t>Accept</a:t>
            </a:r>
            <a:r>
              <a:rPr lang="en-IN" sz="2300" dirty="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74710" y="805218"/>
            <a:ext cx="0" cy="42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33767" y="1460310"/>
            <a:ext cx="13648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83140" y="1392072"/>
            <a:ext cx="791570" cy="55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4710" y="1460310"/>
            <a:ext cx="873457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4710" y="3234519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460310" y="3903260"/>
            <a:ext cx="873457" cy="61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74710" y="3971499"/>
            <a:ext cx="0" cy="39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4710" y="3903260"/>
            <a:ext cx="873457" cy="61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74710" y="4626591"/>
            <a:ext cx="0" cy="47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74710" y="5349922"/>
            <a:ext cx="0" cy="50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72" y="818064"/>
            <a:ext cx="109818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Recursive Descent Algorithm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bool term(TOKEN </a:t>
            </a:r>
            <a:r>
              <a:rPr lang="en-IN" sz="2400" dirty="0" err="1">
                <a:latin typeface="Book Antiqua" panose="02040602050305030304" pitchFamily="18" charset="0"/>
              </a:rPr>
              <a:t>tok</a:t>
            </a:r>
            <a:r>
              <a:rPr lang="en-IN" sz="2400" dirty="0">
                <a:latin typeface="Book Antiqua" panose="02040602050305030304" pitchFamily="18" charset="0"/>
              </a:rPr>
              <a:t>){	return *next++ == </a:t>
            </a:r>
            <a:r>
              <a:rPr lang="en-IN" sz="2400" dirty="0" err="1">
                <a:latin typeface="Book Antiqua" panose="02040602050305030304" pitchFamily="18" charset="0"/>
              </a:rPr>
              <a:t>tok</a:t>
            </a:r>
            <a:r>
              <a:rPr lang="en-IN" sz="2400" dirty="0">
                <a:latin typeface="Book Antiqua" panose="02040602050305030304" pitchFamily="18" charset="0"/>
              </a:rPr>
              <a:t>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E1(){	return T(); 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E2(){	return T() &amp;&amp; term(PLUS) &amp;&amp; E();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E(){	TOKEN *save = next; return (next = save, E1())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E2()); 	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 smtClean="0">
                <a:latin typeface="Book Antiqua" panose="02040602050305030304" pitchFamily="18" charset="0"/>
              </a:rPr>
              <a:t>}</a:t>
            </a:r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bool T1(){	return term(INT);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T2(){	return term(INT) &amp;&amp; term(TIMES) &amp;&amp; T();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T3(){	return term(OPEN) &amp;&amp; E() &amp;&amp; term(CLOSE);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bool T(){	TOKEN *save = next; return (next = save, T1())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T2()) 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				|| </a:t>
            </a:r>
            <a:r>
              <a:rPr lang="en-IN" sz="2400" dirty="0">
                <a:latin typeface="Book Antiqua" panose="02040602050305030304" pitchFamily="18" charset="0"/>
              </a:rPr>
              <a:t>(next = save, T3());	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r>
              <a:rPr lang="en-IN" sz="2400" dirty="0" smtClean="0">
                <a:latin typeface="Book Antiqua" panose="02040602050305030304" pitchFamily="18" charset="0"/>
              </a:rPr>
              <a:t>}</a:t>
            </a:r>
            <a:endParaRPr lang="en-IN" sz="24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2" y="503661"/>
            <a:ext cx="106589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Algorithm</a:t>
            </a:r>
            <a:r>
              <a:rPr lang="en-IN" sz="2400" dirty="0">
                <a:latin typeface="Book Antiqua" panose="02040602050305030304" pitchFamily="18" charset="0"/>
              </a:rPr>
              <a:t>: </a:t>
            </a:r>
            <a:r>
              <a:rPr lang="en-IN" sz="2400" dirty="0">
                <a:solidFill>
                  <a:srgbClr val="00B0F0"/>
                </a:solidFill>
                <a:latin typeface="Book Antiqua" panose="02040602050305030304" pitchFamily="18" charset="0"/>
              </a:rPr>
              <a:t>Recursive Descent Parsing</a:t>
            </a:r>
          </a:p>
          <a:p>
            <a:r>
              <a:rPr lang="en-IN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Input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n-IN" sz="2400" dirty="0">
                <a:latin typeface="Book Antiqua" panose="02040602050305030304" pitchFamily="18" charset="0"/>
              </a:rPr>
              <a:t>: Grammar G and </a:t>
            </a:r>
            <a:r>
              <a:rPr lang="en-IN" sz="2400" dirty="0" err="1">
                <a:latin typeface="Book Antiqua" panose="02040602050305030304" pitchFamily="18" charset="0"/>
              </a:rPr>
              <a:t>Styarting</a:t>
            </a:r>
            <a:r>
              <a:rPr lang="en-IN" sz="2400" dirty="0">
                <a:latin typeface="Book Antiqua" panose="02040602050305030304" pitchFamily="18" charset="0"/>
              </a:rPr>
              <a:t> Symbol S</a:t>
            </a:r>
          </a:p>
          <a:p>
            <a:r>
              <a:rPr lang="en-IN" sz="2400" dirty="0">
                <a:solidFill>
                  <a:srgbClr val="FFFF00"/>
                </a:solidFill>
                <a:latin typeface="Book Antiqua" panose="02040602050305030304" pitchFamily="18" charset="0"/>
              </a:rPr>
              <a:t>Output</a:t>
            </a:r>
            <a:r>
              <a:rPr lang="en-IN" sz="2400" dirty="0">
                <a:latin typeface="Book Antiqua" panose="02040602050305030304" pitchFamily="18" charset="0"/>
              </a:rPr>
              <a:t> : String Accepted or Error Message</a:t>
            </a:r>
          </a:p>
          <a:p>
            <a:r>
              <a:rPr lang="en-IN" sz="24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Method</a:t>
            </a:r>
            <a:r>
              <a:rPr lang="en-IN" sz="2400" dirty="0">
                <a:latin typeface="Book Antiqua" panose="02040602050305030304" pitchFamily="18" charset="0"/>
              </a:rPr>
              <a:t>:</a:t>
            </a:r>
          </a:p>
          <a:p>
            <a:r>
              <a:rPr lang="en-IN" sz="2400" dirty="0" smtClean="0">
                <a:latin typeface="Book Antiqua" panose="02040602050305030304" pitchFamily="18" charset="0"/>
              </a:rPr>
              <a:t>S</a:t>
            </a:r>
            <a:r>
              <a:rPr lang="en-IN" sz="2400" dirty="0">
                <a:latin typeface="Book Antiqua" panose="02040602050305030304" pitchFamily="18" charset="0"/>
              </a:rPr>
              <a:t>(){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if input[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] == 'c'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if A()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if input[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] ='d' then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	</a:t>
            </a:r>
            <a:r>
              <a:rPr lang="en-IN" sz="2400" dirty="0" err="1">
                <a:latin typeface="Book Antiqua" panose="02040602050305030304" pitchFamily="18" charset="0"/>
              </a:rPr>
              <a:t>i</a:t>
            </a:r>
            <a:r>
              <a:rPr lang="en-IN" sz="24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	return true;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return false;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727" y="858000"/>
            <a:ext cx="1052242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Book Antiqua" panose="02040602050305030304" pitchFamily="18" charset="0"/>
              </a:rPr>
              <a:t>A(){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</a:t>
            </a:r>
            <a:r>
              <a:rPr lang="en-IN" sz="2000" dirty="0" err="1">
                <a:latin typeface="Book Antiqua" panose="02040602050305030304" pitchFamily="18" charset="0"/>
              </a:rPr>
              <a:t>isave</a:t>
            </a:r>
            <a:r>
              <a:rPr lang="en-IN" sz="2000" dirty="0">
                <a:latin typeface="Book Antiqua" panose="02040602050305030304" pitchFamily="18" charset="0"/>
              </a:rPr>
              <a:t> = 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'a'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'b'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	return true;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 = </a:t>
            </a:r>
            <a:r>
              <a:rPr lang="en-IN" sz="2000" dirty="0" err="1">
                <a:latin typeface="Book Antiqua" panose="02040602050305030304" pitchFamily="18" charset="0"/>
              </a:rPr>
              <a:t>isave</a:t>
            </a:r>
            <a:r>
              <a:rPr lang="en-IN" sz="2000" dirty="0">
                <a:latin typeface="Book Antiqua" panose="02040602050305030304" pitchFamily="18" charset="0"/>
              </a:rPr>
              <a:t>;  // </a:t>
            </a:r>
            <a:r>
              <a:rPr lang="en-IN" sz="2000" dirty="0">
                <a:solidFill>
                  <a:srgbClr val="00B0F0"/>
                </a:solidFill>
                <a:latin typeface="Book Antiqua" panose="02040602050305030304" pitchFamily="18" charset="0"/>
              </a:rPr>
              <a:t>backtracking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if input[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] == 'a' then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{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</a:t>
            </a:r>
            <a:r>
              <a:rPr lang="en-IN" sz="2000" dirty="0" err="1">
                <a:latin typeface="Book Antiqua" panose="02040602050305030304" pitchFamily="18" charset="0"/>
              </a:rPr>
              <a:t>i</a:t>
            </a:r>
            <a:r>
              <a:rPr lang="en-IN" sz="2000" dirty="0">
                <a:latin typeface="Book Antiqua" panose="02040602050305030304" pitchFamily="18" charset="0"/>
              </a:rPr>
              <a:t>++;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	return true;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}</a:t>
            </a:r>
          </a:p>
          <a:p>
            <a:r>
              <a:rPr lang="en-IN" sz="2000" dirty="0">
                <a:latin typeface="Book Antiqua" panose="02040602050305030304" pitchFamily="18" charset="0"/>
              </a:rPr>
              <a:t>	return false;</a:t>
            </a:r>
          </a:p>
          <a:p>
            <a:r>
              <a:rPr lang="en-IN" sz="2000" dirty="0" smtClean="0">
                <a:latin typeface="Book Antiqua" panose="02040602050305030304" pitchFamily="18" charset="0"/>
              </a:rPr>
              <a:t>}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615" y="1199198"/>
            <a:ext cx="10522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Book Antiqua" panose="02040602050305030304" pitchFamily="18" charset="0"/>
              </a:rPr>
              <a:t>main</a:t>
            </a:r>
            <a:r>
              <a:rPr lang="en-IN" sz="2400" dirty="0">
                <a:latin typeface="Book Antiqua" panose="02040602050305030304" pitchFamily="18" charset="0"/>
              </a:rPr>
              <a:t>(){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read string;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if S()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print "String Accepted"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else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		print "Error Message"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can have errors at different levels. These are as follows:</a:t>
            </a:r>
          </a:p>
          <a:p>
            <a:r>
              <a:rPr lang="en-US" dirty="0" smtClean="0"/>
              <a:t>1. Lexical such as a miss-spelt identifier, keyword or operator. </a:t>
            </a:r>
          </a:p>
          <a:p>
            <a:r>
              <a:rPr lang="en-US" dirty="0" smtClean="0"/>
              <a:t>2. Syntactic such as unbalanced parenthesis.</a:t>
            </a:r>
          </a:p>
          <a:p>
            <a:r>
              <a:rPr lang="en-US" dirty="0" smtClean="0"/>
              <a:t>3. Semantic such as an operator applied to an incompatible operand.</a:t>
            </a:r>
          </a:p>
          <a:p>
            <a:r>
              <a:rPr lang="en-US" dirty="0" smtClean="0"/>
              <a:t>4. Logical such as an infinite recursive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 of the error handler:</a:t>
            </a:r>
          </a:p>
          <a:p>
            <a:r>
              <a:rPr lang="en-US" dirty="0" smtClean="0"/>
              <a:t>1. It should report the presence of errors accurately and clearly.</a:t>
            </a:r>
          </a:p>
          <a:p>
            <a:r>
              <a:rPr lang="en-US" dirty="0" smtClean="0"/>
              <a:t>2. It should recover from each error quickly enough to detect subsequent errors.</a:t>
            </a:r>
          </a:p>
          <a:p>
            <a:r>
              <a:rPr lang="en-US" dirty="0" smtClean="0"/>
              <a:t>3. It should not subsequently slow down the processing of the system. 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Viable prefix property- It detects </a:t>
            </a:r>
            <a:r>
              <a:rPr lang="en-US" dirty="0"/>
              <a:t>that an error has </a:t>
            </a:r>
            <a:r>
              <a:rPr lang="en-US" dirty="0" smtClean="0"/>
              <a:t>occurred </a:t>
            </a:r>
            <a:r>
              <a:rPr lang="en-US" dirty="0"/>
              <a:t>as soon as </a:t>
            </a:r>
            <a:r>
              <a:rPr lang="en-US" dirty="0" smtClean="0"/>
              <a:t>it sees </a:t>
            </a:r>
            <a:r>
              <a:rPr lang="en-US" dirty="0"/>
              <a:t>a prefix of the input that is not a </a:t>
            </a:r>
            <a:r>
              <a:rPr lang="en-US" dirty="0" smtClean="0"/>
              <a:t>prefix </a:t>
            </a:r>
            <a:r>
              <a:rPr lang="en-US" dirty="0"/>
              <a:t>of any string in the language. </a:t>
            </a:r>
          </a:p>
        </p:txBody>
      </p:sp>
    </p:spTree>
    <p:extLst>
      <p:ext uri="{BB962C8B-B14F-4D97-AF65-F5344CB8AC3E}">
        <p14:creationId xmlns:p14="http://schemas.microsoft.com/office/powerpoint/2010/main" val="18424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Error-Recovery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following strategies are employed by the compiler to recover from a syntax error:</a:t>
            </a:r>
          </a:p>
          <a:p>
            <a:pPr algn="just"/>
            <a:r>
              <a:rPr lang="en-US" dirty="0" smtClean="0"/>
              <a:t>1. Panic mode- Simple mode of </a:t>
            </a:r>
            <a:r>
              <a:rPr lang="en-US" dirty="0"/>
              <a:t>error recovery. On discovering an error, the parser discards input symbols one at a time until one of a </a:t>
            </a:r>
            <a:r>
              <a:rPr lang="en-US" dirty="0" smtClean="0"/>
              <a:t>designated </a:t>
            </a:r>
            <a:r>
              <a:rPr lang="en-US" dirty="0"/>
              <a:t>set of synchronizing tokens is found. While panic-mode correction often skips a considerable amount of input without checking it for additional errors, it has the advantage of simplicity </a:t>
            </a:r>
            <a:r>
              <a:rPr lang="en-US" dirty="0" smtClean="0"/>
              <a:t>and </a:t>
            </a:r>
            <a:r>
              <a:rPr lang="en-US" dirty="0"/>
              <a:t>unlike some other methods to be considered later, it is guaranteed </a:t>
            </a:r>
            <a:r>
              <a:rPr lang="en-US" dirty="0" smtClean="0"/>
              <a:t>not </a:t>
            </a:r>
            <a:r>
              <a:rPr lang="en-US" dirty="0"/>
              <a:t>to </a:t>
            </a:r>
            <a:r>
              <a:rPr lang="en-US" dirty="0" smtClean="0"/>
              <a:t>get into </a:t>
            </a:r>
            <a:r>
              <a:rPr lang="en-US" dirty="0"/>
              <a:t>an infinite loop. </a:t>
            </a:r>
            <a:r>
              <a:rPr lang="en-US" dirty="0" smtClean="0"/>
              <a:t>In </a:t>
            </a:r>
            <a:r>
              <a:rPr lang="en-US" dirty="0"/>
              <a:t>situations where multiple errors in the </a:t>
            </a:r>
            <a:r>
              <a:rPr lang="en-US" dirty="0" smtClean="0"/>
              <a:t>same </a:t>
            </a:r>
            <a:r>
              <a:rPr lang="en-US" dirty="0"/>
              <a:t>statement are rare, this method may </a:t>
            </a:r>
            <a:r>
              <a:rPr lang="en-US" dirty="0" smtClean="0"/>
              <a:t>be </a:t>
            </a:r>
            <a:r>
              <a:rPr lang="en-US" dirty="0"/>
              <a:t>quite </a:t>
            </a:r>
            <a:r>
              <a:rPr lang="en-US" dirty="0" smtClean="0"/>
              <a:t>adequate.</a:t>
            </a:r>
          </a:p>
          <a:p>
            <a:r>
              <a:rPr lang="en-US" dirty="0" smtClean="0"/>
              <a:t>2. Phrase level </a:t>
            </a:r>
            <a:r>
              <a:rPr lang="en-US" dirty="0"/>
              <a:t>recovery-  On discovering an error, a parser may perform local correction on the remaining input; that is, it may replace a prefix of the remaining input by some </a:t>
            </a:r>
            <a:r>
              <a:rPr lang="en-US" dirty="0" smtClean="0"/>
              <a:t>string </a:t>
            </a:r>
            <a:r>
              <a:rPr lang="en-US" dirty="0"/>
              <a:t>that allows the parser to continue.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typical local correction would be to replace a comma by a </a:t>
            </a:r>
            <a:r>
              <a:rPr lang="en-US" dirty="0" smtClean="0"/>
              <a:t>semicolon, </a:t>
            </a:r>
            <a:r>
              <a:rPr lang="en-US" dirty="0"/>
              <a:t>delete an extraneous </a:t>
            </a:r>
            <a:r>
              <a:rPr lang="en-US" dirty="0" smtClean="0"/>
              <a:t>semicolon or </a:t>
            </a:r>
            <a:r>
              <a:rPr lang="en-US" dirty="0"/>
              <a:t>insert a missing semicolon. Its </a:t>
            </a:r>
            <a:r>
              <a:rPr lang="en-US" dirty="0" smtClean="0"/>
              <a:t>major </a:t>
            </a:r>
            <a:r>
              <a:rPr lang="en-US" dirty="0"/>
              <a:t>drawback is the difficulty it has in coping with situations in  which the actual </a:t>
            </a:r>
            <a:r>
              <a:rPr lang="en-US" dirty="0" smtClean="0"/>
              <a:t>error </a:t>
            </a:r>
            <a:r>
              <a:rPr lang="en-US" dirty="0"/>
              <a:t>has occurred </a:t>
            </a:r>
            <a:r>
              <a:rPr lang="en-US" dirty="0" smtClean="0"/>
              <a:t>before the </a:t>
            </a:r>
            <a:r>
              <a:rPr lang="en-US" dirty="0"/>
              <a:t>pint </a:t>
            </a:r>
            <a:r>
              <a:rPr lang="en-US" dirty="0" smtClean="0"/>
              <a:t>of </a:t>
            </a:r>
            <a:r>
              <a:rPr lang="en-US" dirty="0"/>
              <a:t>detection.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Error productions- </a:t>
            </a:r>
            <a:r>
              <a:rPr lang="en-US" dirty="0" smtClean="0"/>
              <a:t>If </a:t>
            </a:r>
            <a:r>
              <a:rPr lang="en-US" dirty="0"/>
              <a:t>an error </a:t>
            </a:r>
            <a:r>
              <a:rPr lang="en-US" dirty="0" smtClean="0"/>
              <a:t>production </a:t>
            </a:r>
            <a:r>
              <a:rPr lang="en-US" dirty="0"/>
              <a:t>is </a:t>
            </a:r>
            <a:r>
              <a:rPr lang="en-US" dirty="0" smtClean="0"/>
              <a:t>used </a:t>
            </a:r>
            <a:r>
              <a:rPr lang="en-US" dirty="0"/>
              <a:t>by the parser,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generate </a:t>
            </a:r>
            <a:r>
              <a:rPr lang="en-US" dirty="0"/>
              <a:t>appropriate error </a:t>
            </a:r>
            <a:r>
              <a:rPr lang="en-US" dirty="0" smtClean="0"/>
              <a:t>diagnostics </a:t>
            </a:r>
            <a:r>
              <a:rPr lang="en-US" dirty="0"/>
              <a:t>to </a:t>
            </a:r>
            <a:r>
              <a:rPr lang="en-US" dirty="0" smtClean="0"/>
              <a:t>indicate </a:t>
            </a:r>
            <a:r>
              <a:rPr lang="en-US" dirty="0"/>
              <a:t>the erroneous construct that has </a:t>
            </a:r>
            <a:r>
              <a:rPr lang="en-US" dirty="0" smtClean="0"/>
              <a:t>been recognized </a:t>
            </a:r>
            <a:r>
              <a:rPr lang="en-US" dirty="0"/>
              <a:t>in the input.  </a:t>
            </a:r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Global </a:t>
            </a:r>
            <a:r>
              <a:rPr lang="en-US" dirty="0" smtClean="0"/>
              <a:t>correction-There </a:t>
            </a:r>
            <a:r>
              <a:rPr lang="en-US" dirty="0"/>
              <a:t>are </a:t>
            </a:r>
            <a:r>
              <a:rPr lang="en-US" dirty="0" smtClean="0"/>
              <a:t>algorithms </a:t>
            </a:r>
            <a:r>
              <a:rPr lang="en-US" dirty="0"/>
              <a:t>for choosing a</a:t>
            </a:r>
            <a:r>
              <a:rPr lang="en-US" dirty="0" smtClean="0"/>
              <a:t> </a:t>
            </a:r>
            <a:r>
              <a:rPr lang="en-US" dirty="0"/>
              <a:t>minimal </a:t>
            </a:r>
            <a:r>
              <a:rPr lang="en-US" dirty="0" smtClean="0"/>
              <a:t>sequence </a:t>
            </a:r>
            <a:r>
              <a:rPr lang="en-US" dirty="0"/>
              <a:t>of changes to obtain a globally </a:t>
            </a:r>
            <a:r>
              <a:rPr lang="en-US" dirty="0" smtClean="0"/>
              <a:t>least cost </a:t>
            </a:r>
            <a:r>
              <a:rPr lang="en-US" dirty="0"/>
              <a:t>correction. Given an incorrect input string </a:t>
            </a:r>
            <a:r>
              <a:rPr lang="en-US" dirty="0" smtClean="0"/>
              <a:t>‘x’ </a:t>
            </a:r>
            <a:r>
              <a:rPr lang="en-US" dirty="0"/>
              <a:t>and grammar </a:t>
            </a:r>
            <a:r>
              <a:rPr lang="en-US" dirty="0" smtClean="0"/>
              <a:t> ‘G’. These </a:t>
            </a:r>
            <a:r>
              <a:rPr lang="en-US" dirty="0"/>
              <a:t>algo- rithms will find a parse tree for </a:t>
            </a:r>
            <a:r>
              <a:rPr lang="en-US" dirty="0" smtClean="0"/>
              <a:t>a </a:t>
            </a:r>
            <a:r>
              <a:rPr lang="en-US" dirty="0"/>
              <a:t>related string </a:t>
            </a:r>
            <a:r>
              <a:rPr lang="en-US" dirty="0" smtClean="0"/>
              <a:t>‘y’, </a:t>
            </a:r>
            <a:r>
              <a:rPr lang="en-US" dirty="0"/>
              <a:t>such that the number of insertions, </a:t>
            </a:r>
            <a:r>
              <a:rPr lang="en-US" dirty="0" smtClean="0"/>
              <a:t>deletions </a:t>
            </a:r>
            <a:r>
              <a:rPr lang="en-US" dirty="0"/>
              <a:t>and </a:t>
            </a:r>
            <a:r>
              <a:rPr lang="en-US" dirty="0" smtClean="0"/>
              <a:t>changes </a:t>
            </a:r>
            <a:r>
              <a:rPr lang="en-US" dirty="0"/>
              <a:t>of </a:t>
            </a:r>
            <a:r>
              <a:rPr lang="en-US" dirty="0" smtClean="0"/>
              <a:t>tokens required </a:t>
            </a:r>
            <a:r>
              <a:rPr lang="en-US" dirty="0"/>
              <a:t>to </a:t>
            </a:r>
            <a:r>
              <a:rPr lang="en-US" dirty="0" smtClean="0"/>
              <a:t>transform ‘x’ into ‘y’ </a:t>
            </a:r>
            <a:r>
              <a:rPr lang="en-US" dirty="0"/>
              <a:t>is as small as </a:t>
            </a:r>
            <a:r>
              <a:rPr lang="en-US" dirty="0" smtClean="0"/>
              <a:t>possible. But these algorithms are too costly to implement in terms of time and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419" y="341189"/>
            <a:ext cx="103995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Parser</a:t>
            </a:r>
            <a:r>
              <a:rPr lang="en-US" sz="2000" dirty="0" smtClean="0">
                <a:latin typeface="Book Antiqua" panose="02040602050305030304" pitchFamily="18" charset="0"/>
              </a:rPr>
              <a:t> : 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Input</a:t>
            </a:r>
            <a:r>
              <a:rPr lang="en-US" sz="2000" dirty="0" smtClean="0">
                <a:latin typeface="Book Antiqua" panose="02040602050305030304" pitchFamily="18" charset="0"/>
              </a:rPr>
              <a:t> : Sequence of tokens from </a:t>
            </a:r>
            <a:r>
              <a:rPr lang="en-US" sz="2000" dirty="0" err="1" smtClean="0">
                <a:latin typeface="Book Antiqua" panose="02040602050305030304" pitchFamily="18" charset="0"/>
              </a:rPr>
              <a:t>lexer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Output</a:t>
            </a:r>
            <a:r>
              <a:rPr lang="en-US" sz="2000" dirty="0" smtClean="0">
                <a:latin typeface="Book Antiqua" panose="02040602050305030304" pitchFamily="18" charset="0"/>
              </a:rPr>
              <a:t> :  Parse Tree of the program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Phase		Input				output</a:t>
            </a:r>
          </a:p>
          <a:p>
            <a:pPr algn="just"/>
            <a:r>
              <a:rPr lang="en-US" sz="2000" dirty="0" err="1" smtClean="0">
                <a:latin typeface="Book Antiqua" panose="02040602050305030304" pitchFamily="18" charset="0"/>
              </a:rPr>
              <a:t>Lexer</a:t>
            </a:r>
            <a:r>
              <a:rPr lang="en-US" sz="2000" dirty="0" smtClean="0">
                <a:latin typeface="Book Antiqua" panose="02040602050305030304" pitchFamily="18" charset="0"/>
              </a:rPr>
              <a:t>		String of characters		String of Tokens</a:t>
            </a:r>
          </a:p>
          <a:p>
            <a:pPr algn="just"/>
            <a:r>
              <a:rPr lang="en-US" sz="2000" dirty="0" smtClean="0">
                <a:latin typeface="Book Antiqua" panose="02040602050305030304" pitchFamily="18" charset="0"/>
              </a:rPr>
              <a:t>Parser		String of Tokens		Parse Tree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dirty="0" smtClean="0">
                <a:latin typeface="Book Antiqua" panose="02040602050305030304" pitchFamily="18" charset="0"/>
              </a:rPr>
              <a:t>Parsing with Context Free Grammar (CFG)</a:t>
            </a:r>
          </a:p>
          <a:p>
            <a:pPr algn="just"/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Not all strings of tokens are programs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Parser must distinguish between valid and invalid Strings of Tokens</a:t>
            </a:r>
          </a:p>
          <a:p>
            <a:pPr marL="285750" indent="-285750" algn="just">
              <a:buFontTx/>
              <a:buChar char="-"/>
            </a:pPr>
            <a:endParaRPr lang="en-US" sz="2000" dirty="0">
              <a:latin typeface="Book Antiqua" panose="0204060205030503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We need:-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A language for describing valid strings of tokens.</a:t>
            </a: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A method for distinguishing valid from invalid string of tokens.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US" sz="2000" dirty="0" smtClean="0">
                <a:latin typeface="Book Antiqua" panose="02040602050305030304" pitchFamily="18" charset="0"/>
              </a:rPr>
              <a:t>Programming languages have recursive structure.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602" y="898"/>
            <a:ext cx="197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 Antiqua" panose="02040602050305030304" pitchFamily="18" charset="0"/>
              </a:rPr>
              <a:t>Parsing</a:t>
            </a:r>
            <a:endParaRPr lang="en-IN" sz="4000" dirty="0">
              <a:latin typeface="Book Antiqua" panose="0204060205030503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71499" y="2388358"/>
            <a:ext cx="1774208" cy="3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4" ma:contentTypeDescription="Create a new document." ma:contentTypeScope="" ma:versionID="9600ddd11134492a42125b792a7fe078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ef3fa11c34c368ec6efb3f8d4c94db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3D5F4B-D0D6-4BDF-AF7B-504D15CDB0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F1DBB-AFAE-4BAC-90A9-F5B87231EC2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06bf05-5515-44a3-848b-4d524adb9b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CFF9CF-8BF4-4EC8-8BB4-5571FC6A391B}"/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325</TotalTime>
  <Words>821</Words>
  <Application>Microsoft Office PowerPoint</Application>
  <PresentationFormat>Custom</PresentationFormat>
  <Paragraphs>456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Apex</vt:lpstr>
      <vt:lpstr>Syntax Analysis - Parsing</vt:lpstr>
      <vt:lpstr>PowerPoint Presentation</vt:lpstr>
      <vt:lpstr>PowerPoint Presentation</vt:lpstr>
      <vt:lpstr>Syntax Error handling</vt:lpstr>
      <vt:lpstr>PowerPoint Presentation</vt:lpstr>
      <vt:lpstr>Error-Recovery Strategies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</dc:creator>
  <cp:lastModifiedBy>ashis</cp:lastModifiedBy>
  <cp:revision>40</cp:revision>
  <dcterms:created xsi:type="dcterms:W3CDTF">2020-08-24T15:41:57Z</dcterms:created>
  <dcterms:modified xsi:type="dcterms:W3CDTF">2020-09-03T07:04:05Z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