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3FA0-E4B9-45B4-AA16-76D0CF39B0B6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083E-B9BD-4FF6-9451-5F50A6C2EF64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4163-D418-48D2-BF03-D9861A471A75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26FD-A511-4534-A204-90C5173B5AFD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464-B4CB-4107-BBF4-A76E338AEF70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4712-55B2-44F1-807C-8C7449700F57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604-10DC-4B3C-9172-8B0E90F03580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2405-5548-4B74-B19D-F1835BD41738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1112-2508-480C-B5A6-0AA4444FEEEB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F150-1D5B-451C-8E13-3A590E75B958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0D78-54B2-4299-8486-17D7593CF3D3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E4BC-2C01-4EF6-99D7-D964C00C3320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COMPILER DESIGN LAB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Bookman Old Style" pitchFamily="18" charset="0"/>
              </a:rPr>
              <a:t>****Draw the DFA transition diagram in your note copy.</a:t>
            </a: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800" dirty="0" smtClean="0">
                <a:latin typeface="Bookman Old Style" pitchFamily="18" charset="0"/>
              </a:rPr>
              <a:t>String to check the acceptance</a:t>
            </a: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800" dirty="0" smtClean="0">
                <a:latin typeface="Bookman Old Style" pitchFamily="18" charset="0"/>
              </a:rPr>
              <a:t>1. Transition Table in 2D array</a:t>
            </a:r>
          </a:p>
          <a:p>
            <a:pPr marL="0" indent="0">
              <a:buNone/>
            </a:pPr>
            <a:r>
              <a:rPr lang="en-US" sz="2800" dirty="0" smtClean="0">
                <a:latin typeface="Bookman Old Style" pitchFamily="18" charset="0"/>
              </a:rPr>
              <a:t>Ex.  T[</a:t>
            </a:r>
            <a:r>
              <a:rPr lang="en-US" sz="2800" dirty="0" err="1" smtClean="0">
                <a:latin typeface="Bookman Old Style" pitchFamily="18" charset="0"/>
              </a:rPr>
              <a:t>currentstate</a:t>
            </a:r>
            <a:r>
              <a:rPr lang="en-US" sz="2800" dirty="0" smtClean="0">
                <a:latin typeface="Bookman Old Style" pitchFamily="18" charset="0"/>
              </a:rPr>
              <a:t>, </a:t>
            </a:r>
            <a:r>
              <a:rPr lang="en-US" sz="2800" dirty="0" err="1" smtClean="0">
                <a:latin typeface="Bookman Old Style" pitchFamily="18" charset="0"/>
              </a:rPr>
              <a:t>inputsymbol</a:t>
            </a:r>
            <a:r>
              <a:rPr lang="en-US" sz="2800" dirty="0" smtClean="0">
                <a:latin typeface="Bookman Old Style" pitchFamily="18" charset="0"/>
              </a:rPr>
              <a:t>]=new state</a:t>
            </a:r>
          </a:p>
          <a:p>
            <a:pPr marL="0" indent="0">
              <a:buNone/>
            </a:pPr>
            <a:r>
              <a:rPr lang="en-US" sz="2800" dirty="0" smtClean="0">
                <a:latin typeface="Bookman Old Style" pitchFamily="18" charset="0"/>
              </a:rPr>
              <a:t>2. String accepted </a:t>
            </a:r>
          </a:p>
          <a:p>
            <a:pPr marL="0" indent="0">
              <a:buNone/>
            </a:pPr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2800" dirty="0" smtClean="0">
                <a:latin typeface="Bookman Old Style" pitchFamily="18" charset="0"/>
              </a:rPr>
              <a:t>   String rejected</a:t>
            </a:r>
          </a:p>
          <a:p>
            <a:pPr marL="0" indent="0">
              <a:buNone/>
            </a:pPr>
            <a:r>
              <a:rPr lang="en-US" sz="2800" dirty="0" smtClean="0">
                <a:latin typeface="Bookman Old Style" pitchFamily="18" charset="0"/>
              </a:rPr>
              <a:t>3. Sequence of the input transition</a:t>
            </a: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763050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SL. No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Roll Numbers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Question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1-20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21-40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41-rest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PROGRAM 1</a:t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Bookman Old Style" pitchFamily="18" charset="0"/>
              </a:rPr>
              <a:t>Implementing </a:t>
            </a:r>
            <a:r>
              <a:rPr lang="en-US" b="1" dirty="0">
                <a:latin typeface="Bookman Old Style" pitchFamily="18" charset="0"/>
              </a:rPr>
              <a:t>a Deterministic Finite Automata (DFA) for </a:t>
            </a:r>
            <a:r>
              <a:rPr lang="en-US" b="1" dirty="0" smtClean="0">
                <a:latin typeface="Bookman Old Style" pitchFamily="18" charset="0"/>
              </a:rPr>
              <a:t>a given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Bookman Old Style" pitchFamily="18" charset="0"/>
              </a:rPr>
              <a:t>Deterministic Finite Automata (DFA)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Bookman Old Style" pitchFamily="18" charset="0"/>
              </a:rPr>
              <a:t>In DFA, for each input symbol, one can determine the state to which the machine will move. </a:t>
            </a:r>
          </a:p>
          <a:p>
            <a:pPr algn="just"/>
            <a:r>
              <a:rPr lang="en-US" dirty="0" smtClean="0">
                <a:latin typeface="Bookman Old Style" pitchFamily="18" charset="0"/>
              </a:rPr>
              <a:t>Hence, it is called Deterministic Automaton. </a:t>
            </a:r>
          </a:p>
          <a:p>
            <a:pPr algn="just"/>
            <a:r>
              <a:rPr lang="en-US" dirty="0" smtClean="0">
                <a:latin typeface="Bookman Old Style" pitchFamily="18" charset="0"/>
              </a:rPr>
              <a:t>As it has a finite number of states, the machine is called Deterministic Finite Machine or Deterministic Finite Automaton.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Deterministic Finite Automata (</a:t>
            </a:r>
            <a:r>
              <a:rPr lang="en-US" sz="3200" b="1" dirty="0" smtClean="0">
                <a:latin typeface="Bookman Old Style" pitchFamily="18" charset="0"/>
              </a:rPr>
              <a:t>DFA)</a:t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Bookman Old Style" pitchFamily="18" charset="0"/>
                  </a:rPr>
                  <a:t>A finite automaton is a 5-tuple defined as: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latin typeface="Bookman Old Style" pitchFamily="18" charset="0"/>
                  </a:rPr>
                  <a:t>M = (Q, ∑</a:t>
                </a:r>
                <a:r>
                  <a:rPr lang="en-US" b="1" dirty="0" smtClean="0">
                    <a:latin typeface="Bookman Old Style" pitchFamily="18" charset="0"/>
                  </a:rPr>
                  <a:t>,</a:t>
                </a:r>
                <a:r>
                  <a:rPr lang="en-US" dirty="0" smtClean="0">
                    <a:latin typeface="Bookman Old Style" pitchFamily="18" charset="0"/>
                  </a:rPr>
                  <a:t>𝜹,</a:t>
                </a:r>
                <a:r>
                  <a:rPr lang="en-US" dirty="0" smtClean="0"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Bookman Old Style" pitchFamily="18" charset="0"/>
                  </a:rPr>
                  <a:t>, </a:t>
                </a:r>
                <a:r>
                  <a:rPr lang="en-US" dirty="0" smtClean="0">
                    <a:latin typeface="Bookman Old Style" pitchFamily="18" charset="0"/>
                  </a:rPr>
                  <a:t>F)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latin typeface="Bookman Old Style" pitchFamily="18" charset="0"/>
                  </a:rPr>
                  <a:t>Where, </a:t>
                </a:r>
              </a:p>
              <a:p>
                <a:pPr marL="0" indent="0" algn="just">
                  <a:buNone/>
                </a:pPr>
                <a:r>
                  <a:rPr lang="en-US" b="1" dirty="0" smtClean="0">
                    <a:latin typeface="Bookman Old Style" pitchFamily="18" charset="0"/>
                  </a:rPr>
                  <a:t>𝑄</a:t>
                </a:r>
                <a:r>
                  <a:rPr lang="en-US" dirty="0" smtClean="0">
                    <a:latin typeface="Bookman Old Style" pitchFamily="18" charset="0"/>
                  </a:rPr>
                  <a:t> is the finite set of states</a:t>
                </a:r>
              </a:p>
              <a:p>
                <a:pPr marL="0" indent="0" algn="just">
                  <a:buNone/>
                </a:pPr>
                <a:r>
                  <a:rPr lang="en-US" b="1" dirty="0" smtClean="0">
                    <a:latin typeface="Bookman Old Style" pitchFamily="18" charset="0"/>
                  </a:rPr>
                  <a:t>∑</a:t>
                </a:r>
                <a:r>
                  <a:rPr lang="en-US" dirty="0" smtClean="0">
                    <a:latin typeface="Bookman Old Style" pitchFamily="18" charset="0"/>
                  </a:rPr>
                  <a:t> is the finite alphabet </a:t>
                </a:r>
              </a:p>
              <a:p>
                <a:pPr marL="0" indent="0" algn="just">
                  <a:buNone/>
                </a:pPr>
                <a:r>
                  <a:rPr lang="en-US" b="1" dirty="0" smtClean="0">
                    <a:latin typeface="Bookman Old Style" pitchFamily="18" charset="0"/>
                  </a:rPr>
                  <a:t>𝛿</a:t>
                </a:r>
                <a:r>
                  <a:rPr lang="en-US" dirty="0" smtClean="0">
                    <a:latin typeface="Bookman Old Style" pitchFamily="18" charset="0"/>
                  </a:rPr>
                  <a:t> is the transition function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Bookman Old Style" pitchFamily="18" charset="0"/>
                  </a:rPr>
                  <a:t> ⊂ Q </a:t>
                </a:r>
                <a:r>
                  <a:rPr lang="en-US" dirty="0" smtClean="0">
                    <a:latin typeface="Bookman Old Style" pitchFamily="18" charset="0"/>
                  </a:rPr>
                  <a:t>is the initial state </a:t>
                </a:r>
              </a:p>
              <a:p>
                <a:pPr marL="0" indent="0" algn="just">
                  <a:buNone/>
                </a:pPr>
                <a:r>
                  <a:rPr lang="en-US" b="1" dirty="0" smtClean="0">
                    <a:latin typeface="Bookman Old Style" pitchFamily="18" charset="0"/>
                  </a:rPr>
                  <a:t>F⊂Q </a:t>
                </a:r>
                <a:r>
                  <a:rPr lang="en-US" dirty="0" smtClean="0">
                    <a:latin typeface="Bookman Old Style" pitchFamily="18" charset="0"/>
                  </a:rPr>
                  <a:t>is the set of final states</a:t>
                </a:r>
                <a:endParaRPr lang="en-US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Language Acceptance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latin typeface="Bookman Old Style" pitchFamily="18" charset="0"/>
                  </a:rPr>
                  <a:t>A language accepted by a DFA, M</a:t>
                </a:r>
                <a:r>
                  <a:rPr lang="en-US" dirty="0" smtClean="0">
                    <a:latin typeface="Bookman Old Style" pitchFamily="18" charset="0"/>
                  </a:rPr>
                  <a:t> = (Q, ∑</a:t>
                </a:r>
                <a:r>
                  <a:rPr lang="en-US" b="1" dirty="0" smtClean="0">
                    <a:latin typeface="Bookman Old Style" pitchFamily="18" charset="0"/>
                  </a:rPr>
                  <a:t>,</a:t>
                </a:r>
                <a:r>
                  <a:rPr lang="en-US" dirty="0" smtClean="0">
                    <a:latin typeface="Bookman Old Style" pitchFamily="18" charset="0"/>
                  </a:rPr>
                  <a:t>𝜹</a:t>
                </a:r>
                <a:r>
                  <a:rPr lang="en-US" dirty="0" smtClean="0">
                    <a:latin typeface="Bookman Old Style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Bookman Old Style" pitchFamily="18" charset="0"/>
                  </a:rPr>
                  <a:t>, </a:t>
                </a:r>
                <a:r>
                  <a:rPr lang="en-US" dirty="0" smtClean="0">
                    <a:latin typeface="Bookman Old Style" pitchFamily="18" charset="0"/>
                  </a:rPr>
                  <a:t>F</a:t>
                </a:r>
                <a:r>
                  <a:rPr lang="en-US" dirty="0" smtClean="0">
                    <a:latin typeface="Bookman Old Style" pitchFamily="18" charset="0"/>
                  </a:rPr>
                  <a:t>) is the set of all strings on ∑ accepted by M i.e.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FF0000"/>
                                  </a:solidFill>
                                  <a:latin typeface="Bookman Old Style" pitchFamily="18" charset="0"/>
                                </a:rPr>
                                <m:t>∑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b="1" dirty="0" smtClean="0">
                  <a:solidFill>
                    <a:srgbClr val="FF0000"/>
                  </a:solidFill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latin typeface="Bookman Old Style" pitchFamily="18" charset="0"/>
                  </a:rPr>
                  <a:t>A language is said to be rejected by a DFA, M</a:t>
                </a:r>
                <a:r>
                  <a:rPr lang="en-US" dirty="0" smtClean="0">
                    <a:latin typeface="Bookman Old Style" pitchFamily="18" charset="0"/>
                  </a:rPr>
                  <a:t> = (Q, ∑</a:t>
                </a:r>
                <a:r>
                  <a:rPr lang="en-US" b="1" dirty="0" smtClean="0">
                    <a:latin typeface="Bookman Old Style" pitchFamily="18" charset="0"/>
                  </a:rPr>
                  <a:t>,</a:t>
                </a:r>
                <a:r>
                  <a:rPr lang="en-US" dirty="0" smtClean="0">
                    <a:latin typeface="Bookman Old Style" pitchFamily="18" charset="0"/>
                  </a:rPr>
                  <a:t>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Bookman Old Style" pitchFamily="18" charset="0"/>
                  </a:rPr>
                  <a:t>, </a:t>
                </a:r>
                <a:r>
                  <a:rPr lang="en-US" dirty="0" smtClean="0">
                    <a:latin typeface="Bookman Old Style" pitchFamily="18" charset="0"/>
                  </a:rPr>
                  <a:t>F) </a:t>
                </a:r>
                <a:r>
                  <a:rPr lang="en-US" dirty="0" smtClean="0">
                    <a:latin typeface="Bookman Old Style" pitchFamily="18" charset="0"/>
                  </a:rPr>
                  <a:t>such that</a:t>
                </a:r>
                <a:endParaRPr lang="en-US" dirty="0" smtClean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𝑴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FF0000"/>
                                  </a:solidFill>
                                  <a:latin typeface="Bookman Old Style" pitchFamily="18" charset="0"/>
                                </a:rPr>
                                <m:t>∑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FF0000"/>
                          </a:solidFill>
                          <a:latin typeface="Bookman Old Style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b="1" dirty="0" smtClean="0">
                  <a:solidFill>
                    <a:srgbClr val="FF0000"/>
                  </a:solidFill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Bookman Old Style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EXAMPLE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2594"/>
            <a:ext cx="8272068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4707193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Here , Q = {A,B,C}, </a:t>
            </a:r>
          </a:p>
          <a:p>
            <a:r>
              <a:rPr lang="en-US" sz="2400" dirty="0" smtClean="0">
                <a:latin typeface="Bookman Old Style" pitchFamily="18" charset="0"/>
              </a:rPr>
              <a:t>∑ = {0, 1}, </a:t>
            </a:r>
          </a:p>
          <a:p>
            <a:r>
              <a:rPr lang="en-US" sz="2400" dirty="0" smtClean="0">
                <a:latin typeface="Bookman Old Style" pitchFamily="18" charset="0"/>
              </a:rPr>
              <a:t>q0 = A, </a:t>
            </a:r>
          </a:p>
          <a:p>
            <a:r>
              <a:rPr lang="en-US" sz="2400" dirty="0" smtClean="0">
                <a:latin typeface="Bookman Old Style" pitchFamily="18" charset="0"/>
              </a:rPr>
              <a:t>F = {C}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3048000"/>
            <a:ext cx="4572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6034" y="3092245"/>
            <a:ext cx="4572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3092245"/>
            <a:ext cx="4572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1077" y="416271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Transition Diagram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EXAMPLE</a:t>
            </a:r>
            <a:endParaRPr lang="en-US" b="1" dirty="0">
              <a:latin typeface="Bookman Old Styl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" y="1460092"/>
            <a:ext cx="4819309" cy="146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125242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Here , Q = {A,B,C}, </a:t>
            </a:r>
          </a:p>
          <a:p>
            <a:r>
              <a:rPr lang="en-US" sz="2000" dirty="0" smtClean="0">
                <a:latin typeface="Bookman Old Style" pitchFamily="18" charset="0"/>
              </a:rPr>
              <a:t>∑ = {0, 1}, </a:t>
            </a:r>
          </a:p>
          <a:p>
            <a:r>
              <a:rPr lang="en-US" sz="2000" dirty="0" smtClean="0">
                <a:latin typeface="Bookman Old Style" pitchFamily="18" charset="0"/>
              </a:rPr>
              <a:t>q0 = A, </a:t>
            </a:r>
          </a:p>
          <a:p>
            <a:r>
              <a:rPr lang="en-US" sz="2000" dirty="0" smtClean="0">
                <a:latin typeface="Bookman Old Style" pitchFamily="18" charset="0"/>
              </a:rPr>
              <a:t>F = {C}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018072"/>
            <a:ext cx="228600" cy="34904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2338" y="1986116"/>
            <a:ext cx="228600" cy="41295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0" y="2040193"/>
            <a:ext cx="228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60253"/>
              </p:ext>
            </p:extLst>
          </p:nvPr>
        </p:nvGraphicFramePr>
        <p:xfrm>
          <a:off x="4191000" y="4343400"/>
          <a:ext cx="4191000" cy="1562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8346"/>
                <a:gridCol w="1611923"/>
                <a:gridCol w="1450731"/>
              </a:tblGrid>
              <a:tr h="3905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905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3905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</a:tr>
              <a:tr h="3905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0555" y="378696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Transition Table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609600" y="76200"/>
            <a:ext cx="769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Implementation of Deterministic Finite Automata (DFA)</a:t>
            </a:r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81000" y="685800"/>
            <a:ext cx="83820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Aim: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 To check whether a string is accepted by the DFA or not.</a:t>
            </a:r>
          </a:p>
          <a:p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Algorithm: </a:t>
            </a:r>
          </a:p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Step1: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Create a 2D table </a:t>
            </a:r>
            <a:r>
              <a:rPr lang="en-US" altLang="en-US" sz="2000" dirty="0" smtClean="0">
                <a:latin typeface="Bookman Old Style" pitchFamily="18" charset="0"/>
                <a:cs typeface="Times New Roman" pitchFamily="18" charset="0"/>
              </a:rPr>
              <a:t>for Transition Table (T).</a:t>
            </a:r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             </a:t>
            </a:r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Step1.1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: Declare </a:t>
            </a:r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state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 as one dimension.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             </a:t>
            </a:r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Step1.2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: Declare </a:t>
            </a:r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Input symbol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as </a:t>
            </a:r>
            <a:r>
              <a:rPr lang="en-US" altLang="en-US" sz="2000" dirty="0" smtClean="0">
                <a:latin typeface="Bookman Old Style" pitchFamily="18" charset="0"/>
                <a:cs typeface="Times New Roman" pitchFamily="18" charset="0"/>
              </a:rPr>
              <a:t>one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dimension.</a:t>
            </a:r>
          </a:p>
          <a:p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Step2: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For every transition </a:t>
            </a:r>
            <a:r>
              <a:rPr lang="en-US" altLang="en-US" sz="2000" b="1" dirty="0" err="1" smtClean="0">
                <a:latin typeface="Bookman Old Style" pitchFamily="18" charset="0"/>
                <a:cs typeface="Times New Roman" pitchFamily="18" charset="0"/>
              </a:rPr>
              <a:t>State</a:t>
            </a:r>
            <a:r>
              <a:rPr lang="en-US" altLang="en-US" sz="2000" b="1" baseline="-25000" dirty="0" err="1" smtClean="0">
                <a:latin typeface="Bookman Old Style" pitchFamily="18" charset="0"/>
                <a:cs typeface="Times New Roman" pitchFamily="18" charset="0"/>
              </a:rPr>
              <a:t>i</a:t>
            </a:r>
            <a:r>
              <a:rPr lang="en-US" altLang="en-US" sz="2000" b="1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sz="2000" b="1" baseline="30000" dirty="0">
                <a:latin typeface="Bookman Old Style" pitchFamily="18" charset="0"/>
                <a:cs typeface="Times New Roman" pitchFamily="18" charset="0"/>
              </a:rPr>
              <a:t>a     </a:t>
            </a:r>
            <a:r>
              <a:rPr lang="en-US" altLang="en-US" sz="2000" b="1" dirty="0" err="1" smtClean="0">
                <a:latin typeface="Bookman Old Style" pitchFamily="18" charset="0"/>
                <a:cs typeface="Times New Roman" pitchFamily="18" charset="0"/>
              </a:rPr>
              <a:t>State</a:t>
            </a:r>
            <a:r>
              <a:rPr lang="en-US" altLang="en-US" sz="2000" b="1" baseline="-25000" dirty="0" err="1" smtClean="0">
                <a:latin typeface="Bookman Old Style" pitchFamily="18" charset="0"/>
                <a:cs typeface="Times New Roman" pitchFamily="18" charset="0"/>
              </a:rPr>
              <a:t>j</a:t>
            </a:r>
            <a:r>
              <a:rPr lang="en-US" altLang="en-US" sz="2000" b="1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define 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             T[</a:t>
            </a:r>
            <a:r>
              <a:rPr lang="en-US" altLang="en-US" sz="2000" dirty="0" err="1">
                <a:latin typeface="Bookman Old Style" pitchFamily="18" charset="0"/>
                <a:cs typeface="Times New Roman" pitchFamily="18" charset="0"/>
              </a:rPr>
              <a:t>i,a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] </a:t>
            </a:r>
            <a:r>
              <a:rPr lang="en-US" altLang="en-US" sz="2000" dirty="0" smtClean="0">
                <a:latin typeface="Bookman Old Style" pitchFamily="18" charset="0"/>
                <a:cs typeface="Times New Roman" pitchFamily="18" charset="0"/>
              </a:rPr>
              <a:t>=j.</a:t>
            </a:r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Spep3: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Declare </a:t>
            </a:r>
            <a:r>
              <a:rPr lang="en-US" altLang="en-US" sz="2000" dirty="0" smtClean="0">
                <a:latin typeface="Bookman Old Style" pitchFamily="18" charset="0"/>
                <a:cs typeface="Times New Roman" pitchFamily="18" charset="0"/>
              </a:rPr>
              <a:t>1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dimensional array for input string named as </a:t>
            </a:r>
            <a:r>
              <a:rPr lang="en-US" altLang="en-US" sz="2000" b="1" i="1" dirty="0">
                <a:latin typeface="Bookman Old Style" pitchFamily="18" charset="0"/>
                <a:cs typeface="Times New Roman" pitchFamily="18" charset="0"/>
              </a:rPr>
              <a:t>input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Step4: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Specify the initial state and final states.</a:t>
            </a:r>
          </a:p>
          <a:p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Step5: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Scan every input symbol from the </a:t>
            </a:r>
            <a:r>
              <a:rPr lang="en-US" altLang="en-US" sz="2000" b="1" i="1" dirty="0">
                <a:latin typeface="Bookman Old Style" pitchFamily="18" charset="0"/>
                <a:cs typeface="Times New Roman" pitchFamily="18" charset="0"/>
              </a:rPr>
              <a:t>input 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and check the state from the transition table T.</a:t>
            </a:r>
            <a:endParaRPr lang="en-US" altLang="en-US" sz="2000" dirty="0">
              <a:latin typeface="Bookman Old Style" pitchFamily="18" charset="0"/>
            </a:endParaRPr>
          </a:p>
          <a:p>
            <a:endParaRPr lang="en-US" altLang="en-US" sz="1600" dirty="0">
              <a:latin typeface="Bookman Old Style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763729" y="3048000"/>
            <a:ext cx="3048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sz="2400" b="1" dirty="0" smtClean="0">
                    <a:latin typeface="Bookman Old Style" pitchFamily="18" charset="0"/>
                  </a:rPr>
                  <a:t>Write a C program that accepts, set of all strings that contain odd numbers of  0’s and  even number1’s.</a:t>
                </a:r>
              </a:p>
              <a:p>
                <a:pPr marL="514350" indent="-514350" algn="just">
                  <a:buAutoNum type="arabicPeriod"/>
                </a:pPr>
                <a:r>
                  <a:rPr lang="en-US" sz="2400" b="1" dirty="0" smtClean="0">
                    <a:latin typeface="Bookman Old Style" pitchFamily="18" charset="0"/>
                  </a:rPr>
                  <a:t>Write a C program that accepts, set of all strings that contain 0’s and 1’s except those containing substring 001.</a:t>
                </a:r>
              </a:p>
              <a:p>
                <a:pPr marL="514350" indent="-514350" algn="just">
                  <a:buAutoNum type="arabicPeriod"/>
                </a:pPr>
                <a:r>
                  <a:rPr lang="en-US" sz="2400" b="1" dirty="0" smtClean="0">
                    <a:latin typeface="Bookman Old Style" pitchFamily="18" charset="0"/>
                  </a:rPr>
                  <a:t>Write a C program that accepts the language: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b="1" dirty="0" smtClean="0">
                                  <a:solidFill>
                                    <a:srgbClr val="FF0000"/>
                                  </a:solidFill>
                                  <a:latin typeface="Bookman Old Style" pitchFamily="18" charset="0"/>
                                </a:rPr>
                                <m:t>∑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𝑠𝑡𝑎𝑟𝑡𝑠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𝑒𝑛𝑑𝑠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𝑤𝑖𝑡h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0 </m:t>
                      </m:r>
                    </m:oMath>
                  </m:oMathPara>
                </a14:m>
                <a:endParaRPr lang="en-US" sz="2400" b="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sz="2400" b="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𝑠𝑡𝑎𝑟𝑡𝑠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𝑒𝑛𝑑𝑠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𝑤𝑖𝑡h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1 }</m:t>
                      </m:r>
                    </m:oMath>
                  </m:oMathPara>
                </a14:m>
                <a:endParaRPr lang="en-US" sz="2400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591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COMPILER DESIGN LAB</vt:lpstr>
      <vt:lpstr>PROGRAM 1 </vt:lpstr>
      <vt:lpstr>Deterministic Finite Automata (DFA)</vt:lpstr>
      <vt:lpstr>Deterministic Finite Automata (DFA) </vt:lpstr>
      <vt:lpstr>Language Acceptance</vt:lpstr>
      <vt:lpstr>EXAMPLE</vt:lpstr>
      <vt:lpstr>EXAMPLE</vt:lpstr>
      <vt:lpstr>PowerPoint Presentation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CN</cp:lastModifiedBy>
  <cp:revision>20</cp:revision>
  <dcterms:created xsi:type="dcterms:W3CDTF">2020-08-09T04:33:02Z</dcterms:created>
  <dcterms:modified xsi:type="dcterms:W3CDTF">2020-08-09T10:50:21Z</dcterms:modified>
</cp:coreProperties>
</file>