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64" r:id="rId9"/>
    <p:sldId id="273" r:id="rId10"/>
    <p:sldId id="27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3FA0-E4B9-45B4-AA16-76D0CF39B0B6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083E-B9BD-4FF6-9451-5F50A6C2EF64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4163-D418-48D2-BF03-D9861A471A75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26FD-A511-4534-A204-90C5173B5AFD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464-B4CB-4107-BBF4-A76E338AEF70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4712-55B2-44F1-807C-8C7449700F57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604-10DC-4B3C-9172-8B0E90F03580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2405-5548-4B74-B19D-F1835BD41738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1112-2508-480C-B5A6-0AA4444FEEEB}" type="datetime1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F150-1D5B-451C-8E13-3A590E75B958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0D78-54B2-4299-8486-17D7593CF3D3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E4BC-2C01-4EF6-99D7-D964C00C3320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man Old Style" pitchFamily="18" charset="0"/>
              </a:rPr>
              <a:t>3. Write </a:t>
            </a:r>
            <a:r>
              <a:rPr lang="en-US" sz="2400" b="1" dirty="0" smtClean="0">
                <a:latin typeface="Bookman Old Style" pitchFamily="18" charset="0"/>
              </a:rPr>
              <a:t>a C program </a:t>
            </a:r>
            <a:r>
              <a:rPr lang="en-US" sz="2400" b="1" dirty="0" smtClean="0">
                <a:latin typeface="Bookman Old Style" pitchFamily="18" charset="0"/>
              </a:rPr>
              <a:t>to implement the below code: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#include "</a:t>
            </a: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stdio.h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"</a:t>
            </a:r>
          </a:p>
          <a:p>
            <a:pPr marL="400050" lvl="1" indent="0">
              <a:buNone/>
            </a:pP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int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 main()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int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 x=10,y;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y=x+100</a:t>
            </a: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altLang="en-US" sz="2000" i="1" dirty="0" err="1" smtClean="0">
                <a:latin typeface="Bookman Old Style" pitchFamily="18" charset="0"/>
                <a:cs typeface="Times New Roman" pitchFamily="18" charset="0"/>
              </a:rPr>
              <a:t>printf</a:t>
            </a: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(“%</a:t>
            </a:r>
            <a:r>
              <a:rPr lang="en-US" altLang="en-US" sz="2000" i="1" dirty="0" err="1" smtClean="0">
                <a:latin typeface="Bookman Old Style" pitchFamily="18" charset="0"/>
                <a:cs typeface="Times New Roman" pitchFamily="18" charset="0"/>
              </a:rPr>
              <a:t>d”,y</a:t>
            </a: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return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AutoNum type="arabicPeriod"/>
            </a:pPr>
            <a:endParaRPr lang="en-US" sz="2400" b="1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</a:t>
            </a:r>
            <a:r>
              <a:rPr lang="en-US" b="1" dirty="0" smtClean="0">
                <a:latin typeface="Bookman Old Style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Program code from a text file/Console</a:t>
            </a: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Bookman Old Style" pitchFamily="18" charset="0"/>
              </a:rPr>
              <a:t>Show all the tokens in tabular form.</a:t>
            </a:r>
          </a:p>
          <a:p>
            <a:pPr marL="0" indent="0">
              <a:buNone/>
            </a:pPr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e.g.  </a:t>
            </a:r>
            <a:r>
              <a:rPr lang="en-US" sz="2800" b="1" dirty="0" smtClean="0">
                <a:latin typeface="Bookman Old Style" pitchFamily="18" charset="0"/>
              </a:rPr>
              <a:t>Lexemes    Token          </a:t>
            </a:r>
            <a:r>
              <a:rPr lang="en-US" sz="2800" b="1" dirty="0">
                <a:latin typeface="Bookman Old Style" pitchFamily="18" charset="0"/>
              </a:rPr>
              <a:t>T</a:t>
            </a:r>
            <a:r>
              <a:rPr lang="en-US" sz="2800" b="1" dirty="0" smtClean="0">
                <a:latin typeface="Bookman Old Style" pitchFamily="18" charset="0"/>
              </a:rPr>
              <a:t>oken class</a:t>
            </a:r>
          </a:p>
          <a:p>
            <a:pPr marL="0" indent="0">
              <a:buNone/>
            </a:pPr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          </a:t>
            </a:r>
            <a:r>
              <a:rPr lang="en-US" sz="2800" b="1" i="1" dirty="0" smtClean="0">
                <a:latin typeface="Bookman Old Style" pitchFamily="18" charset="0"/>
              </a:rPr>
              <a:t>a</a:t>
            </a:r>
            <a:r>
              <a:rPr lang="en-US" sz="2800" dirty="0" smtClean="0">
                <a:latin typeface="Bookman Old Style" pitchFamily="18" charset="0"/>
              </a:rPr>
              <a:t>             &lt;id, “</a:t>
            </a:r>
            <a:r>
              <a:rPr lang="en-US" sz="2800" b="1" i="1" dirty="0" smtClean="0">
                <a:latin typeface="Bookman Old Style" pitchFamily="18" charset="0"/>
              </a:rPr>
              <a:t>a</a:t>
            </a:r>
            <a:r>
              <a:rPr lang="en-US" sz="2800" dirty="0" smtClean="0">
                <a:latin typeface="Bookman Old Style" pitchFamily="18" charset="0"/>
              </a:rPr>
              <a:t>”&gt;        Identifier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2. Show the total number of token present in the input.</a:t>
            </a:r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510701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1-20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21-40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41-rest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 </a:t>
            </a:r>
            <a:r>
              <a:rPr lang="en-US" sz="3200" b="1" dirty="0" smtClean="0">
                <a:latin typeface="Bookman Old Style" pitchFamily="18" charset="0"/>
              </a:rPr>
              <a:t>2</a:t>
            </a:r>
            <a:r>
              <a:rPr lang="en-US" sz="3200" b="1" dirty="0" smtClean="0">
                <a:latin typeface="Bookman Old Style" pitchFamily="18" charset="0"/>
              </a:rPr>
              <a:t/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Bookman Old Style" pitchFamily="18" charset="0"/>
              </a:rPr>
              <a:t>To implement </a:t>
            </a:r>
            <a:r>
              <a:rPr lang="en-US" b="1" dirty="0">
                <a:latin typeface="Bookman Old Style" pitchFamily="18" charset="0"/>
              </a:rPr>
              <a:t>a </a:t>
            </a:r>
            <a:r>
              <a:rPr lang="en-US" b="1" dirty="0">
                <a:latin typeface="Bookman Old Style" pitchFamily="18" charset="0"/>
              </a:rPr>
              <a:t>l</a:t>
            </a:r>
            <a:r>
              <a:rPr lang="en-US" b="1" dirty="0" smtClean="0">
                <a:latin typeface="Bookman Old Style" pitchFamily="18" charset="0"/>
              </a:rPr>
              <a:t>exical analyzer.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Lexical Analyzer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To </a:t>
            </a:r>
            <a:r>
              <a:rPr lang="en-US" dirty="0">
                <a:latin typeface="Bookman Old Style" pitchFamily="18" charset="0"/>
              </a:rPr>
              <a:t>read the </a:t>
            </a:r>
            <a:r>
              <a:rPr lang="en-US" b="1" i="1" dirty="0">
                <a:solidFill>
                  <a:srgbClr val="FF0000"/>
                </a:solidFill>
                <a:latin typeface="Bookman Old Style" pitchFamily="18" charset="0"/>
              </a:rPr>
              <a:t>input characters </a:t>
            </a:r>
            <a:r>
              <a:rPr lang="en-US" dirty="0">
                <a:latin typeface="Bookman Old Style" pitchFamily="18" charset="0"/>
              </a:rPr>
              <a:t>and produces as output a sequence of </a:t>
            </a:r>
            <a:r>
              <a:rPr lang="en-US" b="1" i="1" dirty="0">
                <a:solidFill>
                  <a:srgbClr val="00B050"/>
                </a:solidFill>
                <a:latin typeface="Bookman Old Style" pitchFamily="18" charset="0"/>
              </a:rPr>
              <a:t>tokens</a:t>
            </a:r>
            <a:r>
              <a:rPr lang="en-US" dirty="0">
                <a:latin typeface="Bookman Old Style" pitchFamily="18" charset="0"/>
              </a:rPr>
              <a:t> that the parser uses for syntax analysis.</a:t>
            </a:r>
          </a:p>
          <a:p>
            <a:pPr algn="just"/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Lexical Analyzer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30400" y="2708275"/>
            <a:ext cx="1549400" cy="957263"/>
            <a:chOff x="1360" y="1696"/>
            <a:chExt cx="976" cy="60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60" y="1696"/>
              <a:ext cx="976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372" y="1703"/>
              <a:ext cx="93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/>
              <a:r>
                <a:rPr kumimoji="1" lang="en-US" altLang="zh-TW" sz="2800" dirty="0">
                  <a:solidFill>
                    <a:srgbClr val="000000"/>
                  </a:solidFill>
                  <a:latin typeface="Times New Roman" pitchFamily="18" charset="0"/>
                </a:rPr>
                <a:t>Lexical</a:t>
              </a:r>
            </a:p>
            <a:p>
              <a:pPr algn="ctr" defTabSz="762000"/>
              <a:r>
                <a:rPr kumimoji="1" lang="en-US" altLang="zh-TW" sz="2800" dirty="0">
                  <a:solidFill>
                    <a:srgbClr val="000000"/>
                  </a:solidFill>
                  <a:latin typeface="Times New Roman" pitchFamily="18" charset="0"/>
                </a:rPr>
                <a:t>Analyzer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5600" y="2708275"/>
            <a:ext cx="1549400" cy="939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99125" y="294798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Parser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83000" y="4384675"/>
            <a:ext cx="1549400" cy="939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0950" y="4395788"/>
            <a:ext cx="1290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Symbol</a:t>
            </a:r>
          </a:p>
          <a:p>
            <a:pPr algn="ctr" defTabSz="762000"/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Table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05200" y="2987675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05200" y="3368675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022725" y="260985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token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717925" y="337185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next token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447800" y="3216275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010400" y="3216275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17525" y="2762250"/>
            <a:ext cx="97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source</a:t>
            </a:r>
          </a:p>
          <a:p>
            <a:pPr algn="ctr"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code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667000" y="3673475"/>
            <a:ext cx="13716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800600" y="3673475"/>
            <a:ext cx="14478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1875" y="2781300"/>
            <a:ext cx="1703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intermediate</a:t>
            </a:r>
          </a:p>
          <a:p>
            <a:pPr algn="ctr" defTabSz="762000"/>
            <a:r>
              <a:rPr kumimoji="1" lang="en-US" altLang="zh-TW" sz="2400">
                <a:solidFill>
                  <a:srgbClr val="000000"/>
                </a:solidFill>
                <a:latin typeface="Times New Roman" pitchFamily="18" charset="0"/>
              </a:rPr>
              <a:t>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97013" y="5715000"/>
            <a:ext cx="673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Fig: 1 Relationship between Lexical, Parser and Symbol Table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6019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(language): a </a:t>
            </a: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set of strings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if, identifier, </a:t>
            </a:r>
            <a:r>
              <a:rPr lang="en-US" altLang="zh-TW" sz="2400" dirty="0" err="1" smtClean="0">
                <a:latin typeface="Bookman Old Style" pitchFamily="18" charset="0"/>
                <a:cs typeface="Times New Roman" panose="02020603050405020304" pitchFamily="18" charset="0"/>
              </a:rPr>
              <a:t>relop</a:t>
            </a:r>
            <a:endParaRPr lang="en-US" altLang="zh-TW" sz="2400" dirty="0" smtClean="0">
              <a:latin typeface="Bookman Old Style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TW" sz="2400" dirty="0">
              <a:latin typeface="Bookman Old Style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Pattern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(grammar): a </a:t>
            </a: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rule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defining a token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if: if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identifier: letter followed by letters and digits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 err="1">
                <a:latin typeface="Bookman Old Style" pitchFamily="18" charset="0"/>
                <a:cs typeface="Times New Roman" panose="02020603050405020304" pitchFamily="18" charset="0"/>
              </a:rPr>
              <a:t>relop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: &lt; or &lt;= or = or &lt;&gt; or &gt;= or </a:t>
            </a:r>
            <a:r>
              <a:rPr lang="en-US" altLang="zh-TW" sz="2400" dirty="0" smtClean="0">
                <a:latin typeface="Bookman Old Style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TW" sz="2400" dirty="0">
              <a:latin typeface="Bookman Old Style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Lexeme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(sentence): a </a:t>
            </a:r>
            <a:r>
              <a:rPr lang="en-US" altLang="zh-TW" sz="2400" dirty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string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matched by the pattern of a token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if, Pi, count, &lt;, </a:t>
            </a:r>
            <a:r>
              <a:rPr lang="en-US" altLang="zh-TW" sz="2400" dirty="0" smtClean="0">
                <a:latin typeface="Bookman Old Style" pitchFamily="18" charset="0"/>
                <a:cs typeface="Times New Roman" panose="02020603050405020304" pitchFamily="18" charset="0"/>
              </a:rPr>
              <a:t>&lt;=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400" dirty="0" smtClean="0">
              <a:solidFill>
                <a:srgbClr val="FF3300"/>
              </a:solidFill>
              <a:latin typeface="Bookman Old Style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400" dirty="0" smtClean="0">
                <a:solidFill>
                  <a:srgbClr val="FF3300"/>
                </a:solidFill>
                <a:latin typeface="Bookman Old Style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zh-TW" sz="2400" dirty="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are used to distinguish different lexemes in a token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&lt; if,   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&lt; identifier, </a:t>
            </a:r>
            <a:r>
              <a:rPr lang="en-US" altLang="zh-TW" sz="2400" dirty="0">
                <a:solidFill>
                  <a:schemeClr val="accent2"/>
                </a:solidFill>
                <a:latin typeface="Bookman Old Style" pitchFamily="18" charset="0"/>
                <a:cs typeface="Times New Roman" panose="02020603050405020304" pitchFamily="18" charset="0"/>
              </a:rPr>
              <a:t>pointer to symbol table entry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TW" sz="2400" dirty="0" err="1">
                <a:latin typeface="Bookman Old Style" pitchFamily="18" charset="0"/>
                <a:cs typeface="Times New Roman" panose="02020603050405020304" pitchFamily="18" charset="0"/>
              </a:rPr>
              <a:t>relop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2"/>
                </a:solidFill>
                <a:latin typeface="Bookman Old Style" pitchFamily="18" charset="0"/>
                <a:cs typeface="Times New Roman" panose="02020603050405020304" pitchFamily="18" charset="0"/>
              </a:rPr>
              <a:t>‘=’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&lt; number, </a:t>
            </a:r>
            <a:r>
              <a:rPr lang="en-US" altLang="zh-TW" sz="2400" dirty="0">
                <a:solidFill>
                  <a:schemeClr val="accent2"/>
                </a:solidFill>
                <a:latin typeface="Bookman Old Style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TW" sz="2400" dirty="0">
                <a:latin typeface="Bookman Old Style" pitchFamily="18" charset="0"/>
                <a:cs typeface="Times New Roman" panose="02020603050405020304" pitchFamily="18" charset="0"/>
              </a:rPr>
              <a:t> 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200" dirty="0"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09600" y="76200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latin typeface="Bookman Old Style" pitchFamily="18" charset="0"/>
                <a:cs typeface="Times New Roman" pitchFamily="18" charset="0"/>
              </a:rPr>
              <a:t>Lexical Analyzer</a:t>
            </a:r>
            <a:endParaRPr lang="en-US" altLang="en-US" sz="28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Lexical Analyzer</a:t>
            </a:r>
            <a:endParaRPr lang="en-US" sz="40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Classify program substrings according to the token class</a:t>
            </a:r>
            <a:r>
              <a:rPr lang="en-US" altLang="en-US" b="1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en-US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				</a:t>
            </a:r>
            <a:endParaRPr lang="en-US" altLang="en-US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&lt;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Id, “max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”&gt; &lt;Op, “=“&gt; &lt;</a:t>
            </a:r>
            <a:r>
              <a:rPr lang="en-US" altLang="en-US" dirty="0" err="1">
                <a:latin typeface="Bookman Old Style" pitchFamily="18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, “50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”&gt;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&lt;STC, “;”&gt;</a:t>
            </a:r>
          </a:p>
          <a:p>
            <a:pPr marL="0" indent="0">
              <a:buNone/>
            </a:pP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	</a:t>
            </a:r>
            <a:endParaRPr lang="en-US" altLang="en-US" b="1" dirty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Bookman Old Style" pitchFamily="18" charset="0"/>
                <a:cs typeface="Times New Roman" pitchFamily="18" charset="0"/>
              </a:rPr>
              <a:t>      Token 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class</a:t>
            </a:r>
            <a:endParaRPr lang="en-US" altLang="en-US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Bookman Old Style" pitchFamily="18" charset="0"/>
                <a:cs typeface="Times New Roman" pitchFamily="18" charset="0"/>
              </a:rPr>
              <a:t>Token 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Class :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Operator, Whitespace, Keyword, Identifier, Number</a:t>
            </a:r>
          </a:p>
          <a:p>
            <a:pPr marL="0" indent="0">
              <a:buNone/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Special Token Class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: (   )  ;   = (Also called as single character string)</a:t>
            </a: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59410" y="21336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Bookman Old Style" pitchFamily="18" charset="0"/>
                <a:cs typeface="Times New Roman" pitchFamily="18" charset="0"/>
              </a:rPr>
              <a:t>max = 50;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66800" y="26670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53015" y="2590800"/>
            <a:ext cx="490384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4300" y="2667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72565" y="25908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5400000">
            <a:off x="3035523" y="1671589"/>
            <a:ext cx="525369" cy="4810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752600" y="3733800"/>
            <a:ext cx="5638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05600" y="3850300"/>
            <a:ext cx="1752600" cy="48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Lexemes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0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>
                <a:latin typeface="Bookman Old Style" pitchFamily="18" charset="0"/>
                <a:cs typeface="Times New Roman" pitchFamily="18" charset="0"/>
              </a:rPr>
              <a:t>Implementation of Lexical Analyzer</a:t>
            </a:r>
            <a:r>
              <a:rPr lang="en-US" altLang="en-US" sz="3200" dirty="0">
                <a:latin typeface="Bookman Old Style" pitchFamily="18" charset="0"/>
                <a:cs typeface="Times New Roman" pitchFamily="18" charset="0"/>
              </a:rPr>
              <a:t/>
            </a:r>
            <a:br>
              <a:rPr lang="en-US" altLang="en-US" sz="3200" dirty="0">
                <a:latin typeface="Bookman Old Style" pitchFamily="18" charset="0"/>
                <a:cs typeface="Times New Roman" pitchFamily="18" charset="0"/>
              </a:rPr>
            </a:b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An Implementation must do the following two things:-</a:t>
            </a:r>
          </a:p>
          <a:p>
            <a:pPr marL="0" indent="0" algn="just">
              <a:buNone/>
            </a:pP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1. Recognize </a:t>
            </a:r>
            <a:r>
              <a:rPr lang="en-US" altLang="en-US" b="1" u="sng" dirty="0">
                <a:latin typeface="Bookman Old Style" pitchFamily="18" charset="0"/>
                <a:cs typeface="Times New Roman" pitchFamily="18" charset="0"/>
              </a:rPr>
              <a:t>substrings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 corresponding to 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tokens(Lexemes)</a:t>
            </a: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. Identify the </a:t>
            </a:r>
            <a:r>
              <a:rPr lang="en-US" altLang="en-US" b="1" u="sng" dirty="0">
                <a:latin typeface="Bookman Old Style" pitchFamily="18" charset="0"/>
                <a:cs typeface="Times New Roman" pitchFamily="18" charset="0"/>
              </a:rPr>
              <a:t>token class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of each 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lexeme: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			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(Create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a separate array for all token 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class)</a:t>
            </a: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Step1: Partitioning the string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: Read the string left to right and </a:t>
            </a:r>
            <a:r>
              <a:rPr lang="en-US" altLang="en-US" dirty="0" smtClean="0">
                <a:latin typeface="Bookman Old Style" pitchFamily="18" charset="0"/>
                <a:cs typeface="Times New Roman" pitchFamily="18" charset="0"/>
              </a:rPr>
              <a:t>recognize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one token at a time.</a:t>
            </a:r>
          </a:p>
          <a:p>
            <a:pPr marL="0" indent="0" algn="just">
              <a:buNone/>
            </a:pP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Step1.1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: Perform </a:t>
            </a:r>
            <a:r>
              <a:rPr lang="en-US" altLang="en-US" b="1" i="1" dirty="0" err="1">
                <a:latin typeface="Bookman Old Style" pitchFamily="18" charset="0"/>
                <a:cs typeface="Times New Roman" pitchFamily="18" charset="0"/>
              </a:rPr>
              <a:t>Lookahead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 to decide where one token ends and the next token begins.</a:t>
            </a:r>
          </a:p>
          <a:p>
            <a:pPr marL="0" indent="0" algn="just">
              <a:buNone/>
            </a:pPr>
            <a:endParaRPr lang="en-US" altLang="en-US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Step2: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Identify the 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Token class : </a:t>
            </a:r>
            <a:r>
              <a:rPr lang="en-US" altLang="en-US" dirty="0">
                <a:latin typeface="Bookman Old Style" pitchFamily="18" charset="0"/>
                <a:cs typeface="Times New Roman" pitchFamily="18" charset="0"/>
              </a:rPr>
              <a:t>Write the separate function to compare the token from the array of token class</a:t>
            </a: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2400" b="1" dirty="0" smtClean="0">
                <a:latin typeface="Bookman Old Style" pitchFamily="18" charset="0"/>
              </a:rPr>
              <a:t>Write a C program </a:t>
            </a:r>
            <a:r>
              <a:rPr lang="en-US" sz="2400" b="1" dirty="0" smtClean="0">
                <a:latin typeface="Bookman Old Style" pitchFamily="18" charset="0"/>
              </a:rPr>
              <a:t>to implement the below code: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#include &lt;</a:t>
            </a: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stdio.h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#include &lt;</a:t>
            </a: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conio.h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void main()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int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 a=10,b,c;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a=b*c</a:t>
            </a:r>
            <a:r>
              <a:rPr lang="en-US" altLang="en-US" sz="1800" i="1" dirty="0" smtClean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printf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(“The value of  </a:t>
            </a:r>
            <a:r>
              <a:rPr lang="en-US" altLang="en-US" sz="1800" i="1" dirty="0" smtClean="0">
                <a:latin typeface="Bookman Old Style" pitchFamily="18" charset="0"/>
                <a:cs typeface="Times New Roman" pitchFamily="18" charset="0"/>
              </a:rPr>
              <a:t>a is 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%</a:t>
            </a: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d</a:t>
            </a:r>
            <a:r>
              <a:rPr lang="en-US" altLang="en-US" sz="1800" i="1" dirty="0" err="1" smtClean="0">
                <a:latin typeface="Bookman Old Style" pitchFamily="18" charset="0"/>
                <a:cs typeface="Times New Roman" pitchFamily="18" charset="0"/>
              </a:rPr>
              <a:t>”,a</a:t>
            </a:r>
            <a:r>
              <a:rPr lang="en-US" altLang="en-US" sz="1800" i="1" dirty="0" smtClean="0">
                <a:latin typeface="Bookman Old Style" pitchFamily="18" charset="0"/>
                <a:cs typeface="Times New Roman" pitchFamily="18" charset="0"/>
              </a:rPr>
              <a:t>);</a:t>
            </a:r>
            <a:endParaRPr lang="en-US" altLang="en-US" sz="1800" i="1" dirty="0">
              <a:latin typeface="Bookman Old Style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en-US" sz="1800" i="1" dirty="0" err="1">
                <a:latin typeface="Bookman Old Style" pitchFamily="18" charset="0"/>
                <a:cs typeface="Times New Roman" pitchFamily="18" charset="0"/>
              </a:rPr>
              <a:t>getch</a:t>
            </a: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en-US" sz="1800" i="1" dirty="0">
                <a:latin typeface="Bookman Old Style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AutoNum type="arabicPeriod"/>
            </a:pPr>
            <a:endParaRPr lang="en-US" sz="2400" b="1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man Old Style" pitchFamily="18" charset="0"/>
              </a:rPr>
              <a:t>2. Write </a:t>
            </a:r>
            <a:r>
              <a:rPr lang="en-US" sz="2400" b="1" dirty="0" smtClean="0">
                <a:latin typeface="Bookman Old Style" pitchFamily="18" charset="0"/>
              </a:rPr>
              <a:t>a C program </a:t>
            </a:r>
            <a:r>
              <a:rPr lang="en-US" sz="2400" b="1" dirty="0" smtClean="0">
                <a:latin typeface="Bookman Old Style" pitchFamily="18" charset="0"/>
              </a:rPr>
              <a:t>to implement the below code: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#include &lt;</a:t>
            </a: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stdio.h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void main()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int</a:t>
            </a: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 a=10,b=1,c;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if(a&gt;0){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	b=b*a;</a:t>
            </a: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	a--;</a:t>
            </a:r>
          </a:p>
          <a:p>
            <a:pPr marL="400050" lvl="1" indent="0">
              <a:buNone/>
            </a:pP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altLang="en-US" sz="2000" i="1" dirty="0" err="1">
                <a:latin typeface="Bookman Old Style" pitchFamily="18" charset="0"/>
                <a:cs typeface="Times New Roman" pitchFamily="18" charset="0"/>
              </a:rPr>
              <a:t>printf</a:t>
            </a: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(“The value of  b is %</a:t>
            </a:r>
            <a:r>
              <a:rPr lang="en-US" altLang="en-US" sz="2000" i="1" dirty="0" err="1" smtClean="0">
                <a:latin typeface="Bookman Old Style" pitchFamily="18" charset="0"/>
                <a:cs typeface="Times New Roman" pitchFamily="18" charset="0"/>
              </a:rPr>
              <a:t>d”,b</a:t>
            </a:r>
            <a:r>
              <a:rPr lang="en-US" altLang="en-US" sz="2000" i="1" dirty="0" smtClean="0">
                <a:latin typeface="Bookman Old Style" pitchFamily="18" charset="0"/>
                <a:cs typeface="Times New Roman" pitchFamily="18" charset="0"/>
              </a:rPr>
              <a:t>);</a:t>
            </a:r>
            <a:endParaRPr lang="en-US" altLang="en-US" sz="2000" i="1" dirty="0">
              <a:latin typeface="Bookman Old Style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altLang="en-US" sz="2000" i="1" dirty="0">
              <a:latin typeface="Bookman Old Style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en-US" sz="2000" i="1" dirty="0">
                <a:latin typeface="Bookman Old Style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AutoNum type="arabicPeriod"/>
            </a:pPr>
            <a:endParaRPr lang="en-US" sz="2400" b="1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C63A2F-3212-433E-8C18-86BFE2755380}"/>
</file>

<file path=customXml/itemProps2.xml><?xml version="1.0" encoding="utf-8"?>
<ds:datastoreItem xmlns:ds="http://schemas.openxmlformats.org/officeDocument/2006/customXml" ds:itemID="{1E0DC617-6BA9-436A-AE2A-7EB3503E41EA}"/>
</file>

<file path=customXml/itemProps3.xml><?xml version="1.0" encoding="utf-8"?>
<ds:datastoreItem xmlns:ds="http://schemas.openxmlformats.org/officeDocument/2006/customXml" ds:itemID="{23420ACE-9CCD-47A2-A0EB-69AB01334928}"/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395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COMPILER DESIGN LAB</vt:lpstr>
      <vt:lpstr>PROGRAM 2 </vt:lpstr>
      <vt:lpstr>Lexical Analyzer</vt:lpstr>
      <vt:lpstr>Lexical Analyzer</vt:lpstr>
      <vt:lpstr>PowerPoint Presentation</vt:lpstr>
      <vt:lpstr>Lexical Analyzer</vt:lpstr>
      <vt:lpstr>Implementation of Lexical Analyzer 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CN</cp:lastModifiedBy>
  <cp:revision>36</cp:revision>
  <dcterms:created xsi:type="dcterms:W3CDTF">2020-08-09T04:33:02Z</dcterms:created>
  <dcterms:modified xsi:type="dcterms:W3CDTF">2020-08-16T15:08:45Z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