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6.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57" r:id="rId3"/>
    <p:sldId id="280" r:id="rId4"/>
    <p:sldId id="281" r:id="rId5"/>
    <p:sldId id="282" r:id="rId6"/>
    <p:sldId id="283" r:id="rId7"/>
    <p:sldId id="267" r:id="rId8"/>
    <p:sldId id="276" r:id="rId9"/>
    <p:sldId id="277" r:id="rId10"/>
    <p:sldId id="275" r:id="rId11"/>
    <p:sldId id="278" r:id="rId12"/>
    <p:sldId id="279" r:id="rId13"/>
    <p:sldId id="264" r:id="rId14"/>
    <p:sldId id="273" r:id="rId15"/>
    <p:sldId id="274" r:id="rId16"/>
    <p:sldId id="266" r:id="rId17"/>
    <p:sldId id="26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206" y="19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4A80A4-7521-4633-AF9D-63B48F7D11A6}" type="datetimeFigureOut">
              <a:rPr lang="en-US" smtClean="0"/>
              <a:t>8/24/2020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386C59-FDE7-4C5D-9E22-7ABD9A6AAB2B}" type="slidenum">
              <a:rPr lang="en-US" smtClean="0"/>
              <a:t>‹#›</a:t>
            </a:fld>
            <a:endParaRPr lang="en-US"/>
          </a:p>
        </p:txBody>
      </p:sp>
    </p:spTree>
    <p:extLst>
      <p:ext uri="{BB962C8B-B14F-4D97-AF65-F5344CB8AC3E}">
        <p14:creationId xmlns:p14="http://schemas.microsoft.com/office/powerpoint/2010/main" val="3635808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E53FA0-E4B9-45B4-AA16-76D0CF39B0B6}" type="datetime1">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C3626-3753-4D94-BC82-3E12B4F1273E}" type="slidenum">
              <a:rPr lang="en-US" smtClean="0"/>
              <a:t>‹#›</a:t>
            </a:fld>
            <a:endParaRPr lang="en-US"/>
          </a:p>
        </p:txBody>
      </p:sp>
    </p:spTree>
    <p:extLst>
      <p:ext uri="{BB962C8B-B14F-4D97-AF65-F5344CB8AC3E}">
        <p14:creationId xmlns:p14="http://schemas.microsoft.com/office/powerpoint/2010/main" val="1584728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F7083E-B9BD-4FF6-9451-5F50A6C2EF64}" type="datetime1">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C3626-3753-4D94-BC82-3E12B4F1273E}" type="slidenum">
              <a:rPr lang="en-US" smtClean="0"/>
              <a:t>‹#›</a:t>
            </a:fld>
            <a:endParaRPr lang="en-US"/>
          </a:p>
        </p:txBody>
      </p:sp>
    </p:spTree>
    <p:extLst>
      <p:ext uri="{BB962C8B-B14F-4D97-AF65-F5344CB8AC3E}">
        <p14:creationId xmlns:p14="http://schemas.microsoft.com/office/powerpoint/2010/main" val="609425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2A4163-D418-48D2-BF03-D9861A471A75}" type="datetime1">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C3626-3753-4D94-BC82-3E12B4F1273E}" type="slidenum">
              <a:rPr lang="en-US" smtClean="0"/>
              <a:t>‹#›</a:t>
            </a:fld>
            <a:endParaRPr lang="en-US"/>
          </a:p>
        </p:txBody>
      </p:sp>
    </p:spTree>
    <p:extLst>
      <p:ext uri="{BB962C8B-B14F-4D97-AF65-F5344CB8AC3E}">
        <p14:creationId xmlns:p14="http://schemas.microsoft.com/office/powerpoint/2010/main" val="4250036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3C26FD-A511-4534-A204-90C5173B5AFD}" type="datetime1">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C3626-3753-4D94-BC82-3E12B4F1273E}" type="slidenum">
              <a:rPr lang="en-US" smtClean="0"/>
              <a:t>‹#›</a:t>
            </a:fld>
            <a:endParaRPr lang="en-US"/>
          </a:p>
        </p:txBody>
      </p:sp>
    </p:spTree>
    <p:extLst>
      <p:ext uri="{BB962C8B-B14F-4D97-AF65-F5344CB8AC3E}">
        <p14:creationId xmlns:p14="http://schemas.microsoft.com/office/powerpoint/2010/main" val="331345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54F464-B4CB-4107-BBF4-A76E338AEF70}" type="datetime1">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C3626-3753-4D94-BC82-3E12B4F1273E}" type="slidenum">
              <a:rPr lang="en-US" smtClean="0"/>
              <a:t>‹#›</a:t>
            </a:fld>
            <a:endParaRPr lang="en-US"/>
          </a:p>
        </p:txBody>
      </p:sp>
    </p:spTree>
    <p:extLst>
      <p:ext uri="{BB962C8B-B14F-4D97-AF65-F5344CB8AC3E}">
        <p14:creationId xmlns:p14="http://schemas.microsoft.com/office/powerpoint/2010/main" val="224143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0C4712-55B2-44F1-807C-8C7449700F57}" type="datetime1">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C3626-3753-4D94-BC82-3E12B4F1273E}" type="slidenum">
              <a:rPr lang="en-US" smtClean="0"/>
              <a:t>‹#›</a:t>
            </a:fld>
            <a:endParaRPr lang="en-US"/>
          </a:p>
        </p:txBody>
      </p:sp>
    </p:spTree>
    <p:extLst>
      <p:ext uri="{BB962C8B-B14F-4D97-AF65-F5344CB8AC3E}">
        <p14:creationId xmlns:p14="http://schemas.microsoft.com/office/powerpoint/2010/main" val="4031963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764604-10DC-4B3C-9172-8B0E90F03580}" type="datetime1">
              <a:rPr lang="en-US" smtClean="0"/>
              <a:t>8/24/2020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EC3626-3753-4D94-BC82-3E12B4F1273E}" type="slidenum">
              <a:rPr lang="en-US" smtClean="0"/>
              <a:t>‹#›</a:t>
            </a:fld>
            <a:endParaRPr lang="en-US"/>
          </a:p>
        </p:txBody>
      </p:sp>
    </p:spTree>
    <p:extLst>
      <p:ext uri="{BB962C8B-B14F-4D97-AF65-F5344CB8AC3E}">
        <p14:creationId xmlns:p14="http://schemas.microsoft.com/office/powerpoint/2010/main" val="2760450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A42405-5548-4B74-B19D-F1835BD41738}" type="datetime1">
              <a:rPr lang="en-US" smtClean="0"/>
              <a:t>8/24/2020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EC3626-3753-4D94-BC82-3E12B4F1273E}" type="slidenum">
              <a:rPr lang="en-US" smtClean="0"/>
              <a:t>‹#›</a:t>
            </a:fld>
            <a:endParaRPr lang="en-US"/>
          </a:p>
        </p:txBody>
      </p:sp>
    </p:spTree>
    <p:extLst>
      <p:ext uri="{BB962C8B-B14F-4D97-AF65-F5344CB8AC3E}">
        <p14:creationId xmlns:p14="http://schemas.microsoft.com/office/powerpoint/2010/main" val="660972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21112-2508-480C-B5A6-0AA4444FEEEB}" type="datetime1">
              <a:rPr lang="en-US" smtClean="0"/>
              <a:t>8/24/2020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EC3626-3753-4D94-BC82-3E12B4F1273E}" type="slidenum">
              <a:rPr lang="en-US" smtClean="0"/>
              <a:t>‹#›</a:t>
            </a:fld>
            <a:endParaRPr lang="en-US"/>
          </a:p>
        </p:txBody>
      </p:sp>
    </p:spTree>
    <p:extLst>
      <p:ext uri="{BB962C8B-B14F-4D97-AF65-F5344CB8AC3E}">
        <p14:creationId xmlns:p14="http://schemas.microsoft.com/office/powerpoint/2010/main" val="2211523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D9F150-1D5B-451C-8E13-3A590E75B958}" type="datetime1">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C3626-3753-4D94-BC82-3E12B4F1273E}" type="slidenum">
              <a:rPr lang="en-US" smtClean="0"/>
              <a:t>‹#›</a:t>
            </a:fld>
            <a:endParaRPr lang="en-US"/>
          </a:p>
        </p:txBody>
      </p:sp>
    </p:spTree>
    <p:extLst>
      <p:ext uri="{BB962C8B-B14F-4D97-AF65-F5344CB8AC3E}">
        <p14:creationId xmlns:p14="http://schemas.microsoft.com/office/powerpoint/2010/main" val="274530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940D78-54B2-4299-8486-17D7593CF3D3}" type="datetime1">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C3626-3753-4D94-BC82-3E12B4F1273E}" type="slidenum">
              <a:rPr lang="en-US" smtClean="0"/>
              <a:t>‹#›</a:t>
            </a:fld>
            <a:endParaRPr lang="en-US"/>
          </a:p>
        </p:txBody>
      </p:sp>
    </p:spTree>
    <p:extLst>
      <p:ext uri="{BB962C8B-B14F-4D97-AF65-F5344CB8AC3E}">
        <p14:creationId xmlns:p14="http://schemas.microsoft.com/office/powerpoint/2010/main" val="357338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FE4BC-2C01-4EF6-99D7-D964C00C3320}" type="datetime1">
              <a:rPr lang="en-US" smtClean="0"/>
              <a:t>8/24/2020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C3626-3753-4D94-BC82-3E12B4F1273E}" type="slidenum">
              <a:rPr lang="en-US" smtClean="0"/>
              <a:t>‹#›</a:t>
            </a:fld>
            <a:endParaRPr lang="en-US"/>
          </a:p>
        </p:txBody>
      </p:sp>
    </p:spTree>
    <p:extLst>
      <p:ext uri="{BB962C8B-B14F-4D97-AF65-F5344CB8AC3E}">
        <p14:creationId xmlns:p14="http://schemas.microsoft.com/office/powerpoint/2010/main" val="3990629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Bookman Old Style" pitchFamily="18" charset="0"/>
              </a:rPr>
              <a:t>COMPILER DESIGN LAB CS1762</a:t>
            </a:r>
            <a:endParaRPr lang="en-US" b="1" dirty="0">
              <a:latin typeface="Bookman Old Style" pitchFamily="18" charset="0"/>
            </a:endParaRPr>
          </a:p>
        </p:txBody>
      </p:sp>
    </p:spTree>
    <p:extLst>
      <p:ext uri="{BB962C8B-B14F-4D97-AF65-F5344CB8AC3E}">
        <p14:creationId xmlns:p14="http://schemas.microsoft.com/office/powerpoint/2010/main" val="3726196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itchFamily="18" charset="0"/>
              </a:rPr>
              <a:t>EXAMPLE:</a:t>
            </a:r>
            <a:endParaRPr lang="en-US" b="1" dirty="0">
              <a:latin typeface="Bookman Old Style" pitchFamily="18" charset="0"/>
            </a:endParaRPr>
          </a:p>
        </p:txBody>
      </p:sp>
      <p:sp>
        <p:nvSpPr>
          <p:cNvPr id="3" name="Content Placeholder 2"/>
          <p:cNvSpPr>
            <a:spLocks noGrp="1"/>
          </p:cNvSpPr>
          <p:nvPr>
            <p:ph idx="1"/>
          </p:nvPr>
        </p:nvSpPr>
        <p:spPr/>
        <p:txBody>
          <a:bodyPr/>
          <a:lstStyle/>
          <a:p>
            <a:pPr marL="0" indent="0">
              <a:buNone/>
            </a:pPr>
            <a:r>
              <a:rPr lang="en-US" b="1" dirty="0" smtClean="0">
                <a:latin typeface="Bookman Old Style" pitchFamily="18" charset="0"/>
              </a:rPr>
              <a:t>w=cad</a:t>
            </a:r>
            <a:endParaRPr lang="en-US" b="1" dirty="0">
              <a:latin typeface="Bookman Old Style" pitchFamily="18" charset="0"/>
            </a:endParaRPr>
          </a:p>
        </p:txBody>
      </p:sp>
      <p:sp>
        <p:nvSpPr>
          <p:cNvPr id="4" name="Slide Number Placeholder 3"/>
          <p:cNvSpPr>
            <a:spLocks noGrp="1"/>
          </p:cNvSpPr>
          <p:nvPr>
            <p:ph type="sldNum" sz="quarter" idx="12"/>
          </p:nvPr>
        </p:nvSpPr>
        <p:spPr/>
        <p:txBody>
          <a:bodyPr/>
          <a:lstStyle/>
          <a:p>
            <a:fld id="{A2EC3626-3753-4D94-BC82-3E12B4F1273E}" type="slidenum">
              <a:rPr lang="en-US" smtClean="0"/>
              <a:t>10</a:t>
            </a:fld>
            <a:endParaRPr lang="en-US"/>
          </a:p>
        </p:txBody>
      </p:sp>
      <p:grpSp>
        <p:nvGrpSpPr>
          <p:cNvPr id="27" name="Group 26"/>
          <p:cNvGrpSpPr/>
          <p:nvPr/>
        </p:nvGrpSpPr>
        <p:grpSpPr>
          <a:xfrm>
            <a:off x="405581" y="2466666"/>
            <a:ext cx="3962400" cy="4022623"/>
            <a:chOff x="5029200" y="2590800"/>
            <a:chExt cx="3962400" cy="4022623"/>
          </a:xfrm>
        </p:grpSpPr>
        <p:sp>
          <p:nvSpPr>
            <p:cNvPr id="5" name="Oval 4"/>
            <p:cNvSpPr/>
            <p:nvPr/>
          </p:nvSpPr>
          <p:spPr>
            <a:xfrm>
              <a:off x="6400800" y="2748116"/>
              <a:ext cx="914400" cy="685800"/>
            </a:xfrm>
            <a:prstGeom prst="ellipse">
              <a:avLst/>
            </a:prstGeom>
            <a:ln w="28575"/>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b="1" dirty="0" smtClean="0">
                  <a:solidFill>
                    <a:srgbClr val="FF0000"/>
                  </a:solidFill>
                  <a:effectLst>
                    <a:outerShdw blurRad="38100" dist="38100" dir="2700000" algn="tl">
                      <a:srgbClr val="000000">
                        <a:alpha val="43137"/>
                      </a:srgbClr>
                    </a:outerShdw>
                  </a:effectLst>
                </a:rPr>
                <a:t>S</a:t>
              </a:r>
              <a:endParaRPr lang="en-US" sz="3200" b="1" dirty="0">
                <a:solidFill>
                  <a:srgbClr val="FF0000"/>
                </a:solidFill>
                <a:effectLst>
                  <a:outerShdw blurRad="38100" dist="38100" dir="2700000" algn="tl">
                    <a:srgbClr val="000000">
                      <a:alpha val="43137"/>
                    </a:srgbClr>
                  </a:outerShdw>
                </a:effectLst>
              </a:endParaRPr>
            </a:p>
          </p:txBody>
        </p:sp>
        <p:sp>
          <p:nvSpPr>
            <p:cNvPr id="6" name="Oval 5"/>
            <p:cNvSpPr/>
            <p:nvPr/>
          </p:nvSpPr>
          <p:spPr>
            <a:xfrm>
              <a:off x="6553200" y="4122174"/>
              <a:ext cx="914400" cy="685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b="1" dirty="0" smtClean="0">
                  <a:solidFill>
                    <a:srgbClr val="FF0000"/>
                  </a:solidFill>
                  <a:effectLst>
                    <a:outerShdw blurRad="38100" dist="38100" dir="2700000" algn="tl">
                      <a:srgbClr val="000000">
                        <a:alpha val="43137"/>
                      </a:srgbClr>
                    </a:outerShdw>
                  </a:effectLst>
                </a:rPr>
                <a:t>A</a:t>
              </a:r>
              <a:endParaRPr lang="en-US" sz="3200" b="1" dirty="0">
                <a:solidFill>
                  <a:srgbClr val="FF0000"/>
                </a:solidFill>
                <a:effectLst>
                  <a:outerShdw blurRad="38100" dist="38100" dir="2700000" algn="tl">
                    <a:srgbClr val="000000">
                      <a:alpha val="43137"/>
                    </a:srgbClr>
                  </a:outerShdw>
                </a:effectLst>
              </a:endParaRPr>
            </a:p>
          </p:txBody>
        </p:sp>
        <p:sp>
          <p:nvSpPr>
            <p:cNvPr id="7" name="Oval 6"/>
            <p:cNvSpPr/>
            <p:nvPr/>
          </p:nvSpPr>
          <p:spPr>
            <a:xfrm>
              <a:off x="8077200" y="4097594"/>
              <a:ext cx="914400" cy="685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b="1" dirty="0" smtClean="0">
                  <a:solidFill>
                    <a:srgbClr val="FF0000"/>
                  </a:solidFill>
                  <a:effectLst>
                    <a:outerShdw blurRad="38100" dist="38100" dir="2700000" algn="tl">
                      <a:srgbClr val="000000">
                        <a:alpha val="43137"/>
                      </a:srgbClr>
                    </a:outerShdw>
                  </a:effectLst>
                </a:rPr>
                <a:t>d</a:t>
              </a:r>
              <a:endParaRPr lang="en-US" sz="3200" b="1" dirty="0">
                <a:solidFill>
                  <a:srgbClr val="FF0000"/>
                </a:solidFill>
                <a:effectLst>
                  <a:outerShdw blurRad="38100" dist="38100" dir="2700000" algn="tl">
                    <a:srgbClr val="000000">
                      <a:alpha val="43137"/>
                    </a:srgbClr>
                  </a:outerShdw>
                </a:effectLst>
              </a:endParaRPr>
            </a:p>
          </p:txBody>
        </p:sp>
        <p:sp>
          <p:nvSpPr>
            <p:cNvPr id="8" name="Oval 7"/>
            <p:cNvSpPr/>
            <p:nvPr/>
          </p:nvSpPr>
          <p:spPr>
            <a:xfrm>
              <a:off x="5029200" y="4114800"/>
              <a:ext cx="914400" cy="685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b="1" dirty="0" smtClean="0">
                  <a:solidFill>
                    <a:srgbClr val="FF0000"/>
                  </a:solidFill>
                  <a:effectLst>
                    <a:outerShdw blurRad="38100" dist="38100" dir="2700000" algn="tl">
                      <a:srgbClr val="000000">
                        <a:alpha val="43137"/>
                      </a:srgbClr>
                    </a:outerShdw>
                  </a:effectLst>
                </a:rPr>
                <a:t>c</a:t>
              </a:r>
              <a:endParaRPr lang="en-US" sz="3200" b="1" dirty="0">
                <a:solidFill>
                  <a:srgbClr val="FF0000"/>
                </a:solidFill>
                <a:effectLst>
                  <a:outerShdw blurRad="38100" dist="38100" dir="2700000" algn="tl">
                    <a:srgbClr val="000000">
                      <a:alpha val="43137"/>
                    </a:srgbClr>
                  </a:outerShdw>
                </a:effectLst>
              </a:endParaRPr>
            </a:p>
          </p:txBody>
        </p:sp>
        <p:cxnSp>
          <p:nvCxnSpPr>
            <p:cNvPr id="10" name="Straight Arrow Connector 9"/>
            <p:cNvCxnSpPr>
              <a:stCxn id="5" idx="4"/>
              <a:endCxn id="8" idx="0"/>
            </p:cNvCxnSpPr>
            <p:nvPr/>
          </p:nvCxnSpPr>
          <p:spPr>
            <a:xfrm flipH="1">
              <a:off x="5486400" y="3433916"/>
              <a:ext cx="1371600" cy="68088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a:stCxn id="5" idx="4"/>
              <a:endCxn id="6" idx="0"/>
            </p:cNvCxnSpPr>
            <p:nvPr/>
          </p:nvCxnSpPr>
          <p:spPr>
            <a:xfrm>
              <a:off x="6858000" y="3433916"/>
              <a:ext cx="152400" cy="68825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a:stCxn id="5" idx="4"/>
              <a:endCxn id="7" idx="0"/>
            </p:cNvCxnSpPr>
            <p:nvPr/>
          </p:nvCxnSpPr>
          <p:spPr>
            <a:xfrm>
              <a:off x="6858000" y="3433916"/>
              <a:ext cx="1676400" cy="66367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5" name="Oval 14"/>
            <p:cNvSpPr/>
            <p:nvPr/>
          </p:nvSpPr>
          <p:spPr>
            <a:xfrm>
              <a:off x="5524500" y="5927623"/>
              <a:ext cx="914400" cy="685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b="1" dirty="0" smtClean="0">
                  <a:solidFill>
                    <a:srgbClr val="FF0000"/>
                  </a:solidFill>
                  <a:effectLst>
                    <a:outerShdw blurRad="38100" dist="38100" dir="2700000" algn="tl">
                      <a:srgbClr val="000000">
                        <a:alpha val="43137"/>
                      </a:srgbClr>
                    </a:outerShdw>
                  </a:effectLst>
                </a:rPr>
                <a:t>a</a:t>
              </a:r>
              <a:endParaRPr lang="en-US" sz="3200" b="1" dirty="0">
                <a:solidFill>
                  <a:srgbClr val="FF0000"/>
                </a:solidFill>
                <a:effectLst>
                  <a:outerShdw blurRad="38100" dist="38100" dir="2700000" algn="tl">
                    <a:srgbClr val="000000">
                      <a:alpha val="43137"/>
                    </a:srgbClr>
                  </a:outerShdw>
                </a:effectLst>
              </a:endParaRPr>
            </a:p>
          </p:txBody>
        </p:sp>
        <p:cxnSp>
          <p:nvCxnSpPr>
            <p:cNvPr id="17" name="Straight Arrow Connector 16"/>
            <p:cNvCxnSpPr>
              <a:stCxn id="6" idx="4"/>
              <a:endCxn id="15" idx="0"/>
            </p:cNvCxnSpPr>
            <p:nvPr/>
          </p:nvCxnSpPr>
          <p:spPr>
            <a:xfrm flipH="1">
              <a:off x="5981700" y="4807974"/>
              <a:ext cx="1028700" cy="111964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5" name="Rectangle 24"/>
            <p:cNvSpPr/>
            <p:nvPr/>
          </p:nvSpPr>
          <p:spPr>
            <a:xfrm>
              <a:off x="5334000" y="2590800"/>
              <a:ext cx="838200" cy="50021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latin typeface="Bookman Old Style" pitchFamily="18" charset="0"/>
                </a:rPr>
                <a:t>S()</a:t>
              </a:r>
              <a:endParaRPr lang="en-US" sz="2800" b="1" dirty="0">
                <a:latin typeface="Bookman Old Style" pitchFamily="18" charset="0"/>
              </a:endParaRPr>
            </a:p>
          </p:txBody>
        </p:sp>
        <p:sp>
          <p:nvSpPr>
            <p:cNvPr id="26" name="Rectangle 25"/>
            <p:cNvSpPr/>
            <p:nvPr/>
          </p:nvSpPr>
          <p:spPr>
            <a:xfrm>
              <a:off x="5981700" y="3847486"/>
              <a:ext cx="838200" cy="50021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latin typeface="Bookman Old Style" pitchFamily="18" charset="0"/>
                </a:rPr>
                <a:t>A()</a:t>
              </a:r>
              <a:endParaRPr lang="en-US" sz="2800" b="1" dirty="0">
                <a:latin typeface="Bookman Old Style" pitchFamily="18" charset="0"/>
              </a:endParaRPr>
            </a:p>
          </p:txBody>
        </p:sp>
      </p:grpSp>
      <p:grpSp>
        <p:nvGrpSpPr>
          <p:cNvPr id="28" name="Group 27"/>
          <p:cNvGrpSpPr/>
          <p:nvPr/>
        </p:nvGrpSpPr>
        <p:grpSpPr>
          <a:xfrm>
            <a:off x="5029200" y="2268178"/>
            <a:ext cx="3962400" cy="4022623"/>
            <a:chOff x="5029200" y="2590800"/>
            <a:chExt cx="3962400" cy="4022623"/>
          </a:xfrm>
        </p:grpSpPr>
        <p:sp>
          <p:nvSpPr>
            <p:cNvPr id="29" name="Oval 28"/>
            <p:cNvSpPr/>
            <p:nvPr/>
          </p:nvSpPr>
          <p:spPr>
            <a:xfrm>
              <a:off x="6400800" y="2748116"/>
              <a:ext cx="914400" cy="685800"/>
            </a:xfrm>
            <a:prstGeom prst="ellipse">
              <a:avLst/>
            </a:prstGeom>
            <a:ln w="28575"/>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b="1" dirty="0" smtClean="0">
                  <a:solidFill>
                    <a:srgbClr val="FF0000"/>
                  </a:solidFill>
                  <a:effectLst>
                    <a:outerShdw blurRad="38100" dist="38100" dir="2700000" algn="tl">
                      <a:srgbClr val="000000">
                        <a:alpha val="43137"/>
                      </a:srgbClr>
                    </a:outerShdw>
                  </a:effectLst>
                </a:rPr>
                <a:t>S</a:t>
              </a:r>
              <a:endParaRPr lang="en-US" sz="3200" b="1" dirty="0">
                <a:solidFill>
                  <a:srgbClr val="FF0000"/>
                </a:solidFill>
                <a:effectLst>
                  <a:outerShdw blurRad="38100" dist="38100" dir="2700000" algn="tl">
                    <a:srgbClr val="000000">
                      <a:alpha val="43137"/>
                    </a:srgbClr>
                  </a:outerShdw>
                </a:effectLst>
              </a:endParaRPr>
            </a:p>
          </p:txBody>
        </p:sp>
        <p:sp>
          <p:nvSpPr>
            <p:cNvPr id="30" name="Oval 29"/>
            <p:cNvSpPr/>
            <p:nvPr/>
          </p:nvSpPr>
          <p:spPr>
            <a:xfrm>
              <a:off x="6553200" y="4122174"/>
              <a:ext cx="914400" cy="685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b="1" dirty="0" smtClean="0">
                  <a:solidFill>
                    <a:srgbClr val="FF0000"/>
                  </a:solidFill>
                  <a:effectLst>
                    <a:outerShdw blurRad="38100" dist="38100" dir="2700000" algn="tl">
                      <a:srgbClr val="000000">
                        <a:alpha val="43137"/>
                      </a:srgbClr>
                    </a:outerShdw>
                  </a:effectLst>
                </a:rPr>
                <a:t>A</a:t>
              </a:r>
              <a:endParaRPr lang="en-US" sz="3200" b="1" dirty="0">
                <a:solidFill>
                  <a:srgbClr val="FF0000"/>
                </a:solidFill>
                <a:effectLst>
                  <a:outerShdw blurRad="38100" dist="38100" dir="2700000" algn="tl">
                    <a:srgbClr val="000000">
                      <a:alpha val="43137"/>
                    </a:srgbClr>
                  </a:outerShdw>
                </a:effectLst>
              </a:endParaRPr>
            </a:p>
          </p:txBody>
        </p:sp>
        <p:sp>
          <p:nvSpPr>
            <p:cNvPr id="31" name="Oval 30"/>
            <p:cNvSpPr/>
            <p:nvPr/>
          </p:nvSpPr>
          <p:spPr>
            <a:xfrm>
              <a:off x="8077200" y="4097594"/>
              <a:ext cx="914400" cy="685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b="1" dirty="0" smtClean="0">
                  <a:solidFill>
                    <a:srgbClr val="FF0000"/>
                  </a:solidFill>
                  <a:effectLst>
                    <a:outerShdw blurRad="38100" dist="38100" dir="2700000" algn="tl">
                      <a:srgbClr val="000000">
                        <a:alpha val="43137"/>
                      </a:srgbClr>
                    </a:outerShdw>
                  </a:effectLst>
                </a:rPr>
                <a:t>d</a:t>
              </a:r>
              <a:endParaRPr lang="en-US" sz="3200" b="1" dirty="0">
                <a:solidFill>
                  <a:srgbClr val="FF0000"/>
                </a:solidFill>
                <a:effectLst>
                  <a:outerShdw blurRad="38100" dist="38100" dir="2700000" algn="tl">
                    <a:srgbClr val="000000">
                      <a:alpha val="43137"/>
                    </a:srgbClr>
                  </a:outerShdw>
                </a:effectLst>
              </a:endParaRPr>
            </a:p>
          </p:txBody>
        </p:sp>
        <p:sp>
          <p:nvSpPr>
            <p:cNvPr id="32" name="Oval 31"/>
            <p:cNvSpPr/>
            <p:nvPr/>
          </p:nvSpPr>
          <p:spPr>
            <a:xfrm>
              <a:off x="5029200" y="4114800"/>
              <a:ext cx="914400" cy="685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b="1" dirty="0" smtClean="0">
                  <a:solidFill>
                    <a:srgbClr val="FF0000"/>
                  </a:solidFill>
                  <a:effectLst>
                    <a:outerShdw blurRad="38100" dist="38100" dir="2700000" algn="tl">
                      <a:srgbClr val="000000">
                        <a:alpha val="43137"/>
                      </a:srgbClr>
                    </a:outerShdw>
                  </a:effectLst>
                </a:rPr>
                <a:t>c</a:t>
              </a:r>
              <a:endParaRPr lang="en-US" sz="3200" b="1" dirty="0">
                <a:solidFill>
                  <a:srgbClr val="FF0000"/>
                </a:solidFill>
                <a:effectLst>
                  <a:outerShdw blurRad="38100" dist="38100" dir="2700000" algn="tl">
                    <a:srgbClr val="000000">
                      <a:alpha val="43137"/>
                    </a:srgbClr>
                  </a:outerShdw>
                </a:effectLst>
              </a:endParaRPr>
            </a:p>
          </p:txBody>
        </p:sp>
        <p:cxnSp>
          <p:nvCxnSpPr>
            <p:cNvPr id="33" name="Straight Arrow Connector 32"/>
            <p:cNvCxnSpPr>
              <a:stCxn id="29" idx="4"/>
              <a:endCxn id="32" idx="0"/>
            </p:cNvCxnSpPr>
            <p:nvPr/>
          </p:nvCxnSpPr>
          <p:spPr>
            <a:xfrm flipH="1">
              <a:off x="5486400" y="3433916"/>
              <a:ext cx="1371600" cy="68088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29" idx="4"/>
              <a:endCxn id="30" idx="0"/>
            </p:cNvCxnSpPr>
            <p:nvPr/>
          </p:nvCxnSpPr>
          <p:spPr>
            <a:xfrm>
              <a:off x="6858000" y="3433916"/>
              <a:ext cx="152400" cy="68825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29" idx="4"/>
              <a:endCxn id="31" idx="0"/>
            </p:cNvCxnSpPr>
            <p:nvPr/>
          </p:nvCxnSpPr>
          <p:spPr>
            <a:xfrm>
              <a:off x="6858000" y="3433916"/>
              <a:ext cx="1676400" cy="66367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6" name="Oval 35"/>
            <p:cNvSpPr/>
            <p:nvPr/>
          </p:nvSpPr>
          <p:spPr>
            <a:xfrm>
              <a:off x="6553200" y="5927623"/>
              <a:ext cx="914400" cy="685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b="1" dirty="0" smtClean="0">
                  <a:solidFill>
                    <a:srgbClr val="FF0000"/>
                  </a:solidFill>
                  <a:effectLst>
                    <a:outerShdw blurRad="38100" dist="38100" dir="2700000" algn="tl">
                      <a:srgbClr val="000000">
                        <a:alpha val="43137"/>
                      </a:srgbClr>
                    </a:outerShdw>
                  </a:effectLst>
                </a:rPr>
                <a:t>a</a:t>
              </a:r>
              <a:endParaRPr lang="en-US" sz="3200" b="1" dirty="0">
                <a:solidFill>
                  <a:srgbClr val="FF0000"/>
                </a:solidFill>
                <a:effectLst>
                  <a:outerShdw blurRad="38100" dist="38100" dir="2700000" algn="tl">
                    <a:srgbClr val="000000">
                      <a:alpha val="43137"/>
                    </a:srgbClr>
                  </a:outerShdw>
                </a:effectLst>
              </a:endParaRPr>
            </a:p>
          </p:txBody>
        </p:sp>
        <p:cxnSp>
          <p:nvCxnSpPr>
            <p:cNvPr id="37" name="Straight Arrow Connector 36"/>
            <p:cNvCxnSpPr>
              <a:stCxn id="30" idx="4"/>
              <a:endCxn id="36" idx="0"/>
            </p:cNvCxnSpPr>
            <p:nvPr/>
          </p:nvCxnSpPr>
          <p:spPr>
            <a:xfrm>
              <a:off x="7010400" y="4807974"/>
              <a:ext cx="0" cy="111964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5334000" y="2590800"/>
              <a:ext cx="838200" cy="50021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latin typeface="Bookman Old Style" pitchFamily="18" charset="0"/>
                </a:rPr>
                <a:t>S()</a:t>
              </a:r>
              <a:endParaRPr lang="en-US" sz="2800" b="1" dirty="0">
                <a:latin typeface="Bookman Old Style" pitchFamily="18" charset="0"/>
              </a:endParaRPr>
            </a:p>
          </p:txBody>
        </p:sp>
        <p:sp>
          <p:nvSpPr>
            <p:cNvPr id="39" name="Rectangle 38"/>
            <p:cNvSpPr/>
            <p:nvPr/>
          </p:nvSpPr>
          <p:spPr>
            <a:xfrm>
              <a:off x="5981700" y="3847486"/>
              <a:ext cx="838200" cy="50021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latin typeface="Bookman Old Style" pitchFamily="18" charset="0"/>
                </a:rPr>
                <a:t>A()</a:t>
              </a:r>
              <a:endParaRPr lang="en-US" sz="2800" b="1" dirty="0">
                <a:latin typeface="Bookman Old Style" pitchFamily="18" charset="0"/>
              </a:endParaRPr>
            </a:p>
          </p:txBody>
        </p:sp>
      </p:grpSp>
      <p:sp>
        <p:nvSpPr>
          <p:cNvPr id="41" name="Oval 40"/>
          <p:cNvSpPr/>
          <p:nvPr/>
        </p:nvSpPr>
        <p:spPr>
          <a:xfrm>
            <a:off x="2691581" y="5786281"/>
            <a:ext cx="914400" cy="685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b="1" dirty="0" smtClean="0">
                <a:solidFill>
                  <a:srgbClr val="FF0000"/>
                </a:solidFill>
                <a:effectLst>
                  <a:outerShdw blurRad="38100" dist="38100" dir="2700000" algn="tl">
                    <a:srgbClr val="000000">
                      <a:alpha val="43137"/>
                    </a:srgbClr>
                  </a:outerShdw>
                </a:effectLst>
              </a:rPr>
              <a:t>b</a:t>
            </a:r>
            <a:endParaRPr lang="en-US" sz="3200" b="1" dirty="0">
              <a:solidFill>
                <a:srgbClr val="FF0000"/>
              </a:solidFill>
              <a:effectLst>
                <a:outerShdw blurRad="38100" dist="38100" dir="2700000" algn="tl">
                  <a:srgbClr val="000000">
                    <a:alpha val="43137"/>
                  </a:srgbClr>
                </a:outerShdw>
              </a:effectLst>
            </a:endParaRPr>
          </a:p>
        </p:txBody>
      </p:sp>
      <p:cxnSp>
        <p:nvCxnSpPr>
          <p:cNvPr id="42" name="Straight Arrow Connector 41"/>
          <p:cNvCxnSpPr>
            <a:endCxn id="41" idx="0"/>
          </p:cNvCxnSpPr>
          <p:nvPr/>
        </p:nvCxnSpPr>
        <p:spPr>
          <a:xfrm>
            <a:off x="2386781" y="4683840"/>
            <a:ext cx="762000" cy="110244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50950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228600" y="838200"/>
            <a:ext cx="8686800" cy="6123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en-US" sz="2400" dirty="0">
                <a:latin typeface="Bookman Old Style" pitchFamily="18" charset="0"/>
                <a:cs typeface="Times New Roman" pitchFamily="18" charset="0"/>
              </a:rPr>
              <a:t>Algorithm:</a:t>
            </a:r>
          </a:p>
          <a:p>
            <a:pPr>
              <a:lnSpc>
                <a:spcPct val="150000"/>
              </a:lnSpc>
            </a:pPr>
            <a:r>
              <a:rPr lang="en-US" altLang="en-US" sz="2400" dirty="0">
                <a:latin typeface="Bookman Old Style" pitchFamily="18" charset="0"/>
                <a:cs typeface="Times New Roman" pitchFamily="18" charset="0"/>
              </a:rPr>
              <a:t>Step 1:   Start.</a:t>
            </a:r>
          </a:p>
          <a:p>
            <a:pPr>
              <a:lnSpc>
                <a:spcPct val="150000"/>
              </a:lnSpc>
            </a:pPr>
            <a:r>
              <a:rPr lang="en-US" altLang="en-US" sz="2400" dirty="0">
                <a:latin typeface="Bookman Old Style" pitchFamily="18" charset="0"/>
                <a:cs typeface="Times New Roman" pitchFamily="18" charset="0"/>
              </a:rPr>
              <a:t>Step 2:  Function for start symbol, S()</a:t>
            </a:r>
          </a:p>
          <a:p>
            <a:pPr>
              <a:lnSpc>
                <a:spcPct val="150000"/>
              </a:lnSpc>
            </a:pPr>
            <a:r>
              <a:rPr lang="en-US" altLang="en-US" sz="2400" dirty="0">
                <a:latin typeface="Bookman Old Style" pitchFamily="18" charset="0"/>
                <a:cs typeface="Times New Roman" pitchFamily="18" charset="0"/>
              </a:rPr>
              <a:t>      Step2.1 check if first input symbol corresponds to start production.</a:t>
            </a:r>
          </a:p>
          <a:p>
            <a:pPr>
              <a:lnSpc>
                <a:spcPct val="150000"/>
              </a:lnSpc>
            </a:pPr>
            <a:r>
              <a:rPr lang="en-US" altLang="en-US" sz="2400" dirty="0">
                <a:latin typeface="Bookman Old Style" pitchFamily="18" charset="0"/>
                <a:cs typeface="Times New Roman" pitchFamily="18" charset="0"/>
              </a:rPr>
              <a:t>      Step2.2 if true </a:t>
            </a:r>
          </a:p>
          <a:p>
            <a:pPr>
              <a:lnSpc>
                <a:spcPct val="150000"/>
              </a:lnSpc>
            </a:pPr>
            <a:r>
              <a:rPr lang="en-US" altLang="en-US" sz="2400" dirty="0">
                <a:latin typeface="Bookman Old Style" pitchFamily="18" charset="0"/>
                <a:cs typeface="Times New Roman" pitchFamily="18" charset="0"/>
              </a:rPr>
              <a:t>      Step2.3 match the next symbol</a:t>
            </a:r>
          </a:p>
          <a:p>
            <a:pPr>
              <a:lnSpc>
                <a:spcPct val="150000"/>
              </a:lnSpc>
            </a:pPr>
            <a:r>
              <a:rPr lang="en-US" altLang="en-US" sz="2400" dirty="0">
                <a:latin typeface="Bookman Old Style" pitchFamily="18" charset="0"/>
                <a:cs typeface="Times New Roman" pitchFamily="18" charset="0"/>
              </a:rPr>
              <a:t>      Step2.4 Call function for nonterminal to scan for symbols</a:t>
            </a:r>
          </a:p>
          <a:p>
            <a:pPr>
              <a:lnSpc>
                <a:spcPct val="150000"/>
              </a:lnSpc>
            </a:pPr>
            <a:r>
              <a:rPr lang="en-US" altLang="en-US" sz="2400" dirty="0">
                <a:latin typeface="Bookman Old Style" pitchFamily="18" charset="0"/>
                <a:cs typeface="Times New Roman" pitchFamily="18" charset="0"/>
              </a:rPr>
              <a:t>      Step2.5 else </a:t>
            </a:r>
          </a:p>
          <a:p>
            <a:pPr>
              <a:lnSpc>
                <a:spcPct val="150000"/>
              </a:lnSpc>
            </a:pPr>
            <a:r>
              <a:rPr lang="en-US" altLang="en-US" sz="2400" dirty="0">
                <a:latin typeface="Bookman Old Style" pitchFamily="18" charset="0"/>
                <a:cs typeface="Times New Roman" pitchFamily="18" charset="0"/>
              </a:rPr>
              <a:t>                    error</a:t>
            </a:r>
          </a:p>
        </p:txBody>
      </p:sp>
      <p:sp>
        <p:nvSpPr>
          <p:cNvPr id="15363" name="Rectangle 3"/>
          <p:cNvSpPr>
            <a:spLocks noChangeArrowheads="1"/>
          </p:cNvSpPr>
          <p:nvPr/>
        </p:nvSpPr>
        <p:spPr bwMode="auto">
          <a:xfrm>
            <a:off x="609600" y="76200"/>
            <a:ext cx="7696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800" b="1" dirty="0">
                <a:latin typeface="Bookman Old Style" pitchFamily="18" charset="0"/>
                <a:cs typeface="Times New Roman" pitchFamily="18" charset="0"/>
              </a:rPr>
              <a:t>Implementation of Recursive Descent Parsing</a:t>
            </a:r>
            <a:endParaRPr lang="en-US" altLang="en-US" sz="2800" dirty="0">
              <a:latin typeface="Bookman Old Style" pitchFamily="18" charset="0"/>
              <a:cs typeface="Times New Roman" pitchFamily="18" charset="0"/>
            </a:endParaRPr>
          </a:p>
        </p:txBody>
      </p:sp>
    </p:spTree>
    <p:extLst>
      <p:ext uri="{BB962C8B-B14F-4D97-AF65-F5344CB8AC3E}">
        <p14:creationId xmlns:p14="http://schemas.microsoft.com/office/powerpoint/2010/main" val="266527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04800" y="682625"/>
            <a:ext cx="8153400" cy="5678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200" dirty="0">
                <a:latin typeface="Bookman Old Style" pitchFamily="18" charset="0"/>
                <a:cs typeface="Times New Roman" pitchFamily="18" charset="0"/>
              </a:rPr>
              <a:t>Step 3:  Function for Nonterminal A().</a:t>
            </a:r>
          </a:p>
          <a:p>
            <a:pPr>
              <a:lnSpc>
                <a:spcPct val="150000"/>
              </a:lnSpc>
            </a:pPr>
            <a:r>
              <a:rPr lang="en-US" altLang="en-US" sz="2200" dirty="0">
                <a:latin typeface="Bookman Old Style" pitchFamily="18" charset="0"/>
                <a:cs typeface="Times New Roman" pitchFamily="18" charset="0"/>
              </a:rPr>
              <a:t>      Step3.1Choose an A- production, </a:t>
            </a:r>
            <a:endParaRPr lang="en-US" altLang="en-US" sz="2200" dirty="0" smtClean="0">
              <a:latin typeface="Bookman Old Style" pitchFamily="18" charset="0"/>
              <a:cs typeface="Times New Roman" pitchFamily="18" charset="0"/>
            </a:endParaRPr>
          </a:p>
          <a:p>
            <a:pPr>
              <a:lnSpc>
                <a:spcPct val="150000"/>
              </a:lnSpc>
            </a:pPr>
            <a:r>
              <a:rPr lang="en-US" altLang="en-US" sz="2200" dirty="0">
                <a:latin typeface="Bookman Old Style" pitchFamily="18" charset="0"/>
                <a:cs typeface="Times New Roman" pitchFamily="18" charset="0"/>
              </a:rPr>
              <a:t>	</a:t>
            </a:r>
            <a:r>
              <a:rPr lang="en-US" altLang="en-US" sz="2200" dirty="0" smtClean="0">
                <a:latin typeface="Bookman Old Style" pitchFamily="18" charset="0"/>
                <a:cs typeface="Times New Roman" pitchFamily="18" charset="0"/>
              </a:rPr>
              <a:t>A</a:t>
            </a:r>
            <a:r>
              <a:rPr lang="en-US" altLang="en-US" sz="2200" dirty="0">
                <a:latin typeface="Bookman Old Style" pitchFamily="18" charset="0"/>
                <a:cs typeface="Times New Roman" pitchFamily="18" charset="0"/>
              </a:rPr>
              <a:t>→ X</a:t>
            </a:r>
            <a:r>
              <a:rPr lang="en-US" altLang="en-US" sz="2200" baseline="-25000" dirty="0">
                <a:latin typeface="Bookman Old Style" pitchFamily="18" charset="0"/>
                <a:cs typeface="Times New Roman" pitchFamily="18" charset="0"/>
              </a:rPr>
              <a:t>1</a:t>
            </a:r>
            <a:r>
              <a:rPr lang="en-US" altLang="en-US" sz="2200" dirty="0">
                <a:latin typeface="Bookman Old Style" pitchFamily="18" charset="0"/>
                <a:cs typeface="Times New Roman" pitchFamily="18" charset="0"/>
              </a:rPr>
              <a:t>X</a:t>
            </a:r>
            <a:r>
              <a:rPr lang="en-US" altLang="en-US" sz="2200" baseline="-25000" dirty="0">
                <a:latin typeface="Bookman Old Style" pitchFamily="18" charset="0"/>
                <a:cs typeface="Times New Roman" pitchFamily="18" charset="0"/>
              </a:rPr>
              <a:t>2</a:t>
            </a:r>
            <a:r>
              <a:rPr lang="en-US" altLang="en-US" sz="2200" dirty="0">
                <a:latin typeface="Bookman Old Style" pitchFamily="18" charset="0"/>
                <a:cs typeface="Times New Roman" pitchFamily="18" charset="0"/>
              </a:rPr>
              <a:t>……………</a:t>
            </a:r>
            <a:r>
              <a:rPr lang="en-US" altLang="en-US" sz="2200" dirty="0" err="1">
                <a:latin typeface="Bookman Old Style" pitchFamily="18" charset="0"/>
                <a:cs typeface="Times New Roman" pitchFamily="18" charset="0"/>
              </a:rPr>
              <a:t>X</a:t>
            </a:r>
            <a:r>
              <a:rPr lang="en-US" altLang="en-US" sz="2200" baseline="-25000" dirty="0" err="1">
                <a:latin typeface="Bookman Old Style" pitchFamily="18" charset="0"/>
                <a:cs typeface="Times New Roman" pitchFamily="18" charset="0"/>
              </a:rPr>
              <a:t>k</a:t>
            </a:r>
            <a:endParaRPr lang="en-US" altLang="en-US" sz="2200" dirty="0">
              <a:latin typeface="Bookman Old Style" pitchFamily="18" charset="0"/>
              <a:cs typeface="Times New Roman" pitchFamily="18" charset="0"/>
            </a:endParaRPr>
          </a:p>
          <a:p>
            <a:pPr>
              <a:lnSpc>
                <a:spcPct val="150000"/>
              </a:lnSpc>
            </a:pPr>
            <a:r>
              <a:rPr lang="en-US" altLang="en-US" sz="2200" dirty="0">
                <a:latin typeface="Bookman Old Style" pitchFamily="18" charset="0"/>
                <a:cs typeface="Times New Roman" pitchFamily="18" charset="0"/>
              </a:rPr>
              <a:t>      Step3.2 for (i=J to k)</a:t>
            </a:r>
          </a:p>
          <a:p>
            <a:pPr>
              <a:lnSpc>
                <a:spcPct val="150000"/>
              </a:lnSpc>
            </a:pPr>
            <a:r>
              <a:rPr lang="en-US" altLang="en-US" sz="2200" dirty="0">
                <a:latin typeface="Bookman Old Style" pitchFamily="18" charset="0"/>
                <a:cs typeface="Times New Roman" pitchFamily="18" charset="0"/>
              </a:rPr>
              <a:t>      Step3.3 if (X</a:t>
            </a:r>
            <a:r>
              <a:rPr lang="en-US" altLang="en-US" sz="2200" baseline="-25000" dirty="0">
                <a:latin typeface="Bookman Old Style" pitchFamily="18" charset="0"/>
                <a:cs typeface="Times New Roman" pitchFamily="18" charset="0"/>
              </a:rPr>
              <a:t>i </a:t>
            </a:r>
            <a:r>
              <a:rPr lang="en-US" altLang="en-US" sz="2200" dirty="0">
                <a:latin typeface="Bookman Old Style" pitchFamily="18" charset="0"/>
                <a:cs typeface="Times New Roman" pitchFamily="18" charset="0"/>
              </a:rPr>
              <a:t>is non terminal)</a:t>
            </a:r>
          </a:p>
          <a:p>
            <a:pPr>
              <a:lnSpc>
                <a:spcPct val="150000"/>
              </a:lnSpc>
            </a:pPr>
            <a:r>
              <a:rPr lang="en-US" altLang="en-US" sz="2200" dirty="0">
                <a:latin typeface="Bookman Old Style" pitchFamily="18" charset="0"/>
                <a:cs typeface="Times New Roman" pitchFamily="18" charset="0"/>
              </a:rPr>
              <a:t>                      Call procedure X</a:t>
            </a:r>
            <a:r>
              <a:rPr lang="en-US" altLang="en-US" sz="2200" baseline="-25000" dirty="0">
                <a:latin typeface="Bookman Old Style" pitchFamily="18" charset="0"/>
                <a:cs typeface="Times New Roman" pitchFamily="18" charset="0"/>
              </a:rPr>
              <a:t>i</a:t>
            </a:r>
            <a:r>
              <a:rPr lang="en-US" altLang="en-US" sz="2200" dirty="0">
                <a:latin typeface="Bookman Old Style" pitchFamily="18" charset="0"/>
                <a:cs typeface="Times New Roman" pitchFamily="18" charset="0"/>
              </a:rPr>
              <a:t>();</a:t>
            </a:r>
          </a:p>
          <a:p>
            <a:pPr>
              <a:lnSpc>
                <a:spcPct val="150000"/>
              </a:lnSpc>
            </a:pPr>
            <a:r>
              <a:rPr lang="en-US" altLang="en-US" sz="2200" dirty="0">
                <a:latin typeface="Bookman Old Style" pitchFamily="18" charset="0"/>
                <a:cs typeface="Times New Roman" pitchFamily="18" charset="0"/>
              </a:rPr>
              <a:t>      Step3.4 else if (X</a:t>
            </a:r>
            <a:r>
              <a:rPr lang="en-US" altLang="en-US" sz="2200" baseline="-25000" dirty="0">
                <a:latin typeface="Bookman Old Style" pitchFamily="18" charset="0"/>
                <a:cs typeface="Times New Roman" pitchFamily="18" charset="0"/>
              </a:rPr>
              <a:t>i </a:t>
            </a:r>
            <a:r>
              <a:rPr lang="en-US" altLang="en-US" sz="2200" dirty="0">
                <a:latin typeface="Bookman Old Style" pitchFamily="18" charset="0"/>
                <a:cs typeface="Times New Roman" pitchFamily="18" charset="0"/>
              </a:rPr>
              <a:t> equal the current input symbol)</a:t>
            </a:r>
          </a:p>
          <a:p>
            <a:pPr>
              <a:lnSpc>
                <a:spcPct val="150000"/>
              </a:lnSpc>
            </a:pPr>
            <a:r>
              <a:rPr lang="en-US" altLang="en-US" sz="2200" dirty="0">
                <a:latin typeface="Bookman Old Style" pitchFamily="18" charset="0"/>
                <a:cs typeface="Times New Roman" pitchFamily="18" charset="0"/>
              </a:rPr>
              <a:t>                              Advance the input to next symbol</a:t>
            </a:r>
          </a:p>
          <a:p>
            <a:pPr>
              <a:lnSpc>
                <a:spcPct val="150000"/>
              </a:lnSpc>
            </a:pPr>
            <a:r>
              <a:rPr lang="en-US" altLang="en-US" sz="2200" dirty="0">
                <a:latin typeface="Bookman Old Style" pitchFamily="18" charset="0"/>
                <a:cs typeface="Times New Roman" pitchFamily="18" charset="0"/>
              </a:rPr>
              <a:t>      Step3.5 else </a:t>
            </a:r>
          </a:p>
          <a:p>
            <a:pPr>
              <a:lnSpc>
                <a:spcPct val="150000"/>
              </a:lnSpc>
            </a:pPr>
            <a:r>
              <a:rPr lang="en-US" altLang="en-US" sz="2200" dirty="0">
                <a:latin typeface="Bookman Old Style" pitchFamily="18" charset="0"/>
                <a:cs typeface="Times New Roman" pitchFamily="18" charset="0"/>
              </a:rPr>
              <a:t>                      error</a:t>
            </a:r>
          </a:p>
          <a:p>
            <a:pPr>
              <a:lnSpc>
                <a:spcPct val="150000"/>
              </a:lnSpc>
            </a:pPr>
            <a:r>
              <a:rPr lang="en-US" altLang="en-US" sz="2200" dirty="0">
                <a:latin typeface="Bookman Old Style" pitchFamily="18" charset="0"/>
                <a:cs typeface="Times New Roman" pitchFamily="18" charset="0"/>
              </a:rPr>
              <a:t>Step 4:  Stop.</a:t>
            </a:r>
            <a:endParaRPr lang="en-US" altLang="en-US" sz="2200" dirty="0">
              <a:latin typeface="Bookman Old Style" pitchFamily="18" charset="0"/>
              <a:ea typeface="Calibri" pitchFamily="34" charset="0"/>
              <a:cs typeface="Times New Roman" pitchFamily="18" charset="0"/>
            </a:endParaRPr>
          </a:p>
        </p:txBody>
      </p:sp>
      <p:sp>
        <p:nvSpPr>
          <p:cNvPr id="16387" name="Rectangle 3"/>
          <p:cNvSpPr>
            <a:spLocks noChangeArrowheads="1"/>
          </p:cNvSpPr>
          <p:nvPr/>
        </p:nvSpPr>
        <p:spPr bwMode="auto">
          <a:xfrm>
            <a:off x="609600" y="76200"/>
            <a:ext cx="7696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400" b="1">
                <a:latin typeface="Times New Roman" pitchFamily="18" charset="0"/>
                <a:cs typeface="Times New Roman" pitchFamily="18" charset="0"/>
              </a:rPr>
              <a:t>Implementation of Recursive Descent Parsing</a:t>
            </a:r>
            <a:endParaRPr lang="en-US" altLang="en-US" sz="2400">
              <a:latin typeface="Times New Roman" pitchFamily="18" charset="0"/>
              <a:cs typeface="Times New Roman" pitchFamily="18" charset="0"/>
            </a:endParaRPr>
          </a:p>
        </p:txBody>
      </p:sp>
    </p:spTree>
    <p:extLst>
      <p:ext uri="{BB962C8B-B14F-4D97-AF65-F5344CB8AC3E}">
        <p14:creationId xmlns:p14="http://schemas.microsoft.com/office/powerpoint/2010/main" val="5489912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itchFamily="18" charset="0"/>
              </a:rPr>
              <a:t>Assignment:</a:t>
            </a:r>
            <a:endParaRPr lang="en-US" b="1" dirty="0">
              <a:latin typeface="Bookman Old Style" pitchFamily="18" charset="0"/>
            </a:endParaRPr>
          </a:p>
        </p:txBody>
      </p:sp>
      <p:sp>
        <p:nvSpPr>
          <p:cNvPr id="3" name="Content Placeholder 2"/>
          <p:cNvSpPr>
            <a:spLocks noGrp="1"/>
          </p:cNvSpPr>
          <p:nvPr>
            <p:ph idx="1"/>
          </p:nvPr>
        </p:nvSpPr>
        <p:spPr/>
        <p:txBody>
          <a:bodyPr>
            <a:noAutofit/>
          </a:bodyPr>
          <a:lstStyle/>
          <a:p>
            <a:pPr marL="514350" indent="-514350" algn="just">
              <a:buAutoNum type="arabicPeriod"/>
            </a:pPr>
            <a:r>
              <a:rPr lang="en-US" sz="2400" b="1" dirty="0">
                <a:latin typeface="Bookman Old Style" pitchFamily="18" charset="0"/>
              </a:rPr>
              <a:t>Consider the following </a:t>
            </a:r>
            <a:r>
              <a:rPr lang="en-US" sz="2400" b="1" dirty="0" smtClean="0">
                <a:latin typeface="Bookman Old Style" pitchFamily="18" charset="0"/>
              </a:rPr>
              <a:t>Grammar:</a:t>
            </a:r>
          </a:p>
          <a:p>
            <a:pPr marL="0" indent="0" algn="just">
              <a:buNone/>
            </a:pPr>
            <a:endParaRPr lang="en-US" sz="2400" b="1" dirty="0">
              <a:latin typeface="Bookman Old Style" pitchFamily="18" charset="0"/>
            </a:endParaRPr>
          </a:p>
          <a:p>
            <a:pPr marL="0" indent="0" algn="just">
              <a:buNone/>
            </a:pPr>
            <a:r>
              <a:rPr lang="en-US" sz="2400" b="1" dirty="0">
                <a:latin typeface="Bookman Old Style" pitchFamily="18" charset="0"/>
              </a:rPr>
              <a:t>S </a:t>
            </a:r>
            <a:r>
              <a:rPr lang="en-US" sz="2400" b="1" dirty="0" smtClean="0">
                <a:latin typeface="Bookman Old Style" pitchFamily="18" charset="0"/>
                <a:sym typeface="Wingdings" pitchFamily="2" charset="2"/>
              </a:rPr>
              <a:t></a:t>
            </a:r>
            <a:r>
              <a:rPr lang="en-US" sz="2400" b="1" dirty="0" smtClean="0">
                <a:latin typeface="Bookman Old Style" pitchFamily="18" charset="0"/>
              </a:rPr>
              <a:t> </a:t>
            </a:r>
            <a:r>
              <a:rPr lang="en-US" sz="2400" b="1" dirty="0" err="1" smtClean="0">
                <a:latin typeface="Bookman Old Style" pitchFamily="18" charset="0"/>
              </a:rPr>
              <a:t>a|aB</a:t>
            </a:r>
            <a:endParaRPr lang="en-US" sz="2400" b="1" dirty="0">
              <a:latin typeface="Bookman Old Style" pitchFamily="18" charset="0"/>
            </a:endParaRPr>
          </a:p>
          <a:p>
            <a:pPr marL="0" indent="0" algn="just">
              <a:buNone/>
            </a:pPr>
            <a:r>
              <a:rPr lang="en-US" sz="2400" b="1" dirty="0" smtClean="0">
                <a:latin typeface="Bookman Old Style" pitchFamily="18" charset="0"/>
              </a:rPr>
              <a:t>B</a:t>
            </a:r>
            <a:r>
              <a:rPr lang="en-US" sz="2400" b="1" dirty="0" smtClean="0">
                <a:latin typeface="Bookman Old Style" pitchFamily="18" charset="0"/>
                <a:sym typeface="Wingdings" pitchFamily="2" charset="2"/>
              </a:rPr>
              <a:t></a:t>
            </a:r>
            <a:r>
              <a:rPr lang="en-US" sz="2400" b="1" dirty="0" smtClean="0">
                <a:latin typeface="Bookman Old Style" pitchFamily="18" charset="0"/>
              </a:rPr>
              <a:t>  </a:t>
            </a:r>
            <a:r>
              <a:rPr lang="en-US" sz="2400" b="1" dirty="0" err="1">
                <a:latin typeface="Bookman Old Style" pitchFamily="18" charset="0"/>
              </a:rPr>
              <a:t>bC</a:t>
            </a:r>
            <a:endParaRPr lang="en-US" sz="2400" b="1" dirty="0">
              <a:latin typeface="Bookman Old Style" pitchFamily="18" charset="0"/>
            </a:endParaRPr>
          </a:p>
          <a:p>
            <a:pPr marL="0" indent="0" algn="just">
              <a:buNone/>
            </a:pPr>
            <a:r>
              <a:rPr lang="en-US" sz="2400" b="1" dirty="0" smtClean="0">
                <a:latin typeface="Bookman Old Style" pitchFamily="18" charset="0"/>
              </a:rPr>
              <a:t>C</a:t>
            </a:r>
            <a:r>
              <a:rPr lang="en-US" sz="2400" b="1" dirty="0" smtClean="0">
                <a:latin typeface="Bookman Old Style" pitchFamily="18" charset="0"/>
                <a:sym typeface="Wingdings" pitchFamily="2" charset="2"/>
              </a:rPr>
              <a:t></a:t>
            </a:r>
            <a:r>
              <a:rPr lang="en-US" sz="2400" b="1" dirty="0" smtClean="0">
                <a:latin typeface="Bookman Old Style" pitchFamily="18" charset="0"/>
              </a:rPr>
              <a:t>  </a:t>
            </a:r>
            <a:r>
              <a:rPr lang="en-US" sz="2400" b="1" dirty="0" err="1" smtClean="0">
                <a:latin typeface="Bookman Old Style" pitchFamily="18" charset="0"/>
              </a:rPr>
              <a:t>c|cC</a:t>
            </a:r>
            <a:endParaRPr lang="en-US" sz="2400" b="1" dirty="0">
              <a:latin typeface="Bookman Old Style" pitchFamily="18" charset="0"/>
            </a:endParaRPr>
          </a:p>
          <a:p>
            <a:pPr marL="0" indent="0" algn="just">
              <a:buNone/>
            </a:pPr>
            <a:endParaRPr lang="en-US" sz="2400" b="1" dirty="0" smtClean="0">
              <a:latin typeface="Bookman Old Style" pitchFamily="18" charset="0"/>
            </a:endParaRPr>
          </a:p>
          <a:p>
            <a:pPr marL="0" indent="0" algn="just">
              <a:buNone/>
            </a:pPr>
            <a:r>
              <a:rPr lang="en-US" sz="2400" b="1" dirty="0" smtClean="0">
                <a:latin typeface="Bookman Old Style" pitchFamily="18" charset="0"/>
              </a:rPr>
              <a:t>W=</a:t>
            </a:r>
            <a:r>
              <a:rPr lang="en-US" sz="2400" b="1" dirty="0" err="1" smtClean="0">
                <a:latin typeface="Bookman Old Style" pitchFamily="18" charset="0"/>
              </a:rPr>
              <a:t>abcc</a:t>
            </a:r>
            <a:endParaRPr lang="en-US" sz="2400" b="1" dirty="0" smtClean="0">
              <a:latin typeface="Bookman Old Style" pitchFamily="18" charset="0"/>
            </a:endParaRPr>
          </a:p>
        </p:txBody>
      </p:sp>
      <p:sp>
        <p:nvSpPr>
          <p:cNvPr id="4" name="Slide Number Placeholder 3"/>
          <p:cNvSpPr>
            <a:spLocks noGrp="1"/>
          </p:cNvSpPr>
          <p:nvPr>
            <p:ph type="sldNum" sz="quarter" idx="12"/>
          </p:nvPr>
        </p:nvSpPr>
        <p:spPr/>
        <p:txBody>
          <a:bodyPr/>
          <a:lstStyle/>
          <a:p>
            <a:fld id="{A2EC3626-3753-4D94-BC82-3E12B4F1273E}" type="slidenum">
              <a:rPr lang="en-US" smtClean="0"/>
              <a:t>13</a:t>
            </a:fld>
            <a:endParaRPr lang="en-US"/>
          </a:p>
        </p:txBody>
      </p:sp>
    </p:spTree>
    <p:extLst>
      <p:ext uri="{BB962C8B-B14F-4D97-AF65-F5344CB8AC3E}">
        <p14:creationId xmlns:p14="http://schemas.microsoft.com/office/powerpoint/2010/main" val="31245864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itchFamily="18" charset="0"/>
              </a:rPr>
              <a:t>Assignment:</a:t>
            </a:r>
            <a:endParaRPr lang="en-US" b="1" dirty="0">
              <a:latin typeface="Bookman Old Style" pitchFamily="18" charset="0"/>
            </a:endParaRPr>
          </a:p>
        </p:txBody>
      </p:sp>
      <p:sp>
        <p:nvSpPr>
          <p:cNvPr id="3" name="Content Placeholder 2"/>
          <p:cNvSpPr>
            <a:spLocks noGrp="1"/>
          </p:cNvSpPr>
          <p:nvPr>
            <p:ph idx="1"/>
          </p:nvPr>
        </p:nvSpPr>
        <p:spPr/>
        <p:txBody>
          <a:bodyPr>
            <a:noAutofit/>
          </a:bodyPr>
          <a:lstStyle/>
          <a:p>
            <a:pPr marL="0" indent="0" algn="just">
              <a:buNone/>
            </a:pPr>
            <a:r>
              <a:rPr lang="en-US" sz="2400" b="1" dirty="0" smtClean="0">
                <a:latin typeface="Bookman Old Style" pitchFamily="18" charset="0"/>
              </a:rPr>
              <a:t>2</a:t>
            </a:r>
            <a:r>
              <a:rPr lang="en-US" sz="2400" b="1" dirty="0">
                <a:latin typeface="Bookman Old Style" pitchFamily="18" charset="0"/>
              </a:rPr>
              <a:t>. Consider the following Grammar:</a:t>
            </a:r>
          </a:p>
          <a:p>
            <a:pPr marL="0" indent="0" algn="just">
              <a:buNone/>
            </a:pPr>
            <a:endParaRPr lang="en-US" sz="2400" b="1" dirty="0">
              <a:latin typeface="Bookman Old Style" pitchFamily="18" charset="0"/>
            </a:endParaRPr>
          </a:p>
          <a:p>
            <a:pPr marL="0" indent="0">
              <a:buNone/>
            </a:pPr>
            <a:r>
              <a:rPr lang="en-US" sz="2400" b="1" dirty="0">
                <a:latin typeface="Bookman Old Style" pitchFamily="18" charset="0"/>
              </a:rPr>
              <a:t>S </a:t>
            </a:r>
            <a:r>
              <a:rPr lang="en-US" sz="2400" b="1" dirty="0">
                <a:latin typeface="Bookman Old Style" pitchFamily="18" charset="0"/>
                <a:sym typeface="Wingdings" pitchFamily="2" charset="2"/>
              </a:rPr>
              <a:t></a:t>
            </a:r>
            <a:r>
              <a:rPr lang="en-US" sz="2400" b="1" dirty="0">
                <a:latin typeface="Bookman Old Style" pitchFamily="18" charset="0"/>
              </a:rPr>
              <a:t> c A d</a:t>
            </a:r>
          </a:p>
          <a:p>
            <a:pPr marL="0" indent="0">
              <a:buNone/>
            </a:pPr>
            <a:r>
              <a:rPr lang="en-US" sz="2400" b="1" dirty="0">
                <a:latin typeface="Bookman Old Style" pitchFamily="18" charset="0"/>
              </a:rPr>
              <a:t>A </a:t>
            </a:r>
            <a:r>
              <a:rPr lang="en-US" sz="2400" b="1" dirty="0" smtClean="0">
                <a:latin typeface="Bookman Old Style" pitchFamily="18" charset="0"/>
                <a:sym typeface="Wingdings" pitchFamily="2" charset="2"/>
              </a:rPr>
              <a:t></a:t>
            </a:r>
            <a:r>
              <a:rPr lang="en-US" sz="2400" b="1" dirty="0" smtClean="0">
                <a:latin typeface="Bookman Old Style" pitchFamily="18" charset="0"/>
              </a:rPr>
              <a:t>a</a:t>
            </a:r>
            <a:r>
              <a:rPr lang="en-US" sz="2400" b="1" dirty="0">
                <a:latin typeface="Bookman Old Style" pitchFamily="18" charset="0"/>
              </a:rPr>
              <a:t> </a:t>
            </a:r>
            <a:r>
              <a:rPr lang="en-US" sz="2400" b="1" dirty="0" smtClean="0">
                <a:latin typeface="Bookman Old Style" pitchFamily="18" charset="0"/>
              </a:rPr>
              <a:t>|</a:t>
            </a:r>
            <a:r>
              <a:rPr lang="en-US" sz="2400" b="1" dirty="0" err="1" smtClean="0">
                <a:latin typeface="Bookman Old Style" pitchFamily="18" charset="0"/>
              </a:rPr>
              <a:t>b|a</a:t>
            </a:r>
            <a:r>
              <a:rPr lang="en-US" sz="2400" b="1" dirty="0" smtClean="0">
                <a:latin typeface="Bookman Old Style" pitchFamily="18" charset="0"/>
              </a:rPr>
              <a:t> </a:t>
            </a:r>
            <a:r>
              <a:rPr lang="en-US" sz="2400" b="1" dirty="0">
                <a:latin typeface="Bookman Old Style" pitchFamily="18" charset="0"/>
              </a:rPr>
              <a:t>b </a:t>
            </a:r>
            <a:r>
              <a:rPr lang="en-US" sz="2400" b="1" dirty="0" smtClean="0">
                <a:latin typeface="Bookman Old Style" pitchFamily="18" charset="0"/>
              </a:rPr>
              <a:t> </a:t>
            </a:r>
            <a:endParaRPr lang="en-US" sz="2400" b="1" dirty="0">
              <a:latin typeface="Bookman Old Style" pitchFamily="18" charset="0"/>
            </a:endParaRPr>
          </a:p>
          <a:p>
            <a:pPr marL="0" indent="0" algn="just">
              <a:buNone/>
            </a:pPr>
            <a:endParaRPr lang="en-US" sz="2400" b="1" dirty="0">
              <a:latin typeface="Bookman Old Style" pitchFamily="18" charset="0"/>
            </a:endParaRPr>
          </a:p>
          <a:p>
            <a:pPr marL="0" indent="0" algn="just">
              <a:buNone/>
            </a:pPr>
            <a:r>
              <a:rPr lang="en-US" sz="2400" b="1" dirty="0" smtClean="0">
                <a:latin typeface="Bookman Old Style" pitchFamily="18" charset="0"/>
              </a:rPr>
              <a:t>W=</a:t>
            </a:r>
            <a:r>
              <a:rPr lang="en-US" sz="2400" b="1" dirty="0" err="1" smtClean="0">
                <a:latin typeface="Bookman Old Style" pitchFamily="18" charset="0"/>
              </a:rPr>
              <a:t>cabd</a:t>
            </a:r>
            <a:endParaRPr lang="en-US" sz="2400" b="1" dirty="0" smtClean="0">
              <a:latin typeface="Bookman Old Style" pitchFamily="18" charset="0"/>
            </a:endParaRPr>
          </a:p>
          <a:p>
            <a:pPr marL="0" indent="0" algn="just">
              <a:buNone/>
            </a:pPr>
            <a:endParaRPr lang="en-US" sz="2400" b="1" dirty="0" smtClean="0">
              <a:latin typeface="Bookman Old Style" pitchFamily="18" charset="0"/>
            </a:endParaRPr>
          </a:p>
        </p:txBody>
      </p:sp>
      <p:sp>
        <p:nvSpPr>
          <p:cNvPr id="4" name="Slide Number Placeholder 3"/>
          <p:cNvSpPr>
            <a:spLocks noGrp="1"/>
          </p:cNvSpPr>
          <p:nvPr>
            <p:ph type="sldNum" sz="quarter" idx="12"/>
          </p:nvPr>
        </p:nvSpPr>
        <p:spPr/>
        <p:txBody>
          <a:bodyPr/>
          <a:lstStyle/>
          <a:p>
            <a:fld id="{A2EC3626-3753-4D94-BC82-3E12B4F1273E}" type="slidenum">
              <a:rPr lang="en-US" smtClean="0"/>
              <a:t>14</a:t>
            </a:fld>
            <a:endParaRPr lang="en-US"/>
          </a:p>
        </p:txBody>
      </p:sp>
    </p:spTree>
    <p:extLst>
      <p:ext uri="{BB962C8B-B14F-4D97-AF65-F5344CB8AC3E}">
        <p14:creationId xmlns:p14="http://schemas.microsoft.com/office/powerpoint/2010/main" val="1458118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itchFamily="18" charset="0"/>
              </a:rPr>
              <a:t>Assignment:</a:t>
            </a:r>
            <a:endParaRPr lang="en-US" b="1" dirty="0">
              <a:latin typeface="Bookman Old Style" pitchFamily="18" charset="0"/>
            </a:endParaRPr>
          </a:p>
        </p:txBody>
      </p:sp>
      <p:sp>
        <p:nvSpPr>
          <p:cNvPr id="3" name="Content Placeholder 2"/>
          <p:cNvSpPr>
            <a:spLocks noGrp="1"/>
          </p:cNvSpPr>
          <p:nvPr>
            <p:ph idx="1"/>
          </p:nvPr>
        </p:nvSpPr>
        <p:spPr/>
        <p:txBody>
          <a:bodyPr>
            <a:noAutofit/>
          </a:bodyPr>
          <a:lstStyle/>
          <a:p>
            <a:pPr marL="0" indent="0" algn="just">
              <a:buNone/>
            </a:pPr>
            <a:r>
              <a:rPr lang="en-US" sz="2400" b="1" dirty="0" smtClean="0">
                <a:latin typeface="Bookman Old Style" pitchFamily="18" charset="0"/>
              </a:rPr>
              <a:t>3. </a:t>
            </a:r>
            <a:r>
              <a:rPr lang="en-US" sz="2400" b="1" dirty="0">
                <a:latin typeface="Bookman Old Style" pitchFamily="18" charset="0"/>
              </a:rPr>
              <a:t>Consider the following Grammar:</a:t>
            </a:r>
          </a:p>
          <a:p>
            <a:pPr marL="0" indent="0" algn="just">
              <a:buNone/>
            </a:pPr>
            <a:endParaRPr lang="en-US" sz="2400" b="1" dirty="0">
              <a:latin typeface="Bookman Old Style" pitchFamily="18" charset="0"/>
            </a:endParaRPr>
          </a:p>
          <a:p>
            <a:pPr marL="0" indent="0">
              <a:buNone/>
            </a:pPr>
            <a:r>
              <a:rPr lang="en-US" sz="2400" b="1" dirty="0">
                <a:latin typeface="Bookman Old Style" pitchFamily="18" charset="0"/>
              </a:rPr>
              <a:t>S </a:t>
            </a:r>
            <a:r>
              <a:rPr lang="en-US" sz="2400" b="1" dirty="0" smtClean="0">
                <a:latin typeface="Bookman Old Style" pitchFamily="18" charset="0"/>
                <a:sym typeface="Wingdings" pitchFamily="2" charset="2"/>
              </a:rPr>
              <a:t>A</a:t>
            </a:r>
            <a:endParaRPr lang="en-US" sz="2400" b="1" dirty="0">
              <a:latin typeface="Bookman Old Style" pitchFamily="18" charset="0"/>
            </a:endParaRPr>
          </a:p>
          <a:p>
            <a:pPr marL="0" indent="0">
              <a:buNone/>
            </a:pPr>
            <a:r>
              <a:rPr lang="en-US" sz="2400" b="1" dirty="0">
                <a:latin typeface="Bookman Old Style" pitchFamily="18" charset="0"/>
              </a:rPr>
              <a:t>A </a:t>
            </a:r>
            <a:r>
              <a:rPr lang="en-US" sz="2400" b="1" dirty="0" smtClean="0">
                <a:latin typeface="Bookman Old Style" pitchFamily="18" charset="0"/>
                <a:sym typeface="Wingdings" pitchFamily="2" charset="2"/>
              </a:rPr>
              <a:t></a:t>
            </a:r>
            <a:r>
              <a:rPr lang="en-US" sz="2400" b="1" dirty="0" err="1" smtClean="0">
                <a:latin typeface="Bookman Old Style" pitchFamily="18" charset="0"/>
                <a:sym typeface="Wingdings" pitchFamily="2" charset="2"/>
              </a:rPr>
              <a:t>x</a:t>
            </a:r>
            <a:r>
              <a:rPr lang="en-US" sz="2400" b="1" dirty="0" err="1" smtClean="0">
                <a:latin typeface="Bookman Old Style" pitchFamily="18" charset="0"/>
              </a:rPr>
              <a:t>|x</a:t>
            </a:r>
            <a:r>
              <a:rPr lang="en-US" sz="2400" b="1" dirty="0" smtClean="0">
                <a:latin typeface="Bookman Old Style" pitchFamily="18" charset="0"/>
              </a:rPr>
              <a:t> * A|( A)  </a:t>
            </a:r>
            <a:endParaRPr lang="en-US" sz="2400" b="1" dirty="0">
              <a:latin typeface="Bookman Old Style" pitchFamily="18" charset="0"/>
            </a:endParaRPr>
          </a:p>
          <a:p>
            <a:pPr marL="0" indent="0" algn="just">
              <a:buNone/>
            </a:pPr>
            <a:endParaRPr lang="en-US" sz="2400" b="1" dirty="0">
              <a:latin typeface="Bookman Old Style" pitchFamily="18" charset="0"/>
            </a:endParaRPr>
          </a:p>
          <a:p>
            <a:pPr marL="0" indent="0" algn="just">
              <a:buNone/>
            </a:pPr>
            <a:r>
              <a:rPr lang="en-US" sz="2400" b="1" dirty="0">
                <a:latin typeface="Bookman Old Style" pitchFamily="18" charset="0"/>
              </a:rPr>
              <a:t>W</a:t>
            </a:r>
            <a:r>
              <a:rPr lang="en-US" sz="2400" b="1" dirty="0" smtClean="0">
                <a:latin typeface="Bookman Old Style" pitchFamily="18" charset="0"/>
              </a:rPr>
              <a:t>=(x )</a:t>
            </a:r>
            <a:endParaRPr lang="en-US" sz="2400" b="1" dirty="0">
              <a:latin typeface="Bookman Old Style" pitchFamily="18" charset="0"/>
            </a:endParaRPr>
          </a:p>
          <a:p>
            <a:pPr marL="0" indent="0" algn="just">
              <a:buNone/>
            </a:pPr>
            <a:endParaRPr lang="en-US" sz="2400" b="1" dirty="0" smtClean="0">
              <a:latin typeface="Bookman Old Style" pitchFamily="18" charset="0"/>
            </a:endParaRPr>
          </a:p>
          <a:p>
            <a:pPr marL="0" indent="0" algn="just">
              <a:buNone/>
            </a:pPr>
            <a:endParaRPr lang="en-US" sz="2400" b="1" dirty="0" smtClean="0">
              <a:latin typeface="Bookman Old Style" pitchFamily="18" charset="0"/>
            </a:endParaRPr>
          </a:p>
        </p:txBody>
      </p:sp>
      <p:sp>
        <p:nvSpPr>
          <p:cNvPr id="4" name="Slide Number Placeholder 3"/>
          <p:cNvSpPr>
            <a:spLocks noGrp="1"/>
          </p:cNvSpPr>
          <p:nvPr>
            <p:ph type="sldNum" sz="quarter" idx="12"/>
          </p:nvPr>
        </p:nvSpPr>
        <p:spPr/>
        <p:txBody>
          <a:bodyPr/>
          <a:lstStyle/>
          <a:p>
            <a:fld id="{A2EC3626-3753-4D94-BC82-3E12B4F1273E}" type="slidenum">
              <a:rPr lang="en-US" smtClean="0"/>
              <a:t>15</a:t>
            </a:fld>
            <a:endParaRPr lang="en-US"/>
          </a:p>
        </p:txBody>
      </p:sp>
    </p:spTree>
    <p:extLst>
      <p:ext uri="{BB962C8B-B14F-4D97-AF65-F5344CB8AC3E}">
        <p14:creationId xmlns:p14="http://schemas.microsoft.com/office/powerpoint/2010/main" val="18922748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itchFamily="18" charset="0"/>
              </a:rPr>
              <a:t>Instructions</a:t>
            </a:r>
            <a:endParaRPr lang="en-US" b="1" dirty="0">
              <a:latin typeface="Bookman Old Style"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b="1" dirty="0" smtClean="0">
                <a:latin typeface="Bookman Old Style" pitchFamily="18" charset="0"/>
              </a:rPr>
              <a:t>Input:</a:t>
            </a:r>
          </a:p>
          <a:p>
            <a:pPr marL="0" indent="0">
              <a:buNone/>
            </a:pPr>
            <a:r>
              <a:rPr lang="en-US" sz="2800" b="1" dirty="0" smtClean="0">
                <a:latin typeface="Bookman Old Style" pitchFamily="18" charset="0"/>
              </a:rPr>
              <a:t>           Given a String.</a:t>
            </a:r>
          </a:p>
          <a:p>
            <a:pPr marL="0" indent="0">
              <a:buNone/>
            </a:pPr>
            <a:endParaRPr lang="en-US" sz="2800" dirty="0" smtClean="0">
              <a:latin typeface="Bookman Old Style" pitchFamily="18" charset="0"/>
            </a:endParaRPr>
          </a:p>
          <a:p>
            <a:pPr marL="0" indent="0">
              <a:buNone/>
            </a:pPr>
            <a:endParaRPr lang="en-US" sz="2800" dirty="0" smtClean="0">
              <a:latin typeface="Bookman Old Style" pitchFamily="18" charset="0"/>
            </a:endParaRPr>
          </a:p>
          <a:p>
            <a:pPr marL="0" indent="0">
              <a:buNone/>
            </a:pPr>
            <a:r>
              <a:rPr lang="en-US" sz="2800" b="1" dirty="0" smtClean="0">
                <a:latin typeface="Bookman Old Style" pitchFamily="18" charset="0"/>
              </a:rPr>
              <a:t>Output:</a:t>
            </a:r>
          </a:p>
          <a:p>
            <a:pPr marL="0" indent="0">
              <a:buNone/>
            </a:pPr>
            <a:r>
              <a:rPr lang="en-US" sz="2800" b="1" dirty="0" smtClean="0">
                <a:latin typeface="Bookman Old Style" pitchFamily="18" charset="0"/>
              </a:rPr>
              <a:t> 1.  String is derived or not</a:t>
            </a:r>
          </a:p>
          <a:p>
            <a:pPr marL="0" indent="0">
              <a:buNone/>
            </a:pPr>
            <a:r>
              <a:rPr lang="en-US" sz="2800" b="1" dirty="0" smtClean="0">
                <a:latin typeface="Bookman Old Style" pitchFamily="18" charset="0"/>
              </a:rPr>
              <a:t>           [check for both the condition]</a:t>
            </a:r>
          </a:p>
          <a:p>
            <a:pPr marL="0" indent="0">
              <a:buNone/>
            </a:pPr>
            <a:r>
              <a:rPr lang="en-US" sz="2800" b="1" dirty="0" smtClean="0">
                <a:latin typeface="Bookman Old Style" pitchFamily="18" charset="0"/>
              </a:rPr>
              <a:t>2. Draw the derivation trees for all the conditions showing the backtracking.</a:t>
            </a:r>
          </a:p>
        </p:txBody>
      </p:sp>
      <p:sp>
        <p:nvSpPr>
          <p:cNvPr id="4" name="Slide Number Placeholder 3"/>
          <p:cNvSpPr>
            <a:spLocks noGrp="1"/>
          </p:cNvSpPr>
          <p:nvPr>
            <p:ph type="sldNum" sz="quarter" idx="12"/>
          </p:nvPr>
        </p:nvSpPr>
        <p:spPr/>
        <p:txBody>
          <a:bodyPr/>
          <a:lstStyle/>
          <a:p>
            <a:fld id="{A2EC3626-3753-4D94-BC82-3E12B4F1273E}" type="slidenum">
              <a:rPr lang="en-US" smtClean="0"/>
              <a:t>16</a:t>
            </a:fld>
            <a:endParaRPr lang="en-US"/>
          </a:p>
        </p:txBody>
      </p:sp>
    </p:spTree>
    <p:extLst>
      <p:ext uri="{BB962C8B-B14F-4D97-AF65-F5344CB8AC3E}">
        <p14:creationId xmlns:p14="http://schemas.microsoft.com/office/powerpoint/2010/main" val="3109158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itchFamily="18" charset="0"/>
              </a:rPr>
              <a:t>Instructions</a:t>
            </a:r>
            <a:endParaRPr lang="en-US" b="1" dirty="0">
              <a:latin typeface="Bookman Old Style"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13618526"/>
              </p:ext>
            </p:extLst>
          </p:nvPr>
        </p:nvGraphicFramePr>
        <p:xfrm>
          <a:off x="457200" y="1600200"/>
          <a:ext cx="8229600" cy="2804160"/>
        </p:xfrm>
        <a:graphic>
          <a:graphicData uri="http://schemas.openxmlformats.org/drawingml/2006/table">
            <a:tbl>
              <a:tblPr firstRow="1" bandRow="1">
                <a:tableStyleId>{21E4AEA4-8DFA-4A89-87EB-49C32662AFE0}</a:tableStyleId>
              </a:tblPr>
              <a:tblGrid>
                <a:gridCol w="2743200"/>
                <a:gridCol w="2743200"/>
                <a:gridCol w="2743200"/>
              </a:tblGrid>
              <a:tr h="304800">
                <a:tc>
                  <a:txBody>
                    <a:bodyPr/>
                    <a:lstStyle/>
                    <a:p>
                      <a:r>
                        <a:rPr lang="en-US" sz="3200" dirty="0" smtClean="0">
                          <a:latin typeface="Bookman Old Style" pitchFamily="18" charset="0"/>
                        </a:rPr>
                        <a:t>SL. No</a:t>
                      </a:r>
                      <a:endParaRPr lang="en-US" sz="3200" dirty="0">
                        <a:latin typeface="Bookman Old Style" pitchFamily="18" charset="0"/>
                      </a:endParaRPr>
                    </a:p>
                  </a:txBody>
                  <a:tcPr/>
                </a:tc>
                <a:tc>
                  <a:txBody>
                    <a:bodyPr/>
                    <a:lstStyle/>
                    <a:p>
                      <a:r>
                        <a:rPr lang="en-US" sz="3200" dirty="0" smtClean="0">
                          <a:latin typeface="Bookman Old Style" pitchFamily="18" charset="0"/>
                        </a:rPr>
                        <a:t>Roll Numbers</a:t>
                      </a:r>
                      <a:endParaRPr lang="en-US" sz="3200" dirty="0">
                        <a:latin typeface="Bookman Old Style" pitchFamily="18" charset="0"/>
                      </a:endParaRPr>
                    </a:p>
                  </a:txBody>
                  <a:tcPr/>
                </a:tc>
                <a:tc>
                  <a:txBody>
                    <a:bodyPr/>
                    <a:lstStyle/>
                    <a:p>
                      <a:r>
                        <a:rPr lang="en-US" sz="3200" dirty="0" smtClean="0">
                          <a:latin typeface="Bookman Old Style" pitchFamily="18" charset="0"/>
                        </a:rPr>
                        <a:t>Question</a:t>
                      </a:r>
                      <a:endParaRPr lang="en-US" sz="3200" dirty="0">
                        <a:latin typeface="Bookman Old Style" pitchFamily="18" charset="0"/>
                      </a:endParaRPr>
                    </a:p>
                  </a:txBody>
                  <a:tcPr/>
                </a:tc>
              </a:tr>
              <a:tr h="370840">
                <a:tc>
                  <a:txBody>
                    <a:bodyPr/>
                    <a:lstStyle/>
                    <a:p>
                      <a:r>
                        <a:rPr lang="en-US" sz="3200" dirty="0" smtClean="0">
                          <a:latin typeface="Bookman Old Style" pitchFamily="18" charset="0"/>
                        </a:rPr>
                        <a:t>1</a:t>
                      </a:r>
                      <a:endParaRPr lang="en-US" sz="3200" dirty="0">
                        <a:latin typeface="Bookman Old Style" pitchFamily="18" charset="0"/>
                      </a:endParaRPr>
                    </a:p>
                  </a:txBody>
                  <a:tcPr/>
                </a:tc>
                <a:tc>
                  <a:txBody>
                    <a:bodyPr/>
                    <a:lstStyle/>
                    <a:p>
                      <a:r>
                        <a:rPr lang="en-US" sz="3200" dirty="0" smtClean="0">
                          <a:latin typeface="Bookman Old Style" pitchFamily="18" charset="0"/>
                        </a:rPr>
                        <a:t>1-20</a:t>
                      </a:r>
                      <a:endParaRPr lang="en-US" sz="3200" dirty="0">
                        <a:latin typeface="Bookman Old Style" pitchFamily="18" charset="0"/>
                      </a:endParaRPr>
                    </a:p>
                  </a:txBody>
                  <a:tcPr/>
                </a:tc>
                <a:tc>
                  <a:txBody>
                    <a:bodyPr/>
                    <a:lstStyle/>
                    <a:p>
                      <a:r>
                        <a:rPr lang="en-US" sz="3200" dirty="0" smtClean="0">
                          <a:latin typeface="Bookman Old Style" pitchFamily="18" charset="0"/>
                        </a:rPr>
                        <a:t>2</a:t>
                      </a:r>
                      <a:endParaRPr lang="en-US" sz="3200" dirty="0">
                        <a:latin typeface="Bookman Old Style" pitchFamily="18" charset="0"/>
                      </a:endParaRPr>
                    </a:p>
                  </a:txBody>
                  <a:tcPr/>
                </a:tc>
              </a:tr>
              <a:tr h="370840">
                <a:tc>
                  <a:txBody>
                    <a:bodyPr/>
                    <a:lstStyle/>
                    <a:p>
                      <a:r>
                        <a:rPr lang="en-US" sz="3200" dirty="0" smtClean="0">
                          <a:latin typeface="Bookman Old Style" pitchFamily="18" charset="0"/>
                        </a:rPr>
                        <a:t>2</a:t>
                      </a:r>
                      <a:endParaRPr lang="en-US" sz="3200" dirty="0">
                        <a:latin typeface="Bookman Old Style" pitchFamily="18" charset="0"/>
                      </a:endParaRPr>
                    </a:p>
                  </a:txBody>
                  <a:tcPr/>
                </a:tc>
                <a:tc>
                  <a:txBody>
                    <a:bodyPr/>
                    <a:lstStyle/>
                    <a:p>
                      <a:r>
                        <a:rPr lang="en-US" sz="3200" dirty="0" smtClean="0">
                          <a:latin typeface="Bookman Old Style" pitchFamily="18" charset="0"/>
                        </a:rPr>
                        <a:t>21-40</a:t>
                      </a:r>
                      <a:endParaRPr lang="en-US" sz="3200" dirty="0">
                        <a:latin typeface="Bookman Old Style" pitchFamily="18" charset="0"/>
                      </a:endParaRPr>
                    </a:p>
                  </a:txBody>
                  <a:tcPr/>
                </a:tc>
                <a:tc>
                  <a:txBody>
                    <a:bodyPr/>
                    <a:lstStyle/>
                    <a:p>
                      <a:r>
                        <a:rPr lang="en-US" sz="3200" dirty="0" smtClean="0">
                          <a:latin typeface="Bookman Old Style" pitchFamily="18" charset="0"/>
                        </a:rPr>
                        <a:t>3</a:t>
                      </a:r>
                      <a:endParaRPr lang="en-US" sz="3200" dirty="0">
                        <a:latin typeface="Bookman Old Style" pitchFamily="18" charset="0"/>
                      </a:endParaRPr>
                    </a:p>
                  </a:txBody>
                  <a:tcPr/>
                </a:tc>
              </a:tr>
              <a:tr h="370840">
                <a:tc>
                  <a:txBody>
                    <a:bodyPr/>
                    <a:lstStyle/>
                    <a:p>
                      <a:r>
                        <a:rPr lang="en-US" sz="3200" dirty="0" smtClean="0">
                          <a:latin typeface="Bookman Old Style" pitchFamily="18" charset="0"/>
                        </a:rPr>
                        <a:t>3</a:t>
                      </a:r>
                      <a:endParaRPr lang="en-US" sz="3200" dirty="0">
                        <a:latin typeface="Bookman Old Style" pitchFamily="18" charset="0"/>
                      </a:endParaRPr>
                    </a:p>
                  </a:txBody>
                  <a:tcPr/>
                </a:tc>
                <a:tc>
                  <a:txBody>
                    <a:bodyPr/>
                    <a:lstStyle/>
                    <a:p>
                      <a:r>
                        <a:rPr lang="en-US" sz="3200" dirty="0" smtClean="0">
                          <a:latin typeface="Bookman Old Style" pitchFamily="18" charset="0"/>
                        </a:rPr>
                        <a:t>41-rest</a:t>
                      </a:r>
                      <a:endParaRPr lang="en-US" sz="3200" dirty="0">
                        <a:latin typeface="Bookman Old Style" pitchFamily="18" charset="0"/>
                      </a:endParaRPr>
                    </a:p>
                  </a:txBody>
                  <a:tcPr/>
                </a:tc>
                <a:tc>
                  <a:txBody>
                    <a:bodyPr/>
                    <a:lstStyle/>
                    <a:p>
                      <a:r>
                        <a:rPr lang="en-US" sz="3200" dirty="0" smtClean="0">
                          <a:latin typeface="Bookman Old Style" pitchFamily="18" charset="0"/>
                        </a:rPr>
                        <a:t>1</a:t>
                      </a:r>
                      <a:endParaRPr lang="en-US" sz="3200" dirty="0">
                        <a:latin typeface="Bookman Old Style" pitchFamily="18" charset="0"/>
                      </a:endParaRPr>
                    </a:p>
                  </a:txBody>
                  <a:tcPr/>
                </a:tc>
              </a:tr>
            </a:tbl>
          </a:graphicData>
        </a:graphic>
      </p:graphicFrame>
      <p:sp>
        <p:nvSpPr>
          <p:cNvPr id="4" name="Slide Number Placeholder 3"/>
          <p:cNvSpPr>
            <a:spLocks noGrp="1"/>
          </p:cNvSpPr>
          <p:nvPr>
            <p:ph type="sldNum" sz="quarter" idx="12"/>
          </p:nvPr>
        </p:nvSpPr>
        <p:spPr/>
        <p:txBody>
          <a:bodyPr/>
          <a:lstStyle/>
          <a:p>
            <a:fld id="{A2EC3626-3753-4D94-BC82-3E12B4F1273E}" type="slidenum">
              <a:rPr lang="en-US" smtClean="0"/>
              <a:t>17</a:t>
            </a:fld>
            <a:endParaRPr lang="en-US"/>
          </a:p>
        </p:txBody>
      </p:sp>
    </p:spTree>
    <p:extLst>
      <p:ext uri="{BB962C8B-B14F-4D97-AF65-F5344CB8AC3E}">
        <p14:creationId xmlns:p14="http://schemas.microsoft.com/office/powerpoint/2010/main" val="758835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latin typeface="Bookman Old Style" pitchFamily="18" charset="0"/>
              </a:rPr>
              <a:t>PROGRAM3</a:t>
            </a:r>
            <a:br>
              <a:rPr lang="en-US" sz="3200" b="1" dirty="0" smtClean="0">
                <a:latin typeface="Bookman Old Style" pitchFamily="18" charset="0"/>
              </a:rPr>
            </a:br>
            <a:endParaRPr lang="en-US" sz="3200" b="1" dirty="0">
              <a:latin typeface="Bookman Old Style" pitchFamily="18" charset="0"/>
            </a:endParaRPr>
          </a:p>
        </p:txBody>
      </p:sp>
      <p:sp>
        <p:nvSpPr>
          <p:cNvPr id="3" name="Content Placeholder 2"/>
          <p:cNvSpPr>
            <a:spLocks noGrp="1"/>
          </p:cNvSpPr>
          <p:nvPr>
            <p:ph idx="1"/>
          </p:nvPr>
        </p:nvSpPr>
        <p:spPr/>
        <p:txBody>
          <a:bodyPr/>
          <a:lstStyle/>
          <a:p>
            <a:pPr algn="just"/>
            <a:r>
              <a:rPr lang="en-US" b="1" dirty="0" smtClean="0">
                <a:latin typeface="Bookman Old Style" pitchFamily="18" charset="0"/>
              </a:rPr>
              <a:t>To implement </a:t>
            </a:r>
            <a:r>
              <a:rPr lang="en-US" b="1" dirty="0">
                <a:latin typeface="Bookman Old Style" pitchFamily="18" charset="0"/>
              </a:rPr>
              <a:t>a </a:t>
            </a:r>
            <a:r>
              <a:rPr lang="en-US" b="1" dirty="0" smtClean="0">
                <a:latin typeface="Bookman Old Style" pitchFamily="18" charset="0"/>
              </a:rPr>
              <a:t>Recursive Descent Parsing.</a:t>
            </a:r>
            <a:endParaRPr lang="en-US" dirty="0"/>
          </a:p>
        </p:txBody>
      </p:sp>
      <p:sp>
        <p:nvSpPr>
          <p:cNvPr id="4" name="Slide Number Placeholder 3"/>
          <p:cNvSpPr>
            <a:spLocks noGrp="1"/>
          </p:cNvSpPr>
          <p:nvPr>
            <p:ph type="sldNum" sz="quarter" idx="12"/>
          </p:nvPr>
        </p:nvSpPr>
        <p:spPr/>
        <p:txBody>
          <a:bodyPr/>
          <a:lstStyle/>
          <a:p>
            <a:fld id="{A2EC3626-3753-4D94-BC82-3E12B4F1273E}" type="slidenum">
              <a:rPr lang="en-US" smtClean="0"/>
              <a:t>2</a:t>
            </a:fld>
            <a:endParaRPr lang="en-US"/>
          </a:p>
        </p:txBody>
      </p:sp>
    </p:spTree>
    <p:extLst>
      <p:ext uri="{BB962C8B-B14F-4D97-AF65-F5344CB8AC3E}">
        <p14:creationId xmlns:p14="http://schemas.microsoft.com/office/powerpoint/2010/main" val="2117309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Parsing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2210594"/>
            <a:ext cx="7086600" cy="3961606"/>
          </a:xfrm>
        </p:spPr>
      </p:pic>
      <p:sp>
        <p:nvSpPr>
          <p:cNvPr id="4" name="Slide Number Placeholder 3"/>
          <p:cNvSpPr>
            <a:spLocks noGrp="1"/>
          </p:cNvSpPr>
          <p:nvPr>
            <p:ph type="sldNum" sz="quarter" idx="12"/>
          </p:nvPr>
        </p:nvSpPr>
        <p:spPr/>
        <p:txBody>
          <a:bodyPr/>
          <a:lstStyle/>
          <a:p>
            <a:fld id="{A2EC3626-3753-4D94-BC82-3E12B4F1273E}" type="slidenum">
              <a:rPr lang="en-US" smtClean="0"/>
              <a:t>3</a:t>
            </a:fld>
            <a:endParaRPr lang="en-US"/>
          </a:p>
        </p:txBody>
      </p:sp>
    </p:spTree>
    <p:extLst>
      <p:ext uri="{BB962C8B-B14F-4D97-AF65-F5344CB8AC3E}">
        <p14:creationId xmlns:p14="http://schemas.microsoft.com/office/powerpoint/2010/main" val="397470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Recursive Descent </a:t>
            </a:r>
            <a:r>
              <a:rPr lang="en-US" dirty="0" smtClean="0"/>
              <a:t>Parsing</a:t>
            </a:r>
            <a:endParaRPr lang="en-US" dirty="0"/>
          </a:p>
          <a:p>
            <a:pPr algn="just">
              <a:buFont typeface="Wingdings" pitchFamily="2" charset="2"/>
              <a:buChar char="ü"/>
            </a:pPr>
            <a:r>
              <a:rPr lang="en-US" dirty="0"/>
              <a:t>Recursive descent is a top-down parsing technique that constructs the parse tree from the top and the input is read from left to right. It uses procedures for every terminal and non-terminal entity. This parsing technique recursively parses the input to make a parse tree, which may or may not require back-tracking. But the grammar associated with it (if not left factored) cannot avoid back-tracking. A form of recursive-descent parsing that does not require any back-tracking is known as </a:t>
            </a:r>
            <a:r>
              <a:rPr lang="en-US" b="1" dirty="0"/>
              <a:t>predictive parsing</a:t>
            </a:r>
            <a:r>
              <a:rPr lang="en-US" dirty="0"/>
              <a:t>.</a:t>
            </a:r>
          </a:p>
          <a:p>
            <a:pPr algn="just"/>
            <a:endParaRPr lang="en-US" dirty="0" smtClean="0"/>
          </a:p>
          <a:p>
            <a:pPr algn="just"/>
            <a:r>
              <a:rPr lang="en-US" dirty="0" smtClean="0"/>
              <a:t>This </a:t>
            </a:r>
            <a:r>
              <a:rPr lang="en-US" dirty="0"/>
              <a:t>parsing technique is regarded recursive as it uses context-free grammar which is recursive in nature.</a:t>
            </a:r>
          </a:p>
          <a:p>
            <a:endParaRPr lang="en-US" dirty="0"/>
          </a:p>
        </p:txBody>
      </p:sp>
      <p:sp>
        <p:nvSpPr>
          <p:cNvPr id="4" name="Slide Number Placeholder 3"/>
          <p:cNvSpPr>
            <a:spLocks noGrp="1"/>
          </p:cNvSpPr>
          <p:nvPr>
            <p:ph type="sldNum" sz="quarter" idx="12"/>
          </p:nvPr>
        </p:nvSpPr>
        <p:spPr/>
        <p:txBody>
          <a:bodyPr/>
          <a:lstStyle/>
          <a:p>
            <a:fld id="{A2EC3626-3753-4D94-BC82-3E12B4F1273E}" type="slidenum">
              <a:rPr lang="en-US" smtClean="0"/>
              <a:t>4</a:t>
            </a:fld>
            <a:endParaRPr lang="en-US"/>
          </a:p>
        </p:txBody>
      </p:sp>
    </p:spTree>
    <p:extLst>
      <p:ext uri="{BB962C8B-B14F-4D97-AF65-F5344CB8AC3E}">
        <p14:creationId xmlns:p14="http://schemas.microsoft.com/office/powerpoint/2010/main" val="2557446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a:t>
            </a:r>
            <a:endParaRPr lang="en-US" dirty="0"/>
          </a:p>
        </p:txBody>
      </p:sp>
      <p:sp>
        <p:nvSpPr>
          <p:cNvPr id="3" name="Content Placeholder 2"/>
          <p:cNvSpPr>
            <a:spLocks noGrp="1"/>
          </p:cNvSpPr>
          <p:nvPr>
            <p:ph idx="1"/>
          </p:nvPr>
        </p:nvSpPr>
        <p:spPr/>
        <p:txBody>
          <a:bodyPr>
            <a:normAutofit fontScale="70000" lnSpcReduction="20000"/>
          </a:bodyPr>
          <a:lstStyle/>
          <a:p>
            <a:r>
              <a:rPr lang="en-US" dirty="0"/>
              <a:t>Back-tracking</a:t>
            </a:r>
          </a:p>
          <a:p>
            <a:pPr algn="just"/>
            <a:r>
              <a:rPr lang="en-US" dirty="0"/>
              <a:t>Top- down parsers start from the root node (start symbol) and match the input string against the production rules to replace them (if matched). To understand this, take the following example of CFG:</a:t>
            </a:r>
          </a:p>
          <a:p>
            <a:pPr algn="just"/>
            <a:r>
              <a:rPr lang="en-US" dirty="0"/>
              <a:t>S → </a:t>
            </a:r>
            <a:r>
              <a:rPr lang="en-US" dirty="0" err="1"/>
              <a:t>rXd</a:t>
            </a:r>
            <a:r>
              <a:rPr lang="en-US" dirty="0"/>
              <a:t> | </a:t>
            </a:r>
            <a:r>
              <a:rPr lang="en-US" dirty="0" err="1" smtClean="0"/>
              <a:t>rZd</a:t>
            </a:r>
            <a:r>
              <a:rPr lang="en-US" dirty="0" smtClean="0"/>
              <a:t>    </a:t>
            </a:r>
            <a:r>
              <a:rPr lang="en-US" dirty="0"/>
              <a:t>X → </a:t>
            </a:r>
            <a:r>
              <a:rPr lang="en-US" dirty="0" err="1"/>
              <a:t>oa</a:t>
            </a:r>
            <a:r>
              <a:rPr lang="en-US" dirty="0"/>
              <a:t> | </a:t>
            </a:r>
            <a:r>
              <a:rPr lang="en-US" dirty="0" err="1" smtClean="0"/>
              <a:t>ea</a:t>
            </a:r>
            <a:r>
              <a:rPr lang="en-US" dirty="0" smtClean="0"/>
              <a:t>    </a:t>
            </a:r>
            <a:r>
              <a:rPr lang="en-US" dirty="0"/>
              <a:t>Z → </a:t>
            </a:r>
            <a:r>
              <a:rPr lang="en-US" dirty="0" err="1" smtClean="0"/>
              <a:t>ai</a:t>
            </a:r>
            <a:endParaRPr lang="en-US" dirty="0" smtClean="0"/>
          </a:p>
          <a:p>
            <a:pPr algn="just"/>
            <a:r>
              <a:rPr lang="en-US" dirty="0" smtClean="0"/>
              <a:t>For </a:t>
            </a:r>
            <a:r>
              <a:rPr lang="en-US" dirty="0"/>
              <a:t>an input string: read, a top-down parser, will behave like this:</a:t>
            </a:r>
          </a:p>
          <a:p>
            <a:pPr algn="just"/>
            <a:r>
              <a:rPr lang="en-US" dirty="0"/>
              <a:t>It will start with S from the production rules and will match its yield to the left-most letter of the input, i.e. ‘r’. The very production of S (S → </a:t>
            </a:r>
            <a:r>
              <a:rPr lang="en-US" dirty="0" err="1"/>
              <a:t>rXd</a:t>
            </a:r>
            <a:r>
              <a:rPr lang="en-US" dirty="0"/>
              <a:t>) matches with it. So the top-down parser advances to the next input letter (i.e. ‘e’). The parser tries to expand non-terminal ‘X’ and checks its production from the left (X → </a:t>
            </a:r>
            <a:r>
              <a:rPr lang="en-US" dirty="0" err="1"/>
              <a:t>oa</a:t>
            </a:r>
            <a:r>
              <a:rPr lang="en-US" dirty="0"/>
              <a:t>). It does not match with the next input symbol. So the top-down parser backtracks to obtain the next production rule of X, (X → </a:t>
            </a:r>
            <a:r>
              <a:rPr lang="en-US" dirty="0" err="1"/>
              <a:t>ea</a:t>
            </a:r>
            <a:r>
              <a:rPr lang="en-US" dirty="0" smtClean="0"/>
              <a:t>).</a:t>
            </a:r>
          </a:p>
          <a:p>
            <a:pPr algn="just"/>
            <a:r>
              <a:rPr lang="en-US" dirty="0"/>
              <a:t>Now the parser matches all the input letters in an ordered manner. The string is accepted.</a:t>
            </a:r>
          </a:p>
          <a:p>
            <a:endParaRPr lang="en-US" dirty="0"/>
          </a:p>
        </p:txBody>
      </p:sp>
      <p:sp>
        <p:nvSpPr>
          <p:cNvPr id="4" name="Slide Number Placeholder 3"/>
          <p:cNvSpPr>
            <a:spLocks noGrp="1"/>
          </p:cNvSpPr>
          <p:nvPr>
            <p:ph type="sldNum" sz="quarter" idx="12"/>
          </p:nvPr>
        </p:nvSpPr>
        <p:spPr/>
        <p:txBody>
          <a:bodyPr/>
          <a:lstStyle/>
          <a:p>
            <a:fld id="{A2EC3626-3753-4D94-BC82-3E12B4F1273E}" type="slidenum">
              <a:rPr lang="en-US" smtClean="0"/>
              <a:t>5</a:t>
            </a:fld>
            <a:endParaRPr lang="en-US"/>
          </a:p>
        </p:txBody>
      </p:sp>
    </p:spTree>
    <p:extLst>
      <p:ext uri="{BB962C8B-B14F-4D97-AF65-F5344CB8AC3E}">
        <p14:creationId xmlns:p14="http://schemas.microsoft.com/office/powerpoint/2010/main" val="1170609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600" y="1438275"/>
            <a:ext cx="1066800" cy="1695450"/>
          </a:xfrm>
        </p:spPr>
      </p:pic>
      <p:sp>
        <p:nvSpPr>
          <p:cNvPr id="4" name="Slide Number Placeholder 3"/>
          <p:cNvSpPr>
            <a:spLocks noGrp="1"/>
          </p:cNvSpPr>
          <p:nvPr>
            <p:ph type="sldNum" sz="quarter" idx="12"/>
          </p:nvPr>
        </p:nvSpPr>
        <p:spPr/>
        <p:txBody>
          <a:bodyPr/>
          <a:lstStyle/>
          <a:p>
            <a:fld id="{A2EC3626-3753-4D94-BC82-3E12B4F1273E}" type="slidenum">
              <a:rPr lang="en-US" smtClean="0"/>
              <a:t>6</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438275"/>
            <a:ext cx="1066800" cy="169545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0857" y="1357312"/>
            <a:ext cx="1104900" cy="185737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200" y="1383402"/>
            <a:ext cx="1266825" cy="1905000"/>
          </a:xfrm>
          <a:prstGeom prst="rect">
            <a:avLst/>
          </a:prstGeom>
        </p:spPr>
      </p:pic>
    </p:spTree>
    <p:extLst>
      <p:ext uri="{BB962C8B-B14F-4D97-AF65-F5344CB8AC3E}">
        <p14:creationId xmlns:p14="http://schemas.microsoft.com/office/powerpoint/2010/main" val="2212557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itchFamily="18" charset="0"/>
              </a:rPr>
              <a:t>Recursive Descent Parsing</a:t>
            </a:r>
            <a:endParaRPr lang="en-US" b="1" dirty="0">
              <a:latin typeface="Bookman Old Style" pitchFamily="18" charset="0"/>
            </a:endParaRPr>
          </a:p>
        </p:txBody>
      </p:sp>
      <p:sp>
        <p:nvSpPr>
          <p:cNvPr id="3" name="Content Placeholder 2"/>
          <p:cNvSpPr>
            <a:spLocks noGrp="1"/>
          </p:cNvSpPr>
          <p:nvPr>
            <p:ph idx="1"/>
          </p:nvPr>
        </p:nvSpPr>
        <p:spPr/>
        <p:txBody>
          <a:bodyPr>
            <a:normAutofit/>
          </a:bodyPr>
          <a:lstStyle/>
          <a:p>
            <a:pPr algn="just">
              <a:buFont typeface="Wingdings" pitchFamily="2" charset="2"/>
              <a:buChar char="q"/>
            </a:pPr>
            <a:r>
              <a:rPr lang="en-US" sz="2800" dirty="0">
                <a:latin typeface="Bookman Old Style" pitchFamily="18" charset="0"/>
                <a:cs typeface="Times New Roman" panose="02020603050405020304" pitchFamily="18" charset="0"/>
              </a:rPr>
              <a:t>Recursive descent parsing is a top down parsing </a:t>
            </a:r>
            <a:r>
              <a:rPr lang="en-US" sz="2800" dirty="0" smtClean="0">
                <a:latin typeface="Bookman Old Style" pitchFamily="18" charset="0"/>
                <a:cs typeface="Times New Roman" panose="02020603050405020304" pitchFamily="18" charset="0"/>
              </a:rPr>
              <a:t>technique</a:t>
            </a:r>
          </a:p>
          <a:p>
            <a:pPr algn="just">
              <a:buFont typeface="Wingdings" pitchFamily="2" charset="2"/>
              <a:buChar char="q"/>
            </a:pPr>
            <a:endParaRPr lang="en-US" sz="2800" dirty="0" smtClean="0">
              <a:latin typeface="Bookman Old Style" pitchFamily="18" charset="0"/>
              <a:cs typeface="Times New Roman" panose="02020603050405020304" pitchFamily="18" charset="0"/>
            </a:endParaRPr>
          </a:p>
          <a:p>
            <a:pPr algn="just">
              <a:buFont typeface="Wingdings" pitchFamily="2" charset="2"/>
              <a:buChar char="q"/>
            </a:pPr>
            <a:r>
              <a:rPr lang="en-US" sz="2800" dirty="0">
                <a:latin typeface="Bookman Old Style" pitchFamily="18" charset="0"/>
                <a:cs typeface="Times New Roman" panose="02020603050405020304" pitchFamily="18" charset="0"/>
              </a:rPr>
              <a:t>Consists of a set of procedures one for each </a:t>
            </a:r>
            <a:r>
              <a:rPr lang="en-US" sz="2800" dirty="0" smtClean="0">
                <a:latin typeface="Bookman Old Style" pitchFamily="18" charset="0"/>
                <a:cs typeface="Times New Roman" panose="02020603050405020304" pitchFamily="18" charset="0"/>
              </a:rPr>
              <a:t>non-terminal</a:t>
            </a:r>
          </a:p>
          <a:p>
            <a:pPr algn="just">
              <a:buFont typeface="Wingdings" pitchFamily="2" charset="2"/>
              <a:buChar char="q"/>
            </a:pPr>
            <a:endParaRPr lang="en-US" sz="2800" dirty="0" smtClean="0">
              <a:latin typeface="Bookman Old Style" pitchFamily="18" charset="0"/>
              <a:cs typeface="Times New Roman" panose="02020603050405020304" pitchFamily="18" charset="0"/>
            </a:endParaRPr>
          </a:p>
          <a:p>
            <a:pPr marL="0" indent="0" algn="just">
              <a:buNone/>
            </a:pPr>
            <a:endParaRPr lang="en-US" sz="2800" dirty="0">
              <a:latin typeface="Bookman Old Style" pitchFamily="18" charset="0"/>
            </a:endParaRPr>
          </a:p>
        </p:txBody>
      </p:sp>
      <p:sp>
        <p:nvSpPr>
          <p:cNvPr id="4" name="Slide Number Placeholder 3"/>
          <p:cNvSpPr>
            <a:spLocks noGrp="1"/>
          </p:cNvSpPr>
          <p:nvPr>
            <p:ph type="sldNum" sz="quarter" idx="12"/>
          </p:nvPr>
        </p:nvSpPr>
        <p:spPr/>
        <p:txBody>
          <a:bodyPr/>
          <a:lstStyle/>
          <a:p>
            <a:fld id="{A2EC3626-3753-4D94-BC82-3E12B4F1273E}" type="slidenum">
              <a:rPr lang="en-US" smtClean="0"/>
              <a:t>7</a:t>
            </a:fld>
            <a:endParaRPr lang="en-US"/>
          </a:p>
        </p:txBody>
      </p:sp>
    </p:spTree>
    <p:extLst>
      <p:ext uri="{BB962C8B-B14F-4D97-AF65-F5344CB8AC3E}">
        <p14:creationId xmlns:p14="http://schemas.microsoft.com/office/powerpoint/2010/main" val="1506674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itchFamily="18" charset="0"/>
              </a:rPr>
              <a:t>How it works?</a:t>
            </a:r>
            <a:endParaRPr lang="en-US" b="1" dirty="0">
              <a:latin typeface="Bookman Old Style" pitchFamily="18" charset="0"/>
            </a:endParaRPr>
          </a:p>
        </p:txBody>
      </p:sp>
      <p:sp>
        <p:nvSpPr>
          <p:cNvPr id="3" name="Content Placeholder 2"/>
          <p:cNvSpPr>
            <a:spLocks noGrp="1"/>
          </p:cNvSpPr>
          <p:nvPr>
            <p:ph idx="1"/>
          </p:nvPr>
        </p:nvSpPr>
        <p:spPr/>
        <p:txBody>
          <a:bodyPr>
            <a:noAutofit/>
          </a:bodyPr>
          <a:lstStyle/>
          <a:p>
            <a:pPr algn="just" fontAlgn="auto">
              <a:spcBef>
                <a:spcPts val="0"/>
              </a:spcBef>
              <a:spcAft>
                <a:spcPts val="0"/>
              </a:spcAft>
              <a:defRPr/>
            </a:pPr>
            <a:r>
              <a:rPr lang="en-US" sz="2800" dirty="0">
                <a:latin typeface="Bookman Old Style" pitchFamily="18" charset="0"/>
                <a:cs typeface="Times New Roman" panose="02020603050405020304" pitchFamily="18" charset="0"/>
              </a:rPr>
              <a:t>Execution begins with the procedure for the start symbol which halts and announces success if its procedure body scans the entire input string</a:t>
            </a:r>
            <a:r>
              <a:rPr lang="en-US" sz="2800" dirty="0" smtClean="0">
                <a:latin typeface="Bookman Old Style" pitchFamily="18" charset="0"/>
                <a:cs typeface="Times New Roman" panose="02020603050405020304" pitchFamily="18" charset="0"/>
              </a:rPr>
              <a:t>.</a:t>
            </a:r>
          </a:p>
          <a:p>
            <a:pPr marL="0" indent="0" algn="just" fontAlgn="auto">
              <a:spcBef>
                <a:spcPts val="0"/>
              </a:spcBef>
              <a:spcAft>
                <a:spcPts val="0"/>
              </a:spcAft>
              <a:buNone/>
              <a:defRPr/>
            </a:pPr>
            <a:endParaRPr lang="en-US" sz="2800" dirty="0">
              <a:latin typeface="Bookman Old Style" pitchFamily="18" charset="0"/>
              <a:cs typeface="Times New Roman" panose="02020603050405020304" pitchFamily="18" charset="0"/>
            </a:endParaRPr>
          </a:p>
          <a:p>
            <a:pPr lvl="2" algn="just" fontAlgn="auto">
              <a:spcBef>
                <a:spcPts val="0"/>
              </a:spcBef>
              <a:spcAft>
                <a:spcPts val="0"/>
              </a:spcAft>
              <a:buFont typeface="Wingdings" pitchFamily="2" charset="2"/>
              <a:buChar char="q"/>
              <a:defRPr/>
            </a:pPr>
            <a:r>
              <a:rPr lang="en-US" sz="2800" dirty="0" smtClean="0">
                <a:latin typeface="Bookman Old Style" pitchFamily="18" charset="0"/>
                <a:cs typeface="Times New Roman" panose="02020603050405020304" pitchFamily="18" charset="0"/>
              </a:rPr>
              <a:t>Start </a:t>
            </a:r>
            <a:r>
              <a:rPr lang="en-US" sz="2800" dirty="0">
                <a:latin typeface="Bookman Old Style" pitchFamily="18" charset="0"/>
                <a:cs typeface="Times New Roman" panose="02020603050405020304" pitchFamily="18" charset="0"/>
              </a:rPr>
              <a:t>with top-level non-terminal S</a:t>
            </a:r>
          </a:p>
          <a:p>
            <a:pPr algn="just">
              <a:spcBef>
                <a:spcPts val="0"/>
              </a:spcBef>
              <a:buFont typeface="Wingdings" pitchFamily="2" charset="2"/>
              <a:buChar char="q"/>
              <a:defRPr/>
            </a:pPr>
            <a:endParaRPr lang="en-US" sz="2800" dirty="0">
              <a:latin typeface="Bookman Old Style" pitchFamily="18" charset="0"/>
              <a:cs typeface="Times New Roman" panose="02020603050405020304" pitchFamily="18" charset="0"/>
            </a:endParaRPr>
          </a:p>
          <a:p>
            <a:pPr lvl="2" algn="just" fontAlgn="auto">
              <a:spcBef>
                <a:spcPts val="0"/>
              </a:spcBef>
              <a:spcAft>
                <a:spcPts val="0"/>
              </a:spcAft>
              <a:buFont typeface="Wingdings" pitchFamily="2" charset="2"/>
              <a:buChar char="q"/>
              <a:defRPr/>
            </a:pPr>
            <a:r>
              <a:rPr lang="en-US" sz="2800" dirty="0" smtClean="0">
                <a:latin typeface="Bookman Old Style" pitchFamily="18" charset="0"/>
                <a:cs typeface="Times New Roman" panose="02020603050405020304" pitchFamily="18" charset="0"/>
              </a:rPr>
              <a:t>Try </a:t>
            </a:r>
            <a:r>
              <a:rPr lang="en-US" sz="2800" dirty="0">
                <a:latin typeface="Bookman Old Style" pitchFamily="18" charset="0"/>
                <a:cs typeface="Times New Roman" panose="02020603050405020304" pitchFamily="18" charset="0"/>
              </a:rPr>
              <a:t>the rules for S in order</a:t>
            </a:r>
          </a:p>
          <a:p>
            <a:pPr algn="just">
              <a:spcBef>
                <a:spcPts val="0"/>
              </a:spcBef>
              <a:buFont typeface="Wingdings" pitchFamily="2" charset="2"/>
              <a:buChar char="q"/>
              <a:defRPr/>
            </a:pPr>
            <a:endParaRPr lang="en-US" sz="2800" dirty="0">
              <a:latin typeface="Bookman Old Style" pitchFamily="18" charset="0"/>
              <a:cs typeface="Times New Roman" panose="02020603050405020304" pitchFamily="18" charset="0"/>
            </a:endParaRPr>
          </a:p>
          <a:p>
            <a:pPr lvl="2" algn="just" fontAlgn="auto">
              <a:spcBef>
                <a:spcPts val="0"/>
              </a:spcBef>
              <a:spcAft>
                <a:spcPts val="0"/>
              </a:spcAft>
              <a:buFont typeface="Wingdings" pitchFamily="2" charset="2"/>
              <a:buChar char="q"/>
              <a:defRPr/>
            </a:pPr>
            <a:r>
              <a:rPr lang="en-US" sz="2800" dirty="0" smtClean="0">
                <a:latin typeface="Bookman Old Style" pitchFamily="18" charset="0"/>
                <a:cs typeface="Times New Roman" panose="02020603050405020304" pitchFamily="18" charset="0"/>
              </a:rPr>
              <a:t>Use </a:t>
            </a:r>
            <a:r>
              <a:rPr lang="en-US" sz="2800" dirty="0">
                <a:latin typeface="Bookman Old Style" pitchFamily="18" charset="0"/>
                <a:cs typeface="Times New Roman" panose="02020603050405020304" pitchFamily="18" charset="0"/>
              </a:rPr>
              <a:t>Backtracking if production is wrong</a:t>
            </a:r>
          </a:p>
          <a:p>
            <a:pPr algn="just"/>
            <a:endParaRPr lang="en-US" sz="3600" dirty="0">
              <a:latin typeface="Bookman Old Style" pitchFamily="18" charset="0"/>
            </a:endParaRPr>
          </a:p>
        </p:txBody>
      </p:sp>
      <p:sp>
        <p:nvSpPr>
          <p:cNvPr id="4" name="Slide Number Placeholder 3"/>
          <p:cNvSpPr>
            <a:spLocks noGrp="1"/>
          </p:cNvSpPr>
          <p:nvPr>
            <p:ph type="sldNum" sz="quarter" idx="12"/>
          </p:nvPr>
        </p:nvSpPr>
        <p:spPr/>
        <p:txBody>
          <a:bodyPr/>
          <a:lstStyle/>
          <a:p>
            <a:fld id="{A2EC3626-3753-4D94-BC82-3E12B4F1273E}" type="slidenum">
              <a:rPr lang="en-US" smtClean="0"/>
              <a:t>8</a:t>
            </a:fld>
            <a:endParaRPr lang="en-US"/>
          </a:p>
        </p:txBody>
      </p:sp>
    </p:spTree>
    <p:extLst>
      <p:ext uri="{BB962C8B-B14F-4D97-AF65-F5344CB8AC3E}">
        <p14:creationId xmlns:p14="http://schemas.microsoft.com/office/powerpoint/2010/main" val="296653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itchFamily="18" charset="0"/>
              </a:rPr>
              <a:t>EXAMPLE:</a:t>
            </a:r>
            <a:endParaRPr lang="en-US" b="1" dirty="0">
              <a:latin typeface="Bookman Old Style" pitchFamily="18" charset="0"/>
            </a:endParaRPr>
          </a:p>
        </p:txBody>
      </p:sp>
      <p:sp>
        <p:nvSpPr>
          <p:cNvPr id="3" name="Content Placeholder 2"/>
          <p:cNvSpPr>
            <a:spLocks noGrp="1"/>
          </p:cNvSpPr>
          <p:nvPr>
            <p:ph idx="1"/>
          </p:nvPr>
        </p:nvSpPr>
        <p:spPr/>
        <p:txBody>
          <a:bodyPr/>
          <a:lstStyle/>
          <a:p>
            <a:pPr marL="0" indent="0">
              <a:buNone/>
            </a:pPr>
            <a:r>
              <a:rPr lang="en-US" dirty="0">
                <a:latin typeface="Bookman Old Style" pitchFamily="18" charset="0"/>
              </a:rPr>
              <a:t>Consider the grammar</a:t>
            </a:r>
          </a:p>
          <a:p>
            <a:pPr marL="0" indent="0">
              <a:buNone/>
            </a:pPr>
            <a:r>
              <a:rPr lang="en-US" dirty="0">
                <a:latin typeface="Bookman Old Style" pitchFamily="18" charset="0"/>
              </a:rPr>
              <a:t>S </a:t>
            </a:r>
            <a:r>
              <a:rPr lang="en-US" dirty="0" smtClean="0">
                <a:latin typeface="Bookman Old Style" pitchFamily="18" charset="0"/>
                <a:sym typeface="Wingdings" pitchFamily="2" charset="2"/>
              </a:rPr>
              <a:t></a:t>
            </a:r>
            <a:r>
              <a:rPr lang="en-US" dirty="0" smtClean="0">
                <a:latin typeface="Bookman Old Style" pitchFamily="18" charset="0"/>
              </a:rPr>
              <a:t> </a:t>
            </a:r>
            <a:r>
              <a:rPr lang="en-US" dirty="0">
                <a:latin typeface="Bookman Old Style" pitchFamily="18" charset="0"/>
              </a:rPr>
              <a:t>c A d</a:t>
            </a:r>
          </a:p>
          <a:p>
            <a:pPr marL="0" indent="0">
              <a:buNone/>
            </a:pPr>
            <a:r>
              <a:rPr lang="en-US" dirty="0">
                <a:latin typeface="Bookman Old Style" pitchFamily="18" charset="0"/>
              </a:rPr>
              <a:t>A </a:t>
            </a:r>
            <a:r>
              <a:rPr lang="en-US" dirty="0" smtClean="0">
                <a:latin typeface="Bookman Old Style" pitchFamily="18" charset="0"/>
                <a:sym typeface="Wingdings" pitchFamily="2" charset="2"/>
              </a:rPr>
              <a:t></a:t>
            </a:r>
            <a:r>
              <a:rPr lang="en-US" dirty="0" smtClean="0">
                <a:latin typeface="Bookman Old Style" pitchFamily="18" charset="0"/>
              </a:rPr>
              <a:t>a </a:t>
            </a:r>
            <a:r>
              <a:rPr lang="en-US" dirty="0">
                <a:latin typeface="Bookman Old Style" pitchFamily="18" charset="0"/>
              </a:rPr>
              <a:t>b </a:t>
            </a:r>
            <a:r>
              <a:rPr lang="en-US" dirty="0" smtClean="0">
                <a:latin typeface="Bookman Old Style" pitchFamily="18" charset="0"/>
              </a:rPr>
              <a:t>| a</a:t>
            </a:r>
          </a:p>
          <a:p>
            <a:pPr marL="0" indent="0">
              <a:buNone/>
            </a:pPr>
            <a:r>
              <a:rPr lang="en-US" b="1" dirty="0" smtClean="0">
                <a:latin typeface="Bookman Old Style" pitchFamily="18" charset="0"/>
              </a:rPr>
              <a:t>                   w=cad</a:t>
            </a:r>
            <a:endParaRPr lang="en-US" b="1" dirty="0">
              <a:latin typeface="Bookman Old Style" pitchFamily="18" charset="0"/>
            </a:endParaRPr>
          </a:p>
        </p:txBody>
      </p:sp>
      <p:sp>
        <p:nvSpPr>
          <p:cNvPr id="4" name="Slide Number Placeholder 3"/>
          <p:cNvSpPr>
            <a:spLocks noGrp="1"/>
          </p:cNvSpPr>
          <p:nvPr>
            <p:ph type="sldNum" sz="quarter" idx="12"/>
          </p:nvPr>
        </p:nvSpPr>
        <p:spPr/>
        <p:txBody>
          <a:bodyPr/>
          <a:lstStyle/>
          <a:p>
            <a:fld id="{A2EC3626-3753-4D94-BC82-3E12B4F1273E}" type="slidenum">
              <a:rPr lang="en-US" smtClean="0"/>
              <a:t>9</a:t>
            </a:fld>
            <a:endParaRPr lang="en-US"/>
          </a:p>
        </p:txBody>
      </p:sp>
      <p:grpSp>
        <p:nvGrpSpPr>
          <p:cNvPr id="31" name="Group 30"/>
          <p:cNvGrpSpPr/>
          <p:nvPr/>
        </p:nvGrpSpPr>
        <p:grpSpPr>
          <a:xfrm>
            <a:off x="4730545" y="3454195"/>
            <a:ext cx="3962400" cy="2217174"/>
            <a:chOff x="5029200" y="2590800"/>
            <a:chExt cx="3962400" cy="2217174"/>
          </a:xfrm>
        </p:grpSpPr>
        <p:sp>
          <p:nvSpPr>
            <p:cNvPr id="32" name="Oval 31"/>
            <p:cNvSpPr/>
            <p:nvPr/>
          </p:nvSpPr>
          <p:spPr>
            <a:xfrm>
              <a:off x="6400800" y="2748116"/>
              <a:ext cx="914400" cy="685800"/>
            </a:xfrm>
            <a:prstGeom prst="ellipse">
              <a:avLst/>
            </a:prstGeom>
            <a:ln w="28575"/>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b="1" dirty="0" smtClean="0">
                  <a:solidFill>
                    <a:srgbClr val="FF0000"/>
                  </a:solidFill>
                  <a:effectLst>
                    <a:outerShdw blurRad="38100" dist="38100" dir="2700000" algn="tl">
                      <a:srgbClr val="000000">
                        <a:alpha val="43137"/>
                      </a:srgbClr>
                    </a:outerShdw>
                  </a:effectLst>
                </a:rPr>
                <a:t>S</a:t>
              </a:r>
              <a:endParaRPr lang="en-US" sz="3200" b="1" dirty="0">
                <a:solidFill>
                  <a:srgbClr val="FF0000"/>
                </a:solidFill>
                <a:effectLst>
                  <a:outerShdw blurRad="38100" dist="38100" dir="2700000" algn="tl">
                    <a:srgbClr val="000000">
                      <a:alpha val="43137"/>
                    </a:srgbClr>
                  </a:outerShdw>
                </a:effectLst>
              </a:endParaRPr>
            </a:p>
          </p:txBody>
        </p:sp>
        <p:sp>
          <p:nvSpPr>
            <p:cNvPr id="33" name="Oval 32"/>
            <p:cNvSpPr/>
            <p:nvPr/>
          </p:nvSpPr>
          <p:spPr>
            <a:xfrm>
              <a:off x="6553200" y="4122174"/>
              <a:ext cx="914400" cy="685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b="1" dirty="0" smtClean="0">
                  <a:solidFill>
                    <a:srgbClr val="FF0000"/>
                  </a:solidFill>
                  <a:effectLst>
                    <a:outerShdw blurRad="38100" dist="38100" dir="2700000" algn="tl">
                      <a:srgbClr val="000000">
                        <a:alpha val="43137"/>
                      </a:srgbClr>
                    </a:outerShdw>
                  </a:effectLst>
                </a:rPr>
                <a:t>A</a:t>
              </a:r>
              <a:endParaRPr lang="en-US" sz="3200" b="1" dirty="0">
                <a:solidFill>
                  <a:srgbClr val="FF0000"/>
                </a:solidFill>
                <a:effectLst>
                  <a:outerShdw blurRad="38100" dist="38100" dir="2700000" algn="tl">
                    <a:srgbClr val="000000">
                      <a:alpha val="43137"/>
                    </a:srgbClr>
                  </a:outerShdw>
                </a:effectLst>
              </a:endParaRPr>
            </a:p>
          </p:txBody>
        </p:sp>
        <p:sp>
          <p:nvSpPr>
            <p:cNvPr id="34" name="Oval 33"/>
            <p:cNvSpPr/>
            <p:nvPr/>
          </p:nvSpPr>
          <p:spPr>
            <a:xfrm>
              <a:off x="8077200" y="4097594"/>
              <a:ext cx="914400" cy="685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b="1" dirty="0" smtClean="0">
                  <a:solidFill>
                    <a:srgbClr val="FF0000"/>
                  </a:solidFill>
                  <a:effectLst>
                    <a:outerShdw blurRad="38100" dist="38100" dir="2700000" algn="tl">
                      <a:srgbClr val="000000">
                        <a:alpha val="43137"/>
                      </a:srgbClr>
                    </a:outerShdw>
                  </a:effectLst>
                </a:rPr>
                <a:t>d</a:t>
              </a:r>
              <a:endParaRPr lang="en-US" sz="3200" b="1" dirty="0">
                <a:solidFill>
                  <a:srgbClr val="FF0000"/>
                </a:solidFill>
                <a:effectLst>
                  <a:outerShdw blurRad="38100" dist="38100" dir="2700000" algn="tl">
                    <a:srgbClr val="000000">
                      <a:alpha val="43137"/>
                    </a:srgbClr>
                  </a:outerShdw>
                </a:effectLst>
              </a:endParaRPr>
            </a:p>
          </p:txBody>
        </p:sp>
        <p:sp>
          <p:nvSpPr>
            <p:cNvPr id="35" name="Oval 34"/>
            <p:cNvSpPr/>
            <p:nvPr/>
          </p:nvSpPr>
          <p:spPr>
            <a:xfrm>
              <a:off x="5029200" y="4114800"/>
              <a:ext cx="914400" cy="685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b="1" dirty="0" smtClean="0">
                  <a:solidFill>
                    <a:srgbClr val="FF0000"/>
                  </a:solidFill>
                  <a:effectLst>
                    <a:outerShdw blurRad="38100" dist="38100" dir="2700000" algn="tl">
                      <a:srgbClr val="000000">
                        <a:alpha val="43137"/>
                      </a:srgbClr>
                    </a:outerShdw>
                  </a:effectLst>
                </a:rPr>
                <a:t>c</a:t>
              </a:r>
              <a:endParaRPr lang="en-US" sz="3200" b="1" dirty="0">
                <a:solidFill>
                  <a:srgbClr val="FF0000"/>
                </a:solidFill>
                <a:effectLst>
                  <a:outerShdw blurRad="38100" dist="38100" dir="2700000" algn="tl">
                    <a:srgbClr val="000000">
                      <a:alpha val="43137"/>
                    </a:srgbClr>
                  </a:outerShdw>
                </a:effectLst>
              </a:endParaRPr>
            </a:p>
          </p:txBody>
        </p:sp>
        <p:cxnSp>
          <p:nvCxnSpPr>
            <p:cNvPr id="36" name="Straight Arrow Connector 35"/>
            <p:cNvCxnSpPr>
              <a:stCxn id="32" idx="4"/>
              <a:endCxn id="35" idx="0"/>
            </p:cNvCxnSpPr>
            <p:nvPr/>
          </p:nvCxnSpPr>
          <p:spPr>
            <a:xfrm flipH="1">
              <a:off x="5486400" y="3433916"/>
              <a:ext cx="1371600" cy="68088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7" name="Straight Arrow Connector 36"/>
            <p:cNvCxnSpPr>
              <a:stCxn id="32" idx="4"/>
              <a:endCxn id="33" idx="0"/>
            </p:cNvCxnSpPr>
            <p:nvPr/>
          </p:nvCxnSpPr>
          <p:spPr>
            <a:xfrm>
              <a:off x="6858000" y="3433916"/>
              <a:ext cx="152400" cy="68825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8" name="Straight Arrow Connector 37"/>
            <p:cNvCxnSpPr>
              <a:stCxn id="32" idx="4"/>
              <a:endCxn id="34" idx="0"/>
            </p:cNvCxnSpPr>
            <p:nvPr/>
          </p:nvCxnSpPr>
          <p:spPr>
            <a:xfrm>
              <a:off x="6858000" y="3433916"/>
              <a:ext cx="1676400" cy="66367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1" name="Rectangle 40"/>
            <p:cNvSpPr/>
            <p:nvPr/>
          </p:nvSpPr>
          <p:spPr>
            <a:xfrm>
              <a:off x="5334000" y="2590800"/>
              <a:ext cx="838200" cy="50021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latin typeface="Bookman Old Style" pitchFamily="18" charset="0"/>
                </a:rPr>
                <a:t>S()</a:t>
              </a:r>
              <a:endParaRPr lang="en-US" sz="2800" b="1" dirty="0">
                <a:latin typeface="Bookman Old Style" pitchFamily="18" charset="0"/>
              </a:endParaRPr>
            </a:p>
          </p:txBody>
        </p:sp>
        <p:sp>
          <p:nvSpPr>
            <p:cNvPr id="42" name="Rectangle 41"/>
            <p:cNvSpPr/>
            <p:nvPr/>
          </p:nvSpPr>
          <p:spPr>
            <a:xfrm>
              <a:off x="5981700" y="3847486"/>
              <a:ext cx="838200" cy="50021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latin typeface="Bookman Old Style" pitchFamily="18" charset="0"/>
                </a:rPr>
                <a:t>A()</a:t>
              </a:r>
              <a:endParaRPr lang="en-US" sz="2800" b="1" dirty="0">
                <a:latin typeface="Bookman Old Style" pitchFamily="18" charset="0"/>
              </a:endParaRPr>
            </a:p>
          </p:txBody>
        </p:sp>
      </p:grpSp>
    </p:spTree>
    <p:extLst>
      <p:ext uri="{BB962C8B-B14F-4D97-AF65-F5344CB8AC3E}">
        <p14:creationId xmlns:p14="http://schemas.microsoft.com/office/powerpoint/2010/main" val="421546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5A4CB31FB63740BC442F7C2B4737F5" ma:contentTypeVersion="2" ma:contentTypeDescription="Create a new document." ma:contentTypeScope="" ma:versionID="e0afea79e21da38b7564648efc9073cf">
  <xsd:schema xmlns:xsd="http://www.w3.org/2001/XMLSchema" xmlns:xs="http://www.w3.org/2001/XMLSchema" xmlns:p="http://schemas.microsoft.com/office/2006/metadata/properties" xmlns:ns2="8506bf05-5515-44a3-848b-4d524adb9b77" targetNamespace="http://schemas.microsoft.com/office/2006/metadata/properties" ma:root="true" ma:fieldsID="dfcd2467caa6dc0b82cbc63651374ad1" ns2:_="">
    <xsd:import namespace="8506bf05-5515-44a3-848b-4d524adb9b7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06bf05-5515-44a3-848b-4d524adb9b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CA9BD3-6E8F-49A5-99BB-98AFBA03CE57}"/>
</file>

<file path=customXml/itemProps2.xml><?xml version="1.0" encoding="utf-8"?>
<ds:datastoreItem xmlns:ds="http://schemas.openxmlformats.org/officeDocument/2006/customXml" ds:itemID="{95C69DFA-7F7B-4706-B675-D43E341F6057}"/>
</file>

<file path=customXml/itemProps3.xml><?xml version="1.0" encoding="utf-8"?>
<ds:datastoreItem xmlns:ds="http://schemas.openxmlformats.org/officeDocument/2006/customXml" ds:itemID="{5053484A-E226-4D57-A156-DBF02D03526E}"/>
</file>

<file path=docProps/app.xml><?xml version="1.0" encoding="utf-8"?>
<Properties xmlns="http://schemas.openxmlformats.org/officeDocument/2006/extended-properties" xmlns:vt="http://schemas.openxmlformats.org/officeDocument/2006/docPropsVTypes">
  <TotalTime>555</TotalTime>
  <Words>626</Words>
  <Application>Microsoft Office PowerPoint</Application>
  <PresentationFormat>On-screen Show (4:3)</PresentationFormat>
  <Paragraphs>136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COMPILER DESIGN LAB CS1762</vt:lpstr>
      <vt:lpstr>PROGRAM3 </vt:lpstr>
      <vt:lpstr>Types of Parsing </vt:lpstr>
      <vt:lpstr>PowerPoint Presentation</vt:lpstr>
      <vt:lpstr>Parsing</vt:lpstr>
      <vt:lpstr>Parsing</vt:lpstr>
      <vt:lpstr>Recursive Descent Parsing</vt:lpstr>
      <vt:lpstr>How it works?</vt:lpstr>
      <vt:lpstr>EXAMPLE:</vt:lpstr>
      <vt:lpstr>EXAMPLE:</vt:lpstr>
      <vt:lpstr>PowerPoint Presentation</vt:lpstr>
      <vt:lpstr>PowerPoint Presentation</vt:lpstr>
      <vt:lpstr>Assignment:</vt:lpstr>
      <vt:lpstr>Assignment:</vt:lpstr>
      <vt:lpstr>Assignment:</vt:lpstr>
      <vt:lpstr>Instructions</vt:lpstr>
      <vt:lpstr>Instructions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DESIGN LAB</dc:title>
  <dc:creator>CN</dc:creator>
  <cp:lastModifiedBy>ashis</cp:lastModifiedBy>
  <cp:revision>58</cp:revision>
  <dcterms:created xsi:type="dcterms:W3CDTF">2020-08-09T04:33:02Z</dcterms:created>
  <dcterms:modified xsi:type="dcterms:W3CDTF">2020-08-24T04:30:43Z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0x010100A05A4CB31FB63740BC442F7C2B4737F5</vt:lpwstr>
  </property>
</Properties>
</file>