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80" r:id="rId5"/>
    <p:sldId id="281" r:id="rId6"/>
    <p:sldId id="276" r:id="rId7"/>
    <p:sldId id="264" r:id="rId8"/>
    <p:sldId id="283" r:id="rId9"/>
    <p:sldId id="28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80A4-7521-4633-AF9D-63B48F7D11A6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6C59-FDE7-4C5D-9E22-7ABD9A6AA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80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3FA0-E4B9-45B4-AA16-76D0CF39B0B6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47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083E-B9BD-4FF6-9451-5F50A6C2EF64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4163-D418-48D2-BF03-D9861A471A75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00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26FD-A511-4534-A204-90C5173B5AFD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3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464-B4CB-4107-BBF4-A76E338AEF70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4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4712-55B2-44F1-807C-8C7449700F57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1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604-10DC-4B3C-9172-8B0E90F03580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04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2405-5548-4B74-B19D-F1835BD41738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1112-2508-480C-B5A6-0AA4444FEEEB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15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F150-1D5B-451C-8E13-3A590E75B958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53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0D78-54B2-4299-8486-17D7593CF3D3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E4BC-2C01-4EF6-99D7-D964C00C3320}" type="datetime1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3626-3753-4D94-BC82-3E12B4F12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6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COMPILER DESIGN LAB CS1762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           Given a grammar.</a:t>
            </a: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1. </a:t>
            </a:r>
            <a:r>
              <a:rPr lang="en-US" sz="2800" dirty="0">
                <a:latin typeface="Bookman Old Style" pitchFamily="18" charset="0"/>
              </a:rPr>
              <a:t>Generate the variables and terminals present in the </a:t>
            </a:r>
            <a:r>
              <a:rPr lang="en-US" sz="2800" dirty="0" smtClean="0">
                <a:latin typeface="Bookman Old Style" pitchFamily="18" charset="0"/>
              </a:rPr>
              <a:t>grammar</a:t>
            </a:r>
            <a:endParaRPr lang="en-US" sz="2800" b="1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2. </a:t>
            </a:r>
            <a:r>
              <a:rPr lang="en-US" sz="2800" dirty="0" smtClean="0">
                <a:latin typeface="Bookman Old Style" pitchFamily="18" charset="0"/>
              </a:rPr>
              <a:t>Display the new productions after left recursion removal</a:t>
            </a:r>
            <a:r>
              <a:rPr lang="en-US" sz="2800" b="1" dirty="0" smtClean="0">
                <a:latin typeface="Bookman Old Style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1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8968262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SL. No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Roll Numbers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Question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1-23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24-45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46-rest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PROGRAM3</a:t>
            </a:r>
            <a:br>
              <a:rPr lang="en-US" sz="3200" b="1" dirty="0" smtClean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Bookman Old Style" pitchFamily="18" charset="0"/>
              </a:rPr>
              <a:t>To implement the removal of left recursion from a grammar.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Left Recursive Grammar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en-US" sz="2800" dirty="0" smtClean="0">
                    <a:latin typeface="Bookman Old Style" pitchFamily="18" charset="0"/>
                    <a:cs typeface="Times New Roman" panose="02020603050405020304" pitchFamily="18" charset="0"/>
                  </a:rPr>
                  <a:t>A grammar is left recursive if it has a non-terminal A such that there is a derivation </a:t>
                </a:r>
                <a:endParaRPr lang="en-US" sz="2800" b="1" dirty="0">
                  <a:latin typeface="Bookman Old Style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𝜶</m:t>
                      </m:r>
                    </m:oMath>
                  </m:oMathPara>
                </a14:m>
                <a:endParaRPr lang="en-US" sz="2800" b="1" dirty="0" smtClean="0">
                  <a:latin typeface="Bookman Old Style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2800" dirty="0" smtClean="0">
                  <a:latin typeface="Bookman Old Style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q"/>
                </a:pPr>
                <a:r>
                  <a:rPr lang="en-US" sz="2800" dirty="0">
                    <a:latin typeface="Bookman Old Style" pitchFamily="18" charset="0"/>
                    <a:cs typeface="Times New Roman" panose="02020603050405020304" pitchFamily="18" charset="0"/>
                  </a:rPr>
                  <a:t>Top down parsing methods can’t handle left-recursive </a:t>
                </a:r>
                <a:r>
                  <a:rPr lang="en-US" sz="2800" dirty="0" smtClean="0">
                    <a:latin typeface="Bookman Old Style" pitchFamily="18" charset="0"/>
                    <a:cs typeface="Times New Roman" panose="02020603050405020304" pitchFamily="18" charset="0"/>
                  </a:rPr>
                  <a:t>grammar.</a:t>
                </a:r>
                <a:endParaRPr lang="en-US" sz="2800" dirty="0">
                  <a:latin typeface="Bookman Old Style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2800" dirty="0">
                  <a:latin typeface="Bookman Old Style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800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6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Eliminate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800" dirty="0" smtClean="0">
                    <a:latin typeface="Bookman Old Style" pitchFamily="18" charset="0"/>
                    <a:cs typeface="Times New Roman" panose="02020603050405020304" pitchFamily="18" charset="0"/>
                  </a:rPr>
                  <a:t>For a production rule: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𝜷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  <a:latin typeface="Bookman Old Style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800" dirty="0" smtClean="0">
                    <a:latin typeface="Bookman Old Style" pitchFamily="18" charset="0"/>
                  </a:rPr>
                  <a:t>The new rules are:</a:t>
                </a:r>
              </a:p>
              <a:p>
                <a:pPr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→</m:t>
                    </m:r>
                    <m:r>
                      <a:rPr lang="el-GR" sz="2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𝛽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l-GR" sz="2800" i="1" dirty="0">
                        <a:latin typeface="Cambria Math"/>
                      </a:rPr>
                      <m:t>’ </m:t>
                    </m:r>
                  </m:oMath>
                </a14:m>
                <a:endParaRPr lang="en-US" sz="280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’→</m:t>
                    </m:r>
                    <m:r>
                      <a:rPr lang="el-GR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’| </m:t>
                    </m:r>
                    <m:r>
                      <a:rPr lang="el-GR" sz="2800" i="1" dirty="0">
                        <a:latin typeface="Cambria Math"/>
                      </a:rPr>
                      <m:t>𝜀</m:t>
                    </m:r>
                    <m:r>
                      <a:rPr lang="el-GR" sz="2800" i="1" dirty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Bookman Old Style" pitchFamily="18" charset="0"/>
                  </a:rPr>
                  <a:t>For a production rule: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1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𝑨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…..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…..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|…..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i="1" dirty="0" smtClean="0">
                  <a:solidFill>
                    <a:srgbClr val="00B050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𝐴</m:t>
                      </m:r>
                      <m:r>
                        <a:rPr lang="en-US" sz="2800" i="1" dirty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|…..</m:t>
                      </m:r>
                      <m:sSub>
                        <m:sSubPr>
                          <m:ctrlPr>
                            <a:rPr lang="en-US" sz="2800" b="1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l-GR" sz="2800" i="1" dirty="0">
                          <a:latin typeface="Cambria Math"/>
                        </a:rPr>
                        <m:t>’ </m:t>
                      </m:r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’→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’|…………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8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’|</m:t>
                    </m:r>
                    <m:r>
                      <a:rPr lang="el-GR" sz="2800" i="1" dirty="0">
                        <a:latin typeface="Cambria Math"/>
                      </a:rPr>
                      <m:t>𝜀</m:t>
                    </m:r>
                    <m:r>
                      <a:rPr lang="el-GR" sz="2800" i="1" dirty="0">
                        <a:latin typeface="Cambria Math"/>
                      </a:rPr>
                      <m:t> </m:t>
                    </m:r>
                  </m:oMath>
                </a14:m>
                <a:endParaRPr lang="en-US" sz="2800" dirty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endParaRPr lang="en-US" sz="2800" b="1" dirty="0">
                  <a:solidFill>
                    <a:srgbClr val="00B0F0"/>
                  </a:solidFill>
                  <a:latin typeface="Bookman Old Style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Bookman Old Style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1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EXAMPLE: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05600" y="1219200"/>
                <a:ext cx="2209800" cy="1828800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𝜷</m:t>
                      </m:r>
                    </m:oMath>
                  </m:oMathPara>
                </a14:m>
                <a:endParaRPr lang="en-US" sz="2800" b="1" dirty="0">
                  <a:solidFill>
                    <a:srgbClr val="00B0F0"/>
                  </a:solidFill>
                  <a:latin typeface="Bookman Old Style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→</m:t>
                    </m:r>
                    <m:r>
                      <a:rPr lang="el-GR" sz="2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𝛽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l-GR" sz="2800" i="1" dirty="0">
                        <a:latin typeface="Cambria Math"/>
                      </a:rPr>
                      <m:t>’ </m:t>
                    </m:r>
                  </m:oMath>
                </a14:m>
                <a:endParaRPr lang="en-US" sz="2800" i="1" dirty="0" smtClean="0">
                  <a:latin typeface="Cambria Math"/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’→</m:t>
                    </m:r>
                    <m:r>
                      <a:rPr lang="el-GR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𝜶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’| </m:t>
                    </m:r>
                    <m:r>
                      <a:rPr lang="el-GR" sz="2800" i="1" dirty="0">
                        <a:latin typeface="Cambria Math"/>
                      </a:rPr>
                      <m:t>𝜀</m:t>
                    </m:r>
                    <m:r>
                      <a:rPr lang="el-GR" sz="2800" i="1" dirty="0">
                        <a:latin typeface="Cambria Math"/>
                      </a:rPr>
                      <m:t> </m:t>
                    </m:r>
                  </m:oMath>
                </a14:m>
                <a:endParaRPr lang="en-US" sz="2800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5600" y="1219200"/>
                <a:ext cx="2209800" cy="1828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0"/>
            <a:ext cx="58674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E </a:t>
            </a:r>
            <a:r>
              <a:rPr lang="en-US" sz="2400" i="1" dirty="0">
                <a:latin typeface="Bookman Old Style" pitchFamily="18" charset="0"/>
              </a:rPr>
              <a:t>→ E + T | T </a:t>
            </a:r>
            <a:endParaRPr lang="en-US" sz="2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Bookman Old Style" pitchFamily="18" charset="0"/>
              </a:rPr>
              <a:t>T→T*F | F </a:t>
            </a:r>
            <a:endParaRPr lang="en-US" sz="2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Bookman Old Style" pitchFamily="18" charset="0"/>
              </a:rPr>
              <a:t>F→ (E) | id </a:t>
            </a:r>
            <a:endParaRPr lang="en-US" sz="2400" i="1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Bookman Old Style" pitchFamily="18" charset="0"/>
              </a:rPr>
              <a:t>After eliminating: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latin typeface="Bookman Old Style" pitchFamily="18" charset="0"/>
              </a:rPr>
              <a:t>E→T</a:t>
            </a:r>
            <a:r>
              <a:rPr lang="en-US" sz="2400" b="1" i="1" dirty="0">
                <a:latin typeface="Bookman Old Style" pitchFamily="18" charset="0"/>
              </a:rPr>
              <a:t>E' </a:t>
            </a:r>
            <a:endParaRPr lang="en-US" sz="2400" b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Bookman Old Style" pitchFamily="18" charset="0"/>
              </a:rPr>
              <a:t>E'</a:t>
            </a:r>
            <a:r>
              <a:rPr lang="en-US" sz="2400" i="1" dirty="0">
                <a:latin typeface="Bookman Old Style" pitchFamily="18" charset="0"/>
              </a:rPr>
              <a:t>→+ T</a:t>
            </a:r>
            <a:r>
              <a:rPr lang="en-US" sz="2400" b="1" i="1" dirty="0">
                <a:latin typeface="Bookman Old Style" pitchFamily="18" charset="0"/>
              </a:rPr>
              <a:t>E' </a:t>
            </a:r>
            <a:r>
              <a:rPr lang="en-US" sz="2400" i="1" dirty="0">
                <a:latin typeface="Bookman Old Style" pitchFamily="18" charset="0"/>
              </a:rPr>
              <a:t>| </a:t>
            </a:r>
            <a:r>
              <a:rPr lang="el-GR" sz="2400" i="1" dirty="0">
                <a:latin typeface="Bookman Old Style" pitchFamily="18" charset="0"/>
              </a:rPr>
              <a:t>ε </a:t>
            </a:r>
            <a:endParaRPr lang="el-GR" sz="2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Bookman Old Style" pitchFamily="18" charset="0"/>
              </a:rPr>
              <a:t>T→ F</a:t>
            </a:r>
            <a:r>
              <a:rPr lang="en-US" sz="2400" b="1" i="1" dirty="0">
                <a:latin typeface="Bookman Old Style" pitchFamily="18" charset="0"/>
              </a:rPr>
              <a:t>T' </a:t>
            </a:r>
            <a:endParaRPr lang="en-US" sz="2400" b="1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b="1" i="1" dirty="0">
                <a:latin typeface="Bookman Old Style" pitchFamily="18" charset="0"/>
              </a:rPr>
              <a:t>T'</a:t>
            </a:r>
            <a:r>
              <a:rPr lang="en-US" sz="2400" i="1" dirty="0">
                <a:latin typeface="Bookman Old Style" pitchFamily="18" charset="0"/>
              </a:rPr>
              <a:t>→ *F</a:t>
            </a:r>
            <a:r>
              <a:rPr lang="en-US" sz="2400" b="1" i="1" dirty="0">
                <a:latin typeface="Bookman Old Style" pitchFamily="18" charset="0"/>
              </a:rPr>
              <a:t>T' </a:t>
            </a:r>
            <a:r>
              <a:rPr lang="en-US" sz="2400" i="1" dirty="0">
                <a:latin typeface="Bookman Old Style" pitchFamily="18" charset="0"/>
              </a:rPr>
              <a:t>| </a:t>
            </a:r>
            <a:r>
              <a:rPr lang="el-GR" sz="2400" i="1" dirty="0">
                <a:latin typeface="Bookman Old Style" pitchFamily="18" charset="0"/>
              </a:rPr>
              <a:t>ε </a:t>
            </a:r>
            <a:endParaRPr lang="el-GR" sz="2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Bookman Old Style" pitchFamily="18" charset="0"/>
              </a:rPr>
              <a:t>F→ (E) | id </a:t>
            </a:r>
          </a:p>
          <a:p>
            <a:pPr marL="0" indent="0">
              <a:buNone/>
            </a:pPr>
            <a:endParaRPr lang="en-US" sz="2400" i="1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i="1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i="1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35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Left recursion elimination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smtClean="0">
                <a:latin typeface="Bookman Old Style" pitchFamily="18" charset="0"/>
                <a:cs typeface="Times New Roman" panose="02020603050405020304" pitchFamily="18" charset="0"/>
              </a:rPr>
              <a:t>–Arrange the nonterminal in some order 1, 2, … , .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i="1" dirty="0" smtClean="0">
                <a:latin typeface="Bookman Old Style" pitchFamily="18" charset="0"/>
                <a:cs typeface="Times New Roman" panose="02020603050405020304" pitchFamily="18" charset="0"/>
              </a:rPr>
              <a:t>for (each i from 1 to n)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i="1" dirty="0" smtClean="0">
                <a:latin typeface="Bookman Old Style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i="1" dirty="0" smtClean="0">
                <a:latin typeface="Bookman Old Style" pitchFamily="18" charset="0"/>
                <a:cs typeface="Times New Roman" panose="02020603050405020304" pitchFamily="18" charset="0"/>
              </a:rPr>
              <a:t>for (each j from 1 to i-1)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i="1" dirty="0" smtClean="0">
                <a:latin typeface="Bookman Old Style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i="1" dirty="0" smtClean="0">
                <a:latin typeface="Bookman Old Style" pitchFamily="18" charset="0"/>
                <a:cs typeface="Times New Roman" panose="02020603050405020304" pitchFamily="18" charset="0"/>
              </a:rPr>
              <a:t>Replace each production of the form A→Aα|β by the production A→βA’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i="1" dirty="0" smtClean="0">
                <a:latin typeface="Bookman Old Style" pitchFamily="18" charset="0"/>
                <a:cs typeface="Times New Roman" panose="02020603050405020304" pitchFamily="18" charset="0"/>
              </a:rPr>
              <a:t>A’→αA’| ε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i="1" dirty="0" smtClean="0">
                <a:latin typeface="Bookman Old Style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Bookman Old Style" pitchFamily="18" charset="0"/>
              </a:rPr>
              <a:t>Eliminate left recursion among the given productions</a:t>
            </a:r>
          </a:p>
          <a:p>
            <a:pPr marL="0" indent="0" algn="just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Bookman Old Style" pitchFamily="18" charset="0"/>
              </a:rPr>
              <a:t>}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sz="2400" b="1" dirty="0" smtClean="0">
                    <a:latin typeface="Bookman Old Style" pitchFamily="18" charset="0"/>
                  </a:rPr>
                  <a:t>From a Context Free Grammar (CFG), write a program 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→</m:t>
                      </m:r>
                      <m:r>
                        <a:rPr lang="en-US" sz="2400" b="1" i="1" smtClean="0">
                          <a:latin typeface="Cambria Math"/>
                        </a:rPr>
                        <m:t>𝒃𝒅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𝑨𝒂𝒅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𝑨𝒄</m:t>
                      </m:r>
                    </m:oMath>
                  </m:oMathPara>
                </a14:m>
                <a:endParaRPr lang="en-US" sz="2400" b="1" dirty="0" smtClean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Bookman Old Style" pitchFamily="18" charset="0"/>
                  </a:rPr>
                  <a:t>a) To Generate the variables and terminals present in the </a:t>
                </a:r>
                <a:r>
                  <a:rPr lang="en-US" sz="2400" dirty="0" smtClean="0">
                    <a:latin typeface="Bookman Old Style" pitchFamily="18" charset="0"/>
                  </a:rPr>
                  <a:t>grammar.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latin typeface="Bookman Old Style" pitchFamily="18" charset="0"/>
                  </a:rPr>
                  <a:t>b) Eliminate the left recursion.</a:t>
                </a: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Bookman Old Style" pitchFamily="18" charset="0"/>
                  </a:rPr>
                  <a:t>2. From a Context Free Grammar (CFG), write a program 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𝑺</m:t>
                      </m:r>
                      <m:r>
                        <a:rPr lang="en-US" sz="2400" b="1" i="1" smtClean="0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sz="2400" b="1" dirty="0" smtClean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 smtClean="0">
                          <a:latin typeface="Cambria Math"/>
                        </a:rPr>
                        <m:t>𝑨𝒃𝑺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Bookman Old Style" pitchFamily="18" charset="0"/>
                  </a:rPr>
                  <a:t>a) To Generate the variables and terminals present in the </a:t>
                </a:r>
                <a:r>
                  <a:rPr lang="en-US" sz="2400" dirty="0" smtClean="0">
                    <a:latin typeface="Bookman Old Style" pitchFamily="18" charset="0"/>
                  </a:rPr>
                  <a:t>grammar.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latin typeface="Bookman Old Style" pitchFamily="18" charset="0"/>
                  </a:rPr>
                  <a:t>b) Eliminate the left recursion.</a:t>
                </a: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2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Bookman Old Style" pitchFamily="18" charset="0"/>
                  </a:rPr>
                  <a:t>3. From a Context Free Grammar (CFG), write a program 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→</m:t>
                      </m:r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 ×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sz="2400" b="1" dirty="0" smtClean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latin typeface="Bookman Old Style" pitchFamily="18" charset="0"/>
                  </a:rPr>
                  <a:t>a) To Generate the variables and terminals present in the </a:t>
                </a:r>
                <a:r>
                  <a:rPr lang="en-US" sz="2400" dirty="0" smtClean="0">
                    <a:latin typeface="Bookman Old Style" pitchFamily="18" charset="0"/>
                  </a:rPr>
                  <a:t>grammar.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latin typeface="Bookman Old Style" pitchFamily="18" charset="0"/>
                  </a:rPr>
                  <a:t>b) Eliminate the left recursion.</a:t>
                </a: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2" ma:contentTypeDescription="Create a new document." ma:contentTypeScope="" ma:versionID="e0afea79e21da38b7564648efc9073cf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dfcd2467caa6dc0b82cbc63651374ad1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4950B2-5A74-44DB-A233-076EE52A252B}"/>
</file>

<file path=customXml/itemProps2.xml><?xml version="1.0" encoding="utf-8"?>
<ds:datastoreItem xmlns:ds="http://schemas.openxmlformats.org/officeDocument/2006/customXml" ds:itemID="{796B90A5-08B5-4C43-BD11-6C37A4B74D63}"/>
</file>

<file path=customXml/itemProps3.xml><?xml version="1.0" encoding="utf-8"?>
<ds:datastoreItem xmlns:ds="http://schemas.openxmlformats.org/officeDocument/2006/customXml" ds:itemID="{3DCEAE09-58E7-4723-8964-A50987401877}"/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209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COMPILER DESIGN LAB CS1762</vt:lpstr>
      <vt:lpstr>PROGRAM3 </vt:lpstr>
      <vt:lpstr>Left Recursive Grammar</vt:lpstr>
      <vt:lpstr>Eliminate</vt:lpstr>
      <vt:lpstr>EXAMPLE:</vt:lpstr>
      <vt:lpstr>Left recursion elimination algorithm:</vt:lpstr>
      <vt:lpstr>Assignment:</vt:lpstr>
      <vt:lpstr>Assignment:</vt:lpstr>
      <vt:lpstr>Assignment:</vt:lpstr>
      <vt:lpstr>Instructions</vt:lpstr>
      <vt:lpstr>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CN</dc:creator>
  <cp:lastModifiedBy>suman</cp:lastModifiedBy>
  <cp:revision>67</cp:revision>
  <dcterms:created xsi:type="dcterms:W3CDTF">2020-08-09T04:33:02Z</dcterms:created>
  <dcterms:modified xsi:type="dcterms:W3CDTF">2020-08-31T03:33:00Z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