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86" r:id="rId5"/>
    <p:sldId id="287" r:id="rId6"/>
    <p:sldId id="288" r:id="rId7"/>
    <p:sldId id="289" r:id="rId8"/>
    <p:sldId id="290" r:id="rId9"/>
    <p:sldId id="285" r:id="rId10"/>
    <p:sldId id="291" r:id="rId11"/>
    <p:sldId id="264" r:id="rId12"/>
    <p:sldId id="283" r:id="rId13"/>
    <p:sldId id="284" r:id="rId14"/>
    <p:sldId id="266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80A4-7521-4633-AF9D-63B48F7D11A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86C59-FDE7-4C5D-9E22-7ABD9A6AA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0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CFA1-82A5-4AAE-89AE-637738E59F38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FBF5-B740-46FF-ADEE-7E8DB7CE368D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2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BB6A-3415-4B7E-8834-21BF51415AD4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7F79-DAA0-4F18-A2EB-335CAC1A8D5B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20B9-850D-4E18-A891-7216E46F5990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3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0A8B-9317-4529-8979-F8FA7DC23FED}" type="datetime1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45BF-773C-4B13-B590-78937A39D42D}" type="datetime1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5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A9DA-8E5D-4572-BA72-90F7640ED5D8}" type="datetime1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7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47F8-7829-4388-BCA1-C81F3A88C46D}" type="datetime1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2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8A63-EE09-4FA6-A460-0C5F1E140923}" type="datetime1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0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BF76-7E3D-4B53-8B2C-386E6F0A11A8}" type="datetime1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00CF-8509-46F0-91C7-6CD42BCD9EB6}" type="datetime1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Chitrapriya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3626-3753-4D94-BC82-3E12B4F12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2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COMPILER DESIGN LAB CS1762</a:t>
            </a:r>
            <a:endParaRPr lang="en-US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1000" y="1143000"/>
            <a:ext cx="86106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itchFamily="18" charset="0"/>
              </a:rPr>
              <a:t>F(){</a:t>
            </a:r>
          </a:p>
          <a:p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	if input[i] = '(' then{</a:t>
            </a:r>
          </a:p>
          <a:p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		i++;</a:t>
            </a:r>
          </a:p>
          <a:p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		call </a:t>
            </a:r>
            <a:r>
              <a:rPr lang="en-US" alt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itchFamily="18" charset="0"/>
              </a:rPr>
              <a:t>E();</a:t>
            </a:r>
          </a:p>
          <a:p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		if input[i] = ')' then {</a:t>
            </a:r>
          </a:p>
          <a:p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			i++;</a:t>
            </a:r>
          </a:p>
          <a:p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			return true;</a:t>
            </a:r>
          </a:p>
          <a:p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		}</a:t>
            </a:r>
          </a:p>
          <a:p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	}</a:t>
            </a:r>
          </a:p>
          <a:p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	else{</a:t>
            </a:r>
          </a:p>
          <a:p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		if input[i] = 'id' then{</a:t>
            </a:r>
          </a:p>
          <a:p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			i++;</a:t>
            </a:r>
          </a:p>
          <a:p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			return true;</a:t>
            </a:r>
          </a:p>
          <a:p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		}</a:t>
            </a:r>
          </a:p>
          <a:p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	}</a:t>
            </a:r>
          </a:p>
          <a:p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	return false;</a:t>
            </a:r>
          </a:p>
          <a:p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72814" y="188893"/>
            <a:ext cx="7696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b="1" dirty="0">
                <a:latin typeface="Bookman Old Style" pitchFamily="18" charset="0"/>
                <a:cs typeface="Times New Roman" pitchFamily="18" charset="0"/>
              </a:rPr>
              <a:t>Implementation of Recursive Predictive Parsing(RPP)</a:t>
            </a:r>
            <a:endParaRPr lang="en-US" altLang="en-US" sz="2800" dirty="0"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Assignment:</a:t>
            </a:r>
            <a:endParaRPr lang="en-US" b="1" dirty="0">
              <a:latin typeface="Bookman Old Style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514350" indent="-514350" algn="just">
                  <a:buAutoNum type="arabicPeriod"/>
                </a:pPr>
                <a:r>
                  <a:rPr lang="en-US" sz="2400" b="1" dirty="0" smtClean="0">
                    <a:latin typeface="Bookman Old Style" pitchFamily="18" charset="0"/>
                  </a:rPr>
                  <a:t>From a Context Free Grammar (CFG), write a program to: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𝑨</m:t>
                      </m:r>
                      <m:r>
                        <a:rPr lang="en-US" sz="2400" b="1" i="1" smtClean="0">
                          <a:latin typeface="Cambria Math"/>
                        </a:rPr>
                        <m:t>→</m:t>
                      </m:r>
                      <m:r>
                        <a:rPr lang="en-US" sz="2400" b="1" i="1" smtClean="0">
                          <a:latin typeface="Cambria Math"/>
                        </a:rPr>
                        <m:t>𝒃𝒅</m:t>
                      </m:r>
                      <m:r>
                        <a:rPr lang="en-US" sz="2400" b="1" i="1" smtClean="0">
                          <a:latin typeface="Cambria Math"/>
                        </a:rPr>
                        <m:t>|</m:t>
                      </m:r>
                      <m:r>
                        <a:rPr lang="en-US" sz="2400" b="1" i="1" smtClean="0">
                          <a:latin typeface="Cambria Math"/>
                        </a:rPr>
                        <m:t>𝑨𝒂𝒅</m:t>
                      </m:r>
                      <m:r>
                        <a:rPr lang="en-US" sz="2400" b="1" i="1" smtClean="0">
                          <a:latin typeface="Cambria Math"/>
                        </a:rPr>
                        <m:t>|</m:t>
                      </m:r>
                      <m:r>
                        <a:rPr lang="en-US" sz="2400" b="1" i="1" smtClean="0">
                          <a:latin typeface="Cambria Math"/>
                        </a:rPr>
                        <m:t>𝑨𝒄</m:t>
                      </m:r>
                    </m:oMath>
                  </m:oMathPara>
                </a14:m>
                <a:endParaRPr lang="en-US" sz="2400" b="1" dirty="0" smtClean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  <a:p>
                <a:pPr marL="457200" indent="-457200" algn="just">
                  <a:buAutoNum type="alphaLcParenR"/>
                </a:pPr>
                <a:r>
                  <a:rPr lang="en-US" sz="2400" dirty="0" smtClean="0">
                    <a:latin typeface="Bookman Old Style" pitchFamily="18" charset="0"/>
                  </a:rPr>
                  <a:t>Draw the transition diagram.</a:t>
                </a:r>
              </a:p>
              <a:p>
                <a:pPr marL="457200" indent="-457200" algn="just">
                  <a:buAutoNum type="alphaLcParenR"/>
                </a:pPr>
                <a:r>
                  <a:rPr lang="en-US" sz="2400" dirty="0" smtClean="0">
                    <a:latin typeface="Bookman Old Style" pitchFamily="18" charset="0"/>
                  </a:rPr>
                  <a:t>Check whether the string </a:t>
                </a:r>
                <a:r>
                  <a:rPr lang="en-US" sz="2400" b="1" i="1" dirty="0" err="1" smtClean="0">
                    <a:latin typeface="Bookman Old Style" pitchFamily="18" charset="0"/>
                  </a:rPr>
                  <a:t>bdcad</a:t>
                </a:r>
                <a:r>
                  <a:rPr lang="en-US" sz="2400" b="1" i="1" dirty="0" smtClean="0">
                    <a:latin typeface="Bookman Old Style" pitchFamily="18" charset="0"/>
                  </a:rPr>
                  <a:t> </a:t>
                </a:r>
                <a:r>
                  <a:rPr lang="en-US" sz="2400" dirty="0" smtClean="0">
                    <a:latin typeface="Bookman Old Style" pitchFamily="18" charset="0"/>
                  </a:rPr>
                  <a:t>can be generated by the grammar or.</a:t>
                </a:r>
                <a:endParaRPr lang="en-US" sz="2400" b="1" i="1" dirty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107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Assignment:</a:t>
            </a:r>
            <a:endParaRPr lang="en-US" b="1" dirty="0">
              <a:latin typeface="Bookman Old Style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400" b="1" dirty="0" smtClean="0">
                    <a:latin typeface="Bookman Old Style" pitchFamily="18" charset="0"/>
                  </a:rPr>
                  <a:t>2. From a Context Free Grammar (CFG), write a program to: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𝑺</m:t>
                      </m:r>
                      <m:r>
                        <a:rPr lang="en-US" sz="2400" b="1" i="1" smtClean="0"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|</m:t>
                      </m:r>
                      <m:r>
                        <a:rPr lang="en-US" sz="2400" b="1" i="1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sz="2400" b="1" dirty="0" smtClean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𝑨</m:t>
                      </m:r>
                      <m:r>
                        <a:rPr lang="en-US" sz="2400" b="1" i="1">
                          <a:latin typeface="Cambria Math"/>
                        </a:rPr>
                        <m:t>→</m:t>
                      </m:r>
                      <m:r>
                        <a:rPr lang="en-US" sz="2400" b="1" i="1" smtClean="0">
                          <a:latin typeface="Cambria Math"/>
                        </a:rPr>
                        <m:t>𝑨𝒃𝑺</m:t>
                      </m:r>
                      <m:r>
                        <a:rPr lang="en-US" sz="2400" b="1" i="1" smtClean="0">
                          <a:latin typeface="Cambria Math"/>
                        </a:rPr>
                        <m:t>|</m:t>
                      </m:r>
                      <m:r>
                        <a:rPr lang="en-US" sz="2400" b="1" i="1" smtClean="0"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  <a:p>
                <a:pPr marL="457200" indent="-457200" algn="just">
                  <a:buAutoNum type="alphaLcParenR"/>
                </a:pPr>
                <a:r>
                  <a:rPr lang="en-US" sz="2400" dirty="0" smtClean="0">
                    <a:latin typeface="Bookman Old Style" pitchFamily="18" charset="0"/>
                  </a:rPr>
                  <a:t>Draw </a:t>
                </a:r>
                <a:r>
                  <a:rPr lang="en-US" sz="2400" dirty="0">
                    <a:latin typeface="Bookman Old Style" pitchFamily="18" charset="0"/>
                  </a:rPr>
                  <a:t>the transition diagram.</a:t>
                </a:r>
              </a:p>
              <a:p>
                <a:pPr marL="457200" indent="-457200" algn="just">
                  <a:buAutoNum type="alphaLcParenR"/>
                </a:pPr>
                <a:r>
                  <a:rPr lang="en-US" sz="2400" dirty="0" smtClean="0">
                    <a:latin typeface="Bookman Old Style" pitchFamily="18" charset="0"/>
                  </a:rPr>
                  <a:t>Check whether the string </a:t>
                </a:r>
                <a:r>
                  <a:rPr lang="en-US" sz="2400" b="1" i="1" dirty="0">
                    <a:latin typeface="Bookman Old Style" pitchFamily="18" charset="0"/>
                  </a:rPr>
                  <a:t>((</a:t>
                </a:r>
                <a:r>
                  <a:rPr lang="en-US" sz="2400" b="1" i="1" dirty="0" smtClean="0">
                    <a:latin typeface="Bookman Old Style" pitchFamily="18" charset="0"/>
                  </a:rPr>
                  <a:t>a)</a:t>
                </a:r>
                <a:r>
                  <a:rPr lang="en-US" sz="2400" b="1" i="1" dirty="0" err="1" smtClean="0">
                    <a:latin typeface="Bookman Old Style" pitchFamily="18" charset="0"/>
                  </a:rPr>
                  <a:t>ba</a:t>
                </a:r>
                <a:r>
                  <a:rPr lang="en-US" sz="2400" b="1" i="1" dirty="0" smtClean="0">
                    <a:latin typeface="Bookman Old Style" pitchFamily="18" charset="0"/>
                  </a:rPr>
                  <a:t>) </a:t>
                </a:r>
                <a:r>
                  <a:rPr lang="en-US" sz="2400" dirty="0" smtClean="0">
                    <a:latin typeface="Bookman Old Style" pitchFamily="18" charset="0"/>
                  </a:rPr>
                  <a:t>can be generated by the grammar or not.</a:t>
                </a:r>
                <a:endParaRPr lang="en-US" sz="2400" b="1" i="1" dirty="0" smtClean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Assignment:</a:t>
            </a:r>
            <a:endParaRPr lang="en-US" b="1" dirty="0">
              <a:latin typeface="Bookman Old Style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400" b="1" dirty="0" smtClean="0">
                    <a:latin typeface="Bookman Old Style" pitchFamily="18" charset="0"/>
                  </a:rPr>
                  <a:t>3. From a Context Free Grammar (CFG), write a program to: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𝑨</m:t>
                      </m:r>
                      <m:r>
                        <a:rPr lang="en-US" sz="2400" b="1" i="1" smtClean="0">
                          <a:latin typeface="Cambria Math"/>
                        </a:rPr>
                        <m:t>→</m:t>
                      </m:r>
                      <m:r>
                        <a:rPr lang="en-US" sz="2400" b="1" i="1" smtClean="0">
                          <a:latin typeface="Cambria Math"/>
                        </a:rPr>
                        <m:t>𝑨</m:t>
                      </m:r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𝑨</m:t>
                      </m:r>
                      <m:r>
                        <a:rPr lang="en-US" sz="2400" b="1" i="1" smtClean="0">
                          <a:latin typeface="Cambria Math"/>
                        </a:rPr>
                        <m:t>|</m:t>
                      </m:r>
                      <m:r>
                        <a:rPr lang="en-US" sz="2400" b="1" i="1" smtClean="0">
                          <a:latin typeface="Cambria Math"/>
                        </a:rPr>
                        <m:t>𝑨</m:t>
                      </m:r>
                      <m:r>
                        <a:rPr lang="en-US" sz="2400" b="1" i="1" smtClean="0">
                          <a:latin typeface="Cambria Math"/>
                        </a:rPr>
                        <m:t> ×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400" b="1" i="1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sz="2400" b="1" dirty="0" smtClean="0">
                  <a:latin typeface="Bookman Old Style" pitchFamily="18" charset="0"/>
                </a:endParaRPr>
              </a:p>
              <a:p>
                <a:pPr marL="457200" indent="-457200" algn="just">
                  <a:buAutoNum type="alphaLcParenR"/>
                </a:pPr>
                <a:endParaRPr lang="en-US" sz="2400" dirty="0" smtClean="0">
                  <a:latin typeface="Bookman Old Style" pitchFamily="18" charset="0"/>
                </a:endParaRPr>
              </a:p>
              <a:p>
                <a:pPr marL="457200" indent="-457200" algn="just">
                  <a:buAutoNum type="alphaLcParenR"/>
                </a:pPr>
                <a:r>
                  <a:rPr lang="en-US" sz="2400" dirty="0" smtClean="0">
                    <a:latin typeface="Bookman Old Style" pitchFamily="18" charset="0"/>
                  </a:rPr>
                  <a:t>Draw </a:t>
                </a:r>
                <a:r>
                  <a:rPr lang="en-US" sz="2400" dirty="0">
                    <a:latin typeface="Bookman Old Style" pitchFamily="18" charset="0"/>
                  </a:rPr>
                  <a:t>the transition diagram.</a:t>
                </a:r>
              </a:p>
              <a:p>
                <a:pPr marL="457200" indent="-457200" algn="just">
                  <a:buAutoNum type="alphaLcParenR"/>
                </a:pPr>
                <a:r>
                  <a:rPr lang="en-US" sz="2400" dirty="0">
                    <a:latin typeface="Bookman Old Style" pitchFamily="18" charset="0"/>
                  </a:rPr>
                  <a:t>Check whether the string </a:t>
                </a:r>
                <a:r>
                  <a:rPr lang="en-US" sz="2400" b="1" i="1" dirty="0" smtClean="0">
                    <a:latin typeface="Bookman Old Style" pitchFamily="18" charset="0"/>
                  </a:rPr>
                  <a:t>a*</a:t>
                </a:r>
                <a:r>
                  <a:rPr lang="en-US" sz="2400" b="1" i="1" dirty="0" err="1" smtClean="0">
                    <a:latin typeface="Bookman Old Style" pitchFamily="18" charset="0"/>
                  </a:rPr>
                  <a:t>a+a</a:t>
                </a:r>
                <a:r>
                  <a:rPr lang="en-US" sz="2400" b="1" i="1" dirty="0" smtClean="0">
                    <a:latin typeface="Bookman Old Style" pitchFamily="18" charset="0"/>
                  </a:rPr>
                  <a:t>*a </a:t>
                </a:r>
                <a:r>
                  <a:rPr lang="en-US" sz="2400" dirty="0" smtClean="0">
                    <a:latin typeface="Bookman Old Style" pitchFamily="18" charset="0"/>
                  </a:rPr>
                  <a:t>can </a:t>
                </a:r>
                <a:r>
                  <a:rPr lang="en-US" sz="2400" dirty="0">
                    <a:latin typeface="Bookman Old Style" pitchFamily="18" charset="0"/>
                  </a:rPr>
                  <a:t>be generated by the grammar or not.</a:t>
                </a:r>
                <a:endParaRPr lang="en-US" sz="2400" b="1" i="1" dirty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Bookman Old Style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Instructions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Bookman Old Style" pitchFamily="18" charset="0"/>
              </a:rPr>
              <a:t>Input:</a:t>
            </a:r>
          </a:p>
          <a:p>
            <a:pPr marL="0" indent="0">
              <a:buNone/>
            </a:pPr>
            <a:r>
              <a:rPr lang="en-US" sz="2800" b="1" dirty="0" smtClean="0">
                <a:latin typeface="Bookman Old Style" pitchFamily="18" charset="0"/>
              </a:rPr>
              <a:t>           Given a </a:t>
            </a:r>
            <a:r>
              <a:rPr lang="en-US" sz="2800" b="1" dirty="0" smtClean="0">
                <a:latin typeface="Bookman Old Style" pitchFamily="18" charset="0"/>
              </a:rPr>
              <a:t>grammar without the left recursion.</a:t>
            </a:r>
            <a:endParaRPr lang="en-US" sz="2800" b="1" dirty="0" smtClean="0">
              <a:latin typeface="Bookman Old Style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Bookman Old Style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Bookman Old Style" pitchFamily="18" charset="0"/>
              </a:rPr>
              <a:t>Output</a:t>
            </a:r>
            <a:r>
              <a:rPr lang="en-US" sz="2800" b="1" dirty="0" smtClean="0">
                <a:latin typeface="Bookman Old Style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b="1" dirty="0" smtClean="0">
                <a:latin typeface="Bookman Old Style" pitchFamily="18" charset="0"/>
              </a:rPr>
              <a:t>1. Display the optimized grammar after the drawing the transition diagram.</a:t>
            </a:r>
            <a:endParaRPr lang="en-US" sz="2800" b="1" dirty="0" smtClean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Bookman Old Style" pitchFamily="18" charset="0"/>
              </a:rPr>
              <a:t>2. Check whether a given string can be derived or not by the grammar.</a:t>
            </a:r>
          </a:p>
          <a:p>
            <a:pPr marL="0" indent="0">
              <a:buNone/>
            </a:pPr>
            <a:r>
              <a:rPr lang="en-US" sz="2800" b="1" dirty="0" smtClean="0">
                <a:latin typeface="Bookman Old Style" pitchFamily="18" charset="0"/>
              </a:rPr>
              <a:t>[</a:t>
            </a:r>
            <a:r>
              <a:rPr lang="en-US" sz="2800" dirty="0" smtClean="0">
                <a:latin typeface="Bookman Old Style" pitchFamily="18" charset="0"/>
              </a:rPr>
              <a:t>display both the condition </a:t>
            </a:r>
            <a:r>
              <a:rPr lang="en-US" sz="2800" b="1" dirty="0" smtClean="0">
                <a:latin typeface="Bookman Old Style" pitchFamily="18" charset="0"/>
              </a:rPr>
              <a:t>]</a:t>
            </a:r>
            <a:endParaRPr lang="en-US" sz="2800" b="1" dirty="0" smtClean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Instructions</a:t>
            </a:r>
            <a:endParaRPr lang="en-US" b="1" dirty="0">
              <a:latin typeface="Bookman Old Style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319985"/>
              </p:ext>
            </p:extLst>
          </p:nvPr>
        </p:nvGraphicFramePr>
        <p:xfrm>
          <a:off x="457200" y="1600200"/>
          <a:ext cx="8229600" cy="2804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2743200"/>
                <a:gridCol w="2743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SL. No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Roll Numbers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Question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1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1-22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3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2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23-45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1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3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46-rest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okman Old Style" pitchFamily="18" charset="0"/>
                        </a:rPr>
                        <a:t>2</a:t>
                      </a:r>
                      <a:endParaRPr lang="en-US" sz="3200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3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PROGRAM5</a:t>
            </a:r>
            <a:r>
              <a:rPr lang="en-US" sz="3200" b="1" dirty="0" smtClean="0">
                <a:latin typeface="Bookman Old Style" pitchFamily="18" charset="0"/>
              </a:rPr>
              <a:t/>
            </a:r>
            <a:br>
              <a:rPr lang="en-US" sz="3200" b="1" dirty="0" smtClean="0">
                <a:latin typeface="Bookman Old Style" pitchFamily="18" charset="0"/>
              </a:rPr>
            </a:br>
            <a:endParaRPr lang="en-US" sz="3200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Bookman Old Style" pitchFamily="18" charset="0"/>
              </a:rPr>
              <a:t>To implement Top down parsing </a:t>
            </a:r>
            <a:r>
              <a:rPr lang="en-US" b="1" dirty="0" smtClean="0">
                <a:latin typeface="Bookman Old Style" pitchFamily="18" charset="0"/>
              </a:rPr>
              <a:t>technique- Recursive Predictive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ookman Old Style" pitchFamily="18" charset="0"/>
              </a:rPr>
              <a:t>Recursive Predictive Parsing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600" dirty="0" smtClean="0">
                <a:latin typeface="Bookman Old Style" pitchFamily="18" charset="0"/>
                <a:cs typeface="Times New Roman" panose="02020603050405020304" pitchFamily="18" charset="0"/>
              </a:rPr>
              <a:t>It </a:t>
            </a:r>
            <a:r>
              <a:rPr lang="en-US" sz="2600" dirty="0">
                <a:latin typeface="Bookman Old Style" pitchFamily="18" charset="0"/>
                <a:cs typeface="Times New Roman" panose="02020603050405020304" pitchFamily="18" charset="0"/>
              </a:rPr>
              <a:t>is like </a:t>
            </a:r>
            <a:r>
              <a:rPr lang="en-US" sz="2600" dirty="0" smtClean="0">
                <a:latin typeface="Bookman Old Style" pitchFamily="18" charset="0"/>
                <a:cs typeface="Times New Roman" panose="02020603050405020304" pitchFamily="18" charset="0"/>
              </a:rPr>
              <a:t>Recursive Descent parsing technique.</a:t>
            </a:r>
          </a:p>
          <a:p>
            <a:pPr algn="just">
              <a:buFont typeface="Wingdings" pitchFamily="2" charset="2"/>
              <a:buChar char="q"/>
            </a:pPr>
            <a:r>
              <a:rPr lang="en-US" altLang="en-US" sz="2600" dirty="0" smtClean="0">
                <a:latin typeface="Bookman Old Style" pitchFamily="18" charset="0"/>
                <a:cs typeface="Times New Roman" pitchFamily="18" charset="0"/>
              </a:rPr>
              <a:t>No backtracking (pre deterministic parser).</a:t>
            </a:r>
          </a:p>
          <a:p>
            <a:pPr algn="just">
              <a:buFont typeface="Wingdings" pitchFamily="2" charset="2"/>
              <a:buChar char="q"/>
            </a:pPr>
            <a:r>
              <a:rPr lang="en-US" altLang="en-US" sz="2600" dirty="0" smtClean="0">
                <a:latin typeface="Bookman Old Style" pitchFamily="18" charset="0"/>
                <a:cs typeface="Times New Roman" pitchFamily="18" charset="0"/>
              </a:rPr>
              <a:t>Constructed </a:t>
            </a:r>
            <a:r>
              <a:rPr lang="en-US" altLang="en-US" sz="2600" dirty="0">
                <a:latin typeface="Bookman Old Style" pitchFamily="18" charset="0"/>
                <a:cs typeface="Times New Roman" pitchFamily="18" charset="0"/>
              </a:rPr>
              <a:t>for a class of grammars called </a:t>
            </a:r>
            <a:r>
              <a:rPr lang="en-US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itchFamily="18" charset="0"/>
              </a:rPr>
              <a:t>L</a:t>
            </a:r>
            <a:r>
              <a:rPr lang="en-US" altLang="en-US" sz="2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itchFamily="18" charset="0"/>
              </a:rPr>
              <a:t>L</a:t>
            </a:r>
            <a:r>
              <a:rPr lang="en-US" altLang="en-US" sz="2600" dirty="0">
                <a:latin typeface="Bookman Old Style" pitchFamily="18" charset="0"/>
                <a:cs typeface="Times New Roman" pitchFamily="18" charset="0"/>
              </a:rPr>
              <a:t>(1</a:t>
            </a:r>
            <a:r>
              <a:rPr lang="en-US" altLang="en-US" sz="2600" dirty="0" smtClean="0">
                <a:latin typeface="Bookman Old Style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endParaRPr lang="en-US" altLang="en-US" sz="2600" dirty="0" smtClean="0">
              <a:latin typeface="Bookman Old Style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altLang="en-US" sz="2600" dirty="0" smtClean="0">
                <a:latin typeface="Bookman Old Style" pitchFamily="18" charset="0"/>
                <a:cs typeface="Times New Roman" pitchFamily="18" charset="0"/>
              </a:rPr>
              <a:t>First “</a:t>
            </a:r>
            <a:r>
              <a:rPr lang="en-US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itchFamily="18" charset="0"/>
              </a:rPr>
              <a:t>L</a:t>
            </a:r>
            <a:r>
              <a:rPr lang="en-US" altLang="en-US" sz="2600" dirty="0" smtClean="0">
                <a:latin typeface="Bookman Old Style" pitchFamily="18" charset="0"/>
                <a:cs typeface="Times New Roman" pitchFamily="18" charset="0"/>
              </a:rPr>
              <a:t>” : scanning </a:t>
            </a:r>
            <a:r>
              <a:rPr lang="en-US" altLang="en-US" sz="2600" dirty="0">
                <a:latin typeface="Bookman Old Style" pitchFamily="18" charset="0"/>
                <a:cs typeface="Times New Roman" pitchFamily="18" charset="0"/>
              </a:rPr>
              <a:t>the input from left to </a:t>
            </a:r>
            <a:r>
              <a:rPr lang="en-US" altLang="en-US" sz="2600" dirty="0" smtClean="0">
                <a:latin typeface="Bookman Old Style" pitchFamily="18" charset="0"/>
                <a:cs typeface="Times New Roman" pitchFamily="18" charset="0"/>
              </a:rPr>
              <a:t>right.</a:t>
            </a:r>
          </a:p>
          <a:p>
            <a:pPr marL="0" indent="0" algn="just">
              <a:buNone/>
            </a:pPr>
            <a:r>
              <a:rPr lang="en-US" altLang="en-US" sz="2600" dirty="0">
                <a:latin typeface="Bookman Old Style" pitchFamily="18" charset="0"/>
                <a:cs typeface="Times New Roman" pitchFamily="18" charset="0"/>
              </a:rPr>
              <a:t>S</a:t>
            </a:r>
            <a:r>
              <a:rPr lang="en-US" altLang="en-US" sz="2600" dirty="0" smtClean="0">
                <a:latin typeface="Bookman Old Style" pitchFamily="18" charset="0"/>
                <a:cs typeface="Times New Roman" pitchFamily="18" charset="0"/>
              </a:rPr>
              <a:t>econd </a:t>
            </a:r>
            <a:r>
              <a:rPr lang="en-US" altLang="en-US" sz="2600" dirty="0">
                <a:latin typeface="Bookman Old Style" pitchFamily="18" charset="0"/>
                <a:cs typeface="Times New Roman" pitchFamily="18" charset="0"/>
              </a:rPr>
              <a:t>“</a:t>
            </a:r>
            <a:r>
              <a:rPr lang="en-US" altLang="en-US" sz="2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itchFamily="18" charset="0"/>
              </a:rPr>
              <a:t>L</a:t>
            </a:r>
            <a:r>
              <a:rPr lang="en-US" altLang="en-US" sz="2600" dirty="0" smtClean="0">
                <a:latin typeface="Bookman Old Style" pitchFamily="18" charset="0"/>
                <a:cs typeface="Times New Roman" pitchFamily="18" charset="0"/>
              </a:rPr>
              <a:t>”:  </a:t>
            </a:r>
            <a:r>
              <a:rPr lang="en-US" altLang="en-US" sz="2600" dirty="0">
                <a:latin typeface="Bookman Old Style" pitchFamily="18" charset="0"/>
                <a:cs typeface="Times New Roman" pitchFamily="18" charset="0"/>
              </a:rPr>
              <a:t>for </a:t>
            </a:r>
            <a:r>
              <a:rPr lang="en-US" altLang="en-US" sz="2600" dirty="0" smtClean="0">
                <a:latin typeface="Bookman Old Style" pitchFamily="18" charset="0"/>
                <a:cs typeface="Times New Roman" pitchFamily="18" charset="0"/>
              </a:rPr>
              <a:t>producing a </a:t>
            </a:r>
            <a:r>
              <a:rPr lang="en-US" altLang="en-US" sz="2600" dirty="0">
                <a:latin typeface="Bookman Old Style" pitchFamily="18" charset="0"/>
                <a:cs typeface="Times New Roman" pitchFamily="18" charset="0"/>
              </a:rPr>
              <a:t>leftmost </a:t>
            </a:r>
            <a:r>
              <a:rPr lang="en-US" altLang="en-US" sz="2600" dirty="0" smtClean="0">
                <a:latin typeface="Bookman Old Style" pitchFamily="18" charset="0"/>
                <a:cs typeface="Times New Roman" pitchFamily="18" charset="0"/>
              </a:rPr>
              <a:t>derivation</a:t>
            </a:r>
          </a:p>
          <a:p>
            <a:pPr marL="0" indent="0" algn="just">
              <a:buNone/>
            </a:pPr>
            <a:r>
              <a:rPr lang="en-US" altLang="en-US" sz="2600" dirty="0" smtClean="0">
                <a:latin typeface="Bookman Old Style" pitchFamily="18" charset="0"/>
                <a:cs typeface="Times New Roman" pitchFamily="18" charset="0"/>
              </a:rPr>
              <a:t> “</a:t>
            </a:r>
            <a:r>
              <a:rPr lang="en-US" altLang="en-US" sz="2600" b="1" dirty="0" smtClean="0">
                <a:solidFill>
                  <a:srgbClr val="0070C0"/>
                </a:solidFill>
                <a:latin typeface="Bookman Old Style" pitchFamily="18" charset="0"/>
                <a:cs typeface="Times New Roman" pitchFamily="18" charset="0"/>
              </a:rPr>
              <a:t>1</a:t>
            </a:r>
            <a:r>
              <a:rPr lang="en-US" altLang="en-US" sz="2600" dirty="0" smtClean="0">
                <a:latin typeface="Bookman Old Style" pitchFamily="18" charset="0"/>
                <a:cs typeface="Times New Roman" pitchFamily="18" charset="0"/>
              </a:rPr>
              <a:t>” : for </a:t>
            </a:r>
            <a:r>
              <a:rPr lang="en-US" altLang="en-US" sz="2600" dirty="0">
                <a:latin typeface="Bookman Old Style" pitchFamily="18" charset="0"/>
                <a:cs typeface="Times New Roman" pitchFamily="18" charset="0"/>
              </a:rPr>
              <a:t>using one input symbol of </a:t>
            </a:r>
            <a:r>
              <a:rPr lang="en-US" altLang="en-US" sz="2600" dirty="0" err="1">
                <a:latin typeface="Bookman Old Style" pitchFamily="18" charset="0"/>
                <a:cs typeface="Times New Roman" pitchFamily="18" charset="0"/>
              </a:rPr>
              <a:t>lookahead</a:t>
            </a:r>
            <a:r>
              <a:rPr lang="en-US" altLang="en-US" sz="2600" dirty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altLang="en-US" sz="2600" dirty="0" smtClean="0">
                <a:latin typeface="Bookman Old Style" pitchFamily="18" charset="0"/>
                <a:cs typeface="Times New Roman" pitchFamily="18" charset="0"/>
              </a:rPr>
              <a:t>at each </a:t>
            </a:r>
            <a:r>
              <a:rPr lang="en-US" altLang="en-US" sz="2600" dirty="0">
                <a:latin typeface="Bookman Old Style" pitchFamily="18" charset="0"/>
                <a:cs typeface="Times New Roman" pitchFamily="18" charset="0"/>
              </a:rPr>
              <a:t>step to make parsing action decisions.</a:t>
            </a:r>
            <a:endParaRPr lang="en-US" altLang="en-US" sz="2600" dirty="0" smtClean="0">
              <a:latin typeface="Bookman Old Style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600" dirty="0">
              <a:latin typeface="Bookman Old Style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600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Procedure </a:t>
            </a:r>
            <a:endParaRPr lang="en-US" b="1" dirty="0">
              <a:latin typeface="Bookman Old Style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Autofit/>
              </a:bodyPr>
              <a:lstStyle/>
              <a:p>
                <a:pPr algn="just">
                  <a:buFont typeface="Wingdings" pitchFamily="2" charset="2"/>
                  <a:buChar char="q"/>
                </a:pPr>
                <a:r>
                  <a:rPr lang="en-US" sz="2400" dirty="0" smtClean="0">
                    <a:latin typeface="Bookman Old Style" pitchFamily="18" charset="0"/>
                  </a:rPr>
                  <a:t>Transition diagrams are useful for visualizing predictive parsers.</a:t>
                </a:r>
              </a:p>
              <a:p>
                <a:pPr algn="just">
                  <a:buFont typeface="Wingdings" pitchFamily="2" charset="2"/>
                  <a:buChar char="q"/>
                </a:pPr>
                <a:r>
                  <a:rPr lang="en-US" sz="2400" dirty="0">
                    <a:latin typeface="Bookman Old Style" pitchFamily="18" charset="0"/>
                  </a:rPr>
                  <a:t>To construct the transition diagram from a </a:t>
                </a:r>
                <a:r>
                  <a:rPr lang="en-US" sz="2400" dirty="0" smtClean="0">
                    <a:latin typeface="Bookman Old Style" pitchFamily="18" charset="0"/>
                  </a:rPr>
                  <a:t>grammar: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n-US" sz="2400" dirty="0" smtClean="0">
                    <a:latin typeface="Bookman Old Style" pitchFamily="18" charset="0"/>
                  </a:rPr>
                  <a:t>First </a:t>
                </a:r>
                <a:r>
                  <a:rPr lang="en-US" sz="2400" dirty="0">
                    <a:latin typeface="Bookman Old Style" pitchFamily="18" charset="0"/>
                  </a:rPr>
                  <a:t>eliminate </a:t>
                </a:r>
                <a:r>
                  <a:rPr lang="en-US" sz="2400" b="1" i="1" dirty="0">
                    <a:latin typeface="Bookman Old Style" pitchFamily="18" charset="0"/>
                  </a:rPr>
                  <a:t>left recursion </a:t>
                </a:r>
                <a:r>
                  <a:rPr lang="en-US" sz="2400" dirty="0">
                    <a:latin typeface="Bookman Old Style" pitchFamily="18" charset="0"/>
                  </a:rPr>
                  <a:t>and then </a:t>
                </a:r>
                <a:r>
                  <a:rPr lang="en-US" sz="2400" b="1" i="1" dirty="0" smtClean="0">
                    <a:latin typeface="Bookman Old Style" pitchFamily="18" charset="0"/>
                  </a:rPr>
                  <a:t>left </a:t>
                </a:r>
                <a:r>
                  <a:rPr lang="en-US" sz="2400" b="1" i="1" dirty="0">
                    <a:latin typeface="Bookman Old Style" pitchFamily="18" charset="0"/>
                  </a:rPr>
                  <a:t>factor </a:t>
                </a:r>
                <a:r>
                  <a:rPr lang="en-US" sz="2400" dirty="0">
                    <a:latin typeface="Bookman Old Style" pitchFamily="18" charset="0"/>
                  </a:rPr>
                  <a:t>the </a:t>
                </a:r>
                <a:r>
                  <a:rPr lang="en-US" sz="2400" dirty="0" smtClean="0">
                    <a:latin typeface="Bookman Old Style" pitchFamily="18" charset="0"/>
                  </a:rPr>
                  <a:t>grammar.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en-US" sz="2400" dirty="0">
                    <a:latin typeface="Bookman Old Style" pitchFamily="18" charset="0"/>
                  </a:rPr>
                  <a:t>F</a:t>
                </a:r>
                <a:r>
                  <a:rPr lang="en-US" sz="2400" dirty="0" smtClean="0">
                    <a:latin typeface="Bookman Old Style" pitchFamily="18" charset="0"/>
                  </a:rPr>
                  <a:t>or </a:t>
                </a:r>
                <a:r>
                  <a:rPr lang="en-US" sz="2400" dirty="0">
                    <a:latin typeface="Bookman Old Style" pitchFamily="18" charset="0"/>
                  </a:rPr>
                  <a:t>each </a:t>
                </a:r>
                <a:r>
                  <a:rPr lang="en-US" sz="2400" dirty="0" smtClean="0">
                    <a:latin typeface="Bookman Old Style" pitchFamily="18" charset="0"/>
                  </a:rPr>
                  <a:t>nonterminal:</a:t>
                </a:r>
              </a:p>
              <a:p>
                <a:pPr marL="1371600" lvl="2" indent="-514350" algn="just">
                  <a:buFont typeface="+mj-lt"/>
                  <a:buAutoNum type="romanLcPeriod"/>
                </a:pPr>
                <a:r>
                  <a:rPr lang="en-US" dirty="0">
                    <a:latin typeface="Bookman Old Style" pitchFamily="18" charset="0"/>
                  </a:rPr>
                  <a:t>Create an initial and </a:t>
                </a:r>
                <a:r>
                  <a:rPr lang="en-US" dirty="0" smtClean="0">
                    <a:latin typeface="Bookman Old Style" pitchFamily="18" charset="0"/>
                  </a:rPr>
                  <a:t>final </a:t>
                </a:r>
                <a:r>
                  <a:rPr lang="en-US" dirty="0">
                    <a:latin typeface="Bookman Old Style" pitchFamily="18" charset="0"/>
                  </a:rPr>
                  <a:t>(return) </a:t>
                </a:r>
                <a:r>
                  <a:rPr lang="en-US" dirty="0" smtClean="0">
                    <a:latin typeface="Bookman Old Style" pitchFamily="18" charset="0"/>
                  </a:rPr>
                  <a:t>state.</a:t>
                </a:r>
              </a:p>
              <a:p>
                <a:pPr marL="1371600" lvl="2" indent="-514350" algn="just">
                  <a:buFont typeface="+mj-lt"/>
                  <a:buAutoNum type="romanLcPeriod"/>
                </a:pPr>
                <a:r>
                  <a:rPr lang="en-US" dirty="0" smtClean="0">
                    <a:latin typeface="Bookman Old Style" pitchFamily="18" charset="0"/>
                  </a:rPr>
                  <a:t>For </a:t>
                </a:r>
                <a:r>
                  <a:rPr lang="en-US" dirty="0">
                    <a:latin typeface="Bookman Old Style" pitchFamily="18" charset="0"/>
                  </a:rPr>
                  <a:t>each production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….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Bookman Old Style" pitchFamily="18" charset="0"/>
                  </a:rPr>
                  <a:t>, create a path from the </a:t>
                </a:r>
                <a:r>
                  <a:rPr lang="en-US" dirty="0" smtClean="0">
                    <a:latin typeface="Bookman Old Style" pitchFamily="18" charset="0"/>
                  </a:rPr>
                  <a:t>initial to </a:t>
                </a:r>
                <a:r>
                  <a:rPr lang="en-US" dirty="0">
                    <a:latin typeface="Bookman Old Style" pitchFamily="18" charset="0"/>
                  </a:rPr>
                  <a:t>the </a:t>
                </a:r>
                <a:r>
                  <a:rPr lang="en-US" dirty="0" smtClean="0">
                    <a:latin typeface="Bookman Old Style" pitchFamily="18" charset="0"/>
                  </a:rPr>
                  <a:t>final </a:t>
                </a:r>
                <a:r>
                  <a:rPr lang="en-US" dirty="0">
                    <a:latin typeface="Bookman Old Style" pitchFamily="18" charset="0"/>
                  </a:rPr>
                  <a:t>state, with edges labeled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….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Bookman Old Style" pitchFamily="18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>
                    <a:latin typeface="Bookman Old Style" pitchFamily="18" charset="0"/>
                  </a:rPr>
                  <a:t>, </a:t>
                </a:r>
                <a:r>
                  <a:rPr lang="en-US" dirty="0" smtClean="0">
                    <a:latin typeface="Bookman Old Style" pitchFamily="18" charset="0"/>
                  </a:rPr>
                  <a:t>the path </a:t>
                </a:r>
                <a:r>
                  <a:rPr lang="en-US" dirty="0">
                    <a:latin typeface="Bookman Old Style" pitchFamily="18" charset="0"/>
                  </a:rPr>
                  <a:t>is an edge labeled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>
                    <a:latin typeface="Bookman Old Style" pitchFamily="18" charset="0"/>
                  </a:rPr>
                  <a:t>.</a:t>
                </a:r>
                <a:endParaRPr lang="en-US" dirty="0">
                  <a:latin typeface="Bookman Old Style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963" t="-84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EXAMPLE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Bookman Old Style" pitchFamily="18" charset="0"/>
            </a:endParaRPr>
          </a:p>
          <a:p>
            <a:pPr marL="0" indent="0">
              <a:buNone/>
            </a:pPr>
            <a:endParaRPr lang="en-US" dirty="0">
              <a:latin typeface="Bookman Old Style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09600" y="1371600"/>
                <a:ext cx="1905000" cy="1371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𝐸</m:t>
                      </m:r>
                      <m:r>
                        <a:rPr lang="en-US" sz="2400" i="1" smtClean="0">
                          <a:latin typeface="Cambria Math"/>
                        </a:rPr>
                        <m:t>→</m:t>
                      </m:r>
                      <m:r>
                        <a:rPr lang="en-US" sz="2400" i="1" smtClean="0">
                          <a:latin typeface="Cambria Math"/>
                        </a:rPr>
                        <m:t>𝐸</m:t>
                      </m:r>
                      <m:r>
                        <a:rPr lang="en-US" sz="2400" i="1" smtClean="0">
                          <a:latin typeface="Cambria Math"/>
                        </a:rPr>
                        <m:t>+</m:t>
                      </m:r>
                      <m:r>
                        <a:rPr lang="en-US" sz="2400" i="1" smtClean="0">
                          <a:latin typeface="Cambria Math"/>
                        </a:rPr>
                        <m:t>𝑇</m:t>
                      </m:r>
                      <m:r>
                        <a:rPr lang="en-US" sz="2400" i="1" smtClean="0">
                          <a:latin typeface="Cambria Math"/>
                        </a:rPr>
                        <m:t>|</m:t>
                      </m:r>
                      <m:r>
                        <a:rPr lang="en-US" sz="240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latin typeface="Bookman Old Style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r>
                        <a:rPr lang="en-US" sz="2400" i="1">
                          <a:latin typeface="Cambria Math"/>
                        </a:rPr>
                        <m:t>→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r>
                        <a:rPr lang="en-US" sz="2400" i="1">
                          <a:latin typeface="Cambria Math"/>
                        </a:rPr>
                        <m:t>∗</m:t>
                      </m:r>
                      <m:r>
                        <a:rPr lang="en-US" sz="2400" i="1">
                          <a:latin typeface="Cambria Math"/>
                        </a:rPr>
                        <m:t>𝐹</m:t>
                      </m:r>
                      <m:r>
                        <a:rPr lang="en-US" sz="2400" i="1">
                          <a:latin typeface="Cambria Math"/>
                        </a:rPr>
                        <m:t>|</m:t>
                      </m:r>
                      <m:r>
                        <a:rPr lang="en-US" sz="2400" i="1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sz="2400" dirty="0">
                  <a:latin typeface="Bookman Old Style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𝐹</m:t>
                      </m:r>
                      <m:r>
                        <a:rPr lang="en-US" sz="2400" i="1">
                          <a:latin typeface="Cambria Math"/>
                        </a:rPr>
                        <m:t>→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𝐸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  <m:r>
                        <a:rPr lang="en-US" sz="2400" i="1">
                          <a:latin typeface="Cambria Math"/>
                        </a:rPr>
                        <m:t>|</m:t>
                      </m:r>
                      <m:r>
                        <a:rPr lang="en-US" sz="2400" i="1">
                          <a:latin typeface="Cambria Math"/>
                        </a:rPr>
                        <m:t>𝑖𝑑</m:t>
                      </m:r>
                    </m:oMath>
                  </m:oMathPara>
                </a14:m>
                <a:endParaRPr lang="en-US" sz="2400" dirty="0">
                  <a:latin typeface="Bookman Old Style" pitchFamily="18" charset="0"/>
                </a:endParaRPr>
              </a:p>
              <a:p>
                <a:pPr algn="ctr"/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1600"/>
                <a:ext cx="1905000" cy="1371600"/>
              </a:xfrm>
              <a:prstGeom prst="rect">
                <a:avLst/>
              </a:prstGeom>
              <a:blipFill rotWithShape="1">
                <a:blip r:embed="rId2"/>
                <a:stretch>
                  <a:fillRect t="-1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8600" y="2750288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After Removing Left Recursion:</a:t>
            </a:r>
          </a:p>
          <a:p>
            <a:endParaRPr lang="en-US" dirty="0">
              <a:latin typeface="Bookman Old Style" pitchFamily="18" charset="0"/>
            </a:endParaRPr>
          </a:p>
          <a:p>
            <a:endParaRPr lang="en-US" dirty="0"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429000"/>
            <a:ext cx="25908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>
                <a:latin typeface="Bookman Old Style" pitchFamily="18" charset="0"/>
              </a:rPr>
              <a:t>E→T</a:t>
            </a:r>
            <a:r>
              <a:rPr lang="en-US" sz="2400" b="1" i="1" dirty="0">
                <a:latin typeface="Bookman Old Style" pitchFamily="18" charset="0"/>
              </a:rPr>
              <a:t>E' </a:t>
            </a:r>
            <a:endParaRPr lang="en-US" sz="2400" b="1" dirty="0">
              <a:latin typeface="Bookman Old Style" pitchFamily="18" charset="0"/>
            </a:endParaRPr>
          </a:p>
          <a:p>
            <a:r>
              <a:rPr lang="en-US" sz="2400" b="1" i="1" dirty="0">
                <a:latin typeface="Bookman Old Style" pitchFamily="18" charset="0"/>
              </a:rPr>
              <a:t>E'</a:t>
            </a:r>
            <a:r>
              <a:rPr lang="en-US" sz="2400" i="1" dirty="0">
                <a:latin typeface="Bookman Old Style" pitchFamily="18" charset="0"/>
              </a:rPr>
              <a:t>→+ T</a:t>
            </a:r>
            <a:r>
              <a:rPr lang="en-US" sz="2400" b="1" i="1" dirty="0">
                <a:latin typeface="Bookman Old Style" pitchFamily="18" charset="0"/>
              </a:rPr>
              <a:t>E' </a:t>
            </a:r>
            <a:r>
              <a:rPr lang="en-US" sz="2400" i="1" dirty="0">
                <a:latin typeface="Bookman Old Style" pitchFamily="18" charset="0"/>
              </a:rPr>
              <a:t>| </a:t>
            </a:r>
            <a:r>
              <a:rPr lang="el-GR" sz="2400" i="1" dirty="0">
                <a:latin typeface="Bookman Old Style" pitchFamily="18" charset="0"/>
              </a:rPr>
              <a:t>ε </a:t>
            </a:r>
            <a:endParaRPr lang="el-GR" sz="2400" dirty="0">
              <a:latin typeface="Bookman Old Style" pitchFamily="18" charset="0"/>
            </a:endParaRPr>
          </a:p>
          <a:p>
            <a:r>
              <a:rPr lang="en-US" sz="2400" i="1" dirty="0">
                <a:latin typeface="Bookman Old Style" pitchFamily="18" charset="0"/>
              </a:rPr>
              <a:t>T→ F</a:t>
            </a:r>
            <a:r>
              <a:rPr lang="en-US" sz="2400" b="1" i="1" dirty="0">
                <a:latin typeface="Bookman Old Style" pitchFamily="18" charset="0"/>
              </a:rPr>
              <a:t>T' </a:t>
            </a:r>
            <a:endParaRPr lang="en-US" sz="2400" b="1" dirty="0">
              <a:latin typeface="Bookman Old Style" pitchFamily="18" charset="0"/>
            </a:endParaRPr>
          </a:p>
          <a:p>
            <a:r>
              <a:rPr lang="en-US" sz="2400" b="1" i="1" dirty="0">
                <a:latin typeface="Bookman Old Style" pitchFamily="18" charset="0"/>
              </a:rPr>
              <a:t>T'</a:t>
            </a:r>
            <a:r>
              <a:rPr lang="en-US" sz="2400" i="1" dirty="0">
                <a:latin typeface="Bookman Old Style" pitchFamily="18" charset="0"/>
              </a:rPr>
              <a:t>→ *F</a:t>
            </a:r>
            <a:r>
              <a:rPr lang="en-US" sz="2400" b="1" i="1" dirty="0">
                <a:latin typeface="Bookman Old Style" pitchFamily="18" charset="0"/>
              </a:rPr>
              <a:t>T' </a:t>
            </a:r>
            <a:r>
              <a:rPr lang="en-US" sz="2400" i="1" dirty="0">
                <a:latin typeface="Bookman Old Style" pitchFamily="18" charset="0"/>
              </a:rPr>
              <a:t>| </a:t>
            </a:r>
            <a:r>
              <a:rPr lang="el-GR" sz="2400" i="1" dirty="0">
                <a:latin typeface="Bookman Old Style" pitchFamily="18" charset="0"/>
              </a:rPr>
              <a:t>ε </a:t>
            </a:r>
            <a:endParaRPr lang="el-GR" sz="2400" dirty="0">
              <a:latin typeface="Bookman Old Style" pitchFamily="18" charset="0"/>
            </a:endParaRPr>
          </a:p>
          <a:p>
            <a:r>
              <a:rPr lang="en-US" sz="2400" i="1" dirty="0">
                <a:latin typeface="Bookman Old Style" pitchFamily="18" charset="0"/>
              </a:rPr>
              <a:t>F→ (E) | id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495800" y="3462669"/>
            <a:ext cx="4572000" cy="1676400"/>
            <a:chOff x="4343400" y="1371600"/>
            <a:chExt cx="4572000" cy="1676400"/>
          </a:xfrm>
        </p:grpSpPr>
        <p:sp>
          <p:nvSpPr>
            <p:cNvPr id="8" name="Rectangle 7"/>
            <p:cNvSpPr/>
            <p:nvPr/>
          </p:nvSpPr>
          <p:spPr>
            <a:xfrm>
              <a:off x="4343400" y="1371600"/>
              <a:ext cx="4572000" cy="1676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953000" y="1792990"/>
              <a:ext cx="533400" cy="6096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3400" y="1600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E’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: 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67300" y="1937266"/>
              <a:ext cx="304800" cy="2402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19750" y="1731333"/>
              <a:ext cx="304800" cy="2562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+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096000" y="1801113"/>
              <a:ext cx="533400" cy="6096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10300" y="1985779"/>
              <a:ext cx="304800" cy="2402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312002" y="1792990"/>
              <a:ext cx="533400" cy="60960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26302" y="1945390"/>
              <a:ext cx="304800" cy="2402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6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486400" y="209779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5" idx="2"/>
            </p:cNvCxnSpPr>
            <p:nvPr/>
          </p:nvCxnSpPr>
          <p:spPr>
            <a:xfrm flipV="1">
              <a:off x="7864327" y="2097790"/>
              <a:ext cx="447675" cy="162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828885" y="1697296"/>
              <a:ext cx="438150" cy="3429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E’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495800" y="1524000"/>
            <a:ext cx="4572000" cy="1676400"/>
            <a:chOff x="4343400" y="1371600"/>
            <a:chExt cx="4572000" cy="1676400"/>
          </a:xfrm>
        </p:grpSpPr>
        <p:sp>
          <p:nvSpPr>
            <p:cNvPr id="29" name="Rectangle 28"/>
            <p:cNvSpPr/>
            <p:nvPr/>
          </p:nvSpPr>
          <p:spPr>
            <a:xfrm>
              <a:off x="4343400" y="1371600"/>
              <a:ext cx="4572000" cy="1676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953000" y="1792990"/>
              <a:ext cx="533400" cy="6096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43400" y="1600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E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: 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67300" y="1937266"/>
              <a:ext cx="304800" cy="2402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0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1200" y="1584251"/>
              <a:ext cx="304800" cy="2562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T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362700" y="1784866"/>
              <a:ext cx="533400" cy="6096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77000" y="1969532"/>
              <a:ext cx="304800" cy="2402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924800" y="1784866"/>
              <a:ext cx="533400" cy="60960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039100" y="1937266"/>
              <a:ext cx="304800" cy="2402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5486400" y="2097790"/>
              <a:ext cx="8763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6"/>
              <a:endCxn id="36" idx="2"/>
            </p:cNvCxnSpPr>
            <p:nvPr/>
          </p:nvCxnSpPr>
          <p:spPr>
            <a:xfrm>
              <a:off x="6896100" y="2089666"/>
              <a:ext cx="1028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7258050" y="1584252"/>
              <a:ext cx="438150" cy="3429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E’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3" name="Oval 42"/>
          <p:cNvSpPr/>
          <p:nvPr/>
        </p:nvSpPr>
        <p:spPr>
          <a:xfrm>
            <a:off x="7455196" y="3888415"/>
            <a:ext cx="533400" cy="6096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569496" y="4073081"/>
            <a:ext cx="304800" cy="2402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5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781800" y="4203263"/>
            <a:ext cx="628650" cy="1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43725" y="3849428"/>
            <a:ext cx="304800" cy="2562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T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Bent-Up Arrow 51"/>
          <p:cNvSpPr/>
          <p:nvPr/>
        </p:nvSpPr>
        <p:spPr>
          <a:xfrm>
            <a:off x="5340424" y="4574991"/>
            <a:ext cx="3511402" cy="73209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9" idx="4"/>
          </p:cNvCxnSpPr>
          <p:nvPr/>
        </p:nvCxnSpPr>
        <p:spPr>
          <a:xfrm>
            <a:off x="5372100" y="4493659"/>
            <a:ext cx="0" cy="11793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667499" y="4724400"/>
            <a:ext cx="428625" cy="2562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i="1" dirty="0" smtClean="0">
                <a:solidFill>
                  <a:sysClr val="windowText" lastClr="000000"/>
                </a:solidFill>
                <a:latin typeface="Bookman Old Style" pitchFamily="18" charset="0"/>
              </a:rPr>
              <a:t>ε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ookman Old Style" pitchFamily="18" charset="0"/>
              </a:rPr>
              <a:t>EXAMPLE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Bookman Old Style" pitchFamily="18" charset="0"/>
            </a:endParaRPr>
          </a:p>
          <a:p>
            <a:pPr marL="0" indent="0">
              <a:buNone/>
            </a:pPr>
            <a:endParaRPr lang="en-US" dirty="0"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368631"/>
            <a:ext cx="25908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dirty="0">
                <a:latin typeface="Bookman Old Style" pitchFamily="18" charset="0"/>
              </a:rPr>
              <a:t>E→T</a:t>
            </a:r>
            <a:r>
              <a:rPr lang="en-US" sz="2400" b="1" i="1" dirty="0">
                <a:latin typeface="Bookman Old Style" pitchFamily="18" charset="0"/>
              </a:rPr>
              <a:t>E' </a:t>
            </a:r>
            <a:endParaRPr lang="en-US" sz="2400" b="1" dirty="0">
              <a:latin typeface="Bookman Old Style" pitchFamily="18" charset="0"/>
            </a:endParaRPr>
          </a:p>
          <a:p>
            <a:r>
              <a:rPr lang="en-US" sz="2400" b="1" i="1" dirty="0">
                <a:latin typeface="Bookman Old Style" pitchFamily="18" charset="0"/>
              </a:rPr>
              <a:t>E'</a:t>
            </a:r>
            <a:r>
              <a:rPr lang="en-US" sz="2400" i="1" dirty="0">
                <a:latin typeface="Bookman Old Style" pitchFamily="18" charset="0"/>
              </a:rPr>
              <a:t>→+ T</a:t>
            </a:r>
            <a:r>
              <a:rPr lang="en-US" sz="2400" b="1" i="1" dirty="0">
                <a:latin typeface="Bookman Old Style" pitchFamily="18" charset="0"/>
              </a:rPr>
              <a:t>E' </a:t>
            </a:r>
            <a:r>
              <a:rPr lang="en-US" sz="2400" i="1" dirty="0">
                <a:latin typeface="Bookman Old Style" pitchFamily="18" charset="0"/>
              </a:rPr>
              <a:t>| </a:t>
            </a:r>
            <a:r>
              <a:rPr lang="el-GR" sz="2400" i="1" dirty="0">
                <a:latin typeface="Bookman Old Style" pitchFamily="18" charset="0"/>
              </a:rPr>
              <a:t>ε </a:t>
            </a:r>
            <a:endParaRPr lang="el-GR" sz="2400" dirty="0">
              <a:latin typeface="Bookman Old Style" pitchFamily="18" charset="0"/>
            </a:endParaRPr>
          </a:p>
          <a:p>
            <a:r>
              <a:rPr lang="en-US" sz="2400" i="1" dirty="0">
                <a:latin typeface="Bookman Old Style" pitchFamily="18" charset="0"/>
              </a:rPr>
              <a:t>T→ F</a:t>
            </a:r>
            <a:r>
              <a:rPr lang="en-US" sz="2400" b="1" i="1" dirty="0">
                <a:latin typeface="Bookman Old Style" pitchFamily="18" charset="0"/>
              </a:rPr>
              <a:t>T' </a:t>
            </a:r>
            <a:endParaRPr lang="en-US" sz="2400" b="1" dirty="0">
              <a:latin typeface="Bookman Old Style" pitchFamily="18" charset="0"/>
            </a:endParaRPr>
          </a:p>
          <a:p>
            <a:r>
              <a:rPr lang="en-US" sz="2400" b="1" i="1" dirty="0">
                <a:latin typeface="Bookman Old Style" pitchFamily="18" charset="0"/>
              </a:rPr>
              <a:t>T'</a:t>
            </a:r>
            <a:r>
              <a:rPr lang="en-US" sz="2400" i="1" dirty="0">
                <a:latin typeface="Bookman Old Style" pitchFamily="18" charset="0"/>
              </a:rPr>
              <a:t>→ *F</a:t>
            </a:r>
            <a:r>
              <a:rPr lang="en-US" sz="2400" b="1" i="1" dirty="0">
                <a:latin typeface="Bookman Old Style" pitchFamily="18" charset="0"/>
              </a:rPr>
              <a:t>T' </a:t>
            </a:r>
            <a:r>
              <a:rPr lang="en-US" sz="2400" i="1" dirty="0">
                <a:latin typeface="Bookman Old Style" pitchFamily="18" charset="0"/>
              </a:rPr>
              <a:t>| </a:t>
            </a:r>
            <a:r>
              <a:rPr lang="el-GR" sz="2400" i="1" dirty="0">
                <a:latin typeface="Bookman Old Style" pitchFamily="18" charset="0"/>
              </a:rPr>
              <a:t>ε </a:t>
            </a:r>
            <a:endParaRPr lang="el-GR" sz="2400" dirty="0">
              <a:latin typeface="Bookman Old Style" pitchFamily="18" charset="0"/>
            </a:endParaRPr>
          </a:p>
          <a:p>
            <a:r>
              <a:rPr lang="en-US" sz="2400" i="1" dirty="0">
                <a:latin typeface="Bookman Old Style" pitchFamily="18" charset="0"/>
              </a:rPr>
              <a:t>F→ (E) | id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425802" y="829634"/>
            <a:ext cx="4572000" cy="1676400"/>
            <a:chOff x="4343400" y="1371600"/>
            <a:chExt cx="4572000" cy="1676400"/>
          </a:xfrm>
        </p:grpSpPr>
        <p:sp>
          <p:nvSpPr>
            <p:cNvPr id="29" name="Rectangle 28"/>
            <p:cNvSpPr/>
            <p:nvPr/>
          </p:nvSpPr>
          <p:spPr>
            <a:xfrm>
              <a:off x="4343400" y="1371600"/>
              <a:ext cx="4572000" cy="1676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953000" y="1792990"/>
              <a:ext cx="533400" cy="6096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43400" y="1600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T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rPr>
                <a:t>: 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67300" y="1937266"/>
              <a:ext cx="304800" cy="2402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7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91200" y="1584251"/>
              <a:ext cx="304800" cy="2562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F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362700" y="1784866"/>
              <a:ext cx="533400" cy="6096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77000" y="1969532"/>
              <a:ext cx="304800" cy="2402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924800" y="1784866"/>
              <a:ext cx="533400" cy="609600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039100" y="1937266"/>
              <a:ext cx="304800" cy="24026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5486400" y="2097790"/>
              <a:ext cx="8763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6"/>
              <a:endCxn id="36" idx="2"/>
            </p:cNvCxnSpPr>
            <p:nvPr/>
          </p:nvCxnSpPr>
          <p:spPr>
            <a:xfrm>
              <a:off x="6896100" y="2089666"/>
              <a:ext cx="1028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7258050" y="1584252"/>
              <a:ext cx="438150" cy="3429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T’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32234" y="2658212"/>
            <a:ext cx="4572000" cy="1676400"/>
            <a:chOff x="4495800" y="3462669"/>
            <a:chExt cx="4572000" cy="1676400"/>
          </a:xfrm>
        </p:grpSpPr>
        <p:grpSp>
          <p:nvGrpSpPr>
            <p:cNvPr id="27" name="Group 26"/>
            <p:cNvGrpSpPr/>
            <p:nvPr/>
          </p:nvGrpSpPr>
          <p:grpSpPr>
            <a:xfrm>
              <a:off x="4495800" y="3462669"/>
              <a:ext cx="4572000" cy="1676400"/>
              <a:chOff x="4343400" y="1371600"/>
              <a:chExt cx="4572000" cy="1676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343400" y="1371600"/>
                <a:ext cx="4572000" cy="1676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953000" y="1792990"/>
                <a:ext cx="533400" cy="609600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343400" y="16002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T’</a:t>
                </a:r>
                <a:r>
                  <a:rPr 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: </a:t>
                </a: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067300" y="1937266"/>
                <a:ext cx="419100" cy="28501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10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619750" y="1731333"/>
                <a:ext cx="304800" cy="25621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+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096000" y="1801113"/>
                <a:ext cx="533400" cy="609600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096000" y="1982012"/>
                <a:ext cx="526968" cy="24403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11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312002" y="1792990"/>
                <a:ext cx="533400" cy="609600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12002" y="1945390"/>
                <a:ext cx="419100" cy="24026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13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5486400" y="2097790"/>
                <a:ext cx="609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15" idx="2"/>
              </p:cNvCxnSpPr>
              <p:nvPr/>
            </p:nvCxnSpPr>
            <p:spPr>
              <a:xfrm flipV="1">
                <a:off x="7864327" y="2097790"/>
                <a:ext cx="447675" cy="1624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7828885" y="1697296"/>
                <a:ext cx="438150" cy="3429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E’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3" name="Oval 42"/>
            <p:cNvSpPr/>
            <p:nvPr/>
          </p:nvSpPr>
          <p:spPr>
            <a:xfrm>
              <a:off x="7455196" y="3888415"/>
              <a:ext cx="533400" cy="6096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10450" y="4036459"/>
              <a:ext cx="463846" cy="27689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12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6781800" y="4203263"/>
              <a:ext cx="628650" cy="18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943725" y="3849428"/>
              <a:ext cx="304800" cy="2562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T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Bent-Up Arrow 51"/>
            <p:cNvSpPr/>
            <p:nvPr/>
          </p:nvSpPr>
          <p:spPr>
            <a:xfrm>
              <a:off x="5340424" y="4574991"/>
              <a:ext cx="3511402" cy="73209"/>
            </a:xfrm>
            <a:prstGeom prst="bent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9" idx="4"/>
            </p:cNvCxnSpPr>
            <p:nvPr/>
          </p:nvCxnSpPr>
          <p:spPr>
            <a:xfrm>
              <a:off x="5372100" y="4493659"/>
              <a:ext cx="0" cy="11793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667499" y="4724400"/>
              <a:ext cx="428625" cy="2562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i="1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ε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65234" y="4724400"/>
            <a:ext cx="4572000" cy="1676400"/>
            <a:chOff x="4495800" y="3462669"/>
            <a:chExt cx="4572000" cy="1676400"/>
          </a:xfrm>
        </p:grpSpPr>
        <p:grpSp>
          <p:nvGrpSpPr>
            <p:cNvPr id="42" name="Group 41"/>
            <p:cNvGrpSpPr/>
            <p:nvPr/>
          </p:nvGrpSpPr>
          <p:grpSpPr>
            <a:xfrm>
              <a:off x="4495800" y="3462669"/>
              <a:ext cx="4572000" cy="1676400"/>
              <a:chOff x="4343400" y="1371600"/>
              <a:chExt cx="4572000" cy="16764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4343400" y="1371600"/>
                <a:ext cx="4572000" cy="1676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953000" y="1792990"/>
                <a:ext cx="533400" cy="609600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43400" y="160020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ookman Old Style" pitchFamily="18" charset="0"/>
                  </a:rPr>
                  <a:t>F: </a:t>
                </a: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067300" y="1937266"/>
                <a:ext cx="419100" cy="28501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14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619750" y="1731333"/>
                <a:ext cx="304800" cy="25621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(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096000" y="1801113"/>
                <a:ext cx="533400" cy="609600"/>
              </a:xfrm>
              <a:prstGeom prst="ellipse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096000" y="1982012"/>
                <a:ext cx="526968" cy="24403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15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8312002" y="1792990"/>
                <a:ext cx="533400" cy="609600"/>
              </a:xfrm>
              <a:prstGeom prst="ellipse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8312002" y="1945390"/>
                <a:ext cx="419100" cy="24026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17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5486400" y="2097790"/>
                <a:ext cx="6096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endCxn id="64" idx="2"/>
              </p:cNvCxnSpPr>
              <p:nvPr/>
            </p:nvCxnSpPr>
            <p:spPr>
              <a:xfrm flipV="1">
                <a:off x="7864327" y="2097790"/>
                <a:ext cx="447675" cy="1624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Rectangle 67"/>
              <p:cNvSpPr/>
              <p:nvPr/>
            </p:nvSpPr>
            <p:spPr>
              <a:xfrm>
                <a:off x="7828885" y="1697296"/>
                <a:ext cx="438150" cy="3429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</a:rPr>
                  <a:t>)</a:t>
                </a:r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7455196" y="3888415"/>
              <a:ext cx="533400" cy="6096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410450" y="4036459"/>
              <a:ext cx="463846" cy="27689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16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781800" y="4203263"/>
              <a:ext cx="628650" cy="18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6943725" y="3849428"/>
              <a:ext cx="304800" cy="2562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</a:rPr>
                <a:t>E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Bent-Up Arrow 50"/>
            <p:cNvSpPr/>
            <p:nvPr/>
          </p:nvSpPr>
          <p:spPr>
            <a:xfrm>
              <a:off x="5340424" y="4574991"/>
              <a:ext cx="3511402" cy="73209"/>
            </a:xfrm>
            <a:prstGeom prst="bent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8" idx="4"/>
            </p:cNvCxnSpPr>
            <p:nvPr/>
          </p:nvCxnSpPr>
          <p:spPr>
            <a:xfrm>
              <a:off x="5372100" y="4493659"/>
              <a:ext cx="0" cy="11793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6667499" y="4724400"/>
              <a:ext cx="428625" cy="25621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ysClr val="windowText" lastClr="000000"/>
                  </a:solidFill>
                  <a:latin typeface="Bookman Old Style" pitchFamily="18" charset="0"/>
                </a:rPr>
                <a:t>id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EXAMPLE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man Old Style" pitchFamily="18" charset="0"/>
              </a:rPr>
              <a:t>F</a:t>
            </a:r>
            <a:r>
              <a:rPr lang="en-US" dirty="0" smtClean="0">
                <a:latin typeface="Bookman Old Style" pitchFamily="18" charset="0"/>
              </a:rPr>
              <a:t>urther </a:t>
            </a:r>
            <a:r>
              <a:rPr lang="en-US" dirty="0">
                <a:latin typeface="Bookman Old Style" pitchFamily="18" charset="0"/>
              </a:rPr>
              <a:t>improve on the transition diagrams to better code the parser as, transition diagram for E' can be transformed as</a:t>
            </a:r>
            <a:r>
              <a:rPr lang="en-US" dirty="0" smtClean="0">
                <a:latin typeface="Bookman Old Style" pitchFamily="18" charset="0"/>
              </a:rPr>
              <a:t> :</a:t>
            </a:r>
          </a:p>
          <a:p>
            <a:pPr algn="just"/>
            <a:endParaRPr lang="en-US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836607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28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man Old Style" pitchFamily="18" charset="0"/>
              </a:rPr>
              <a:t>EXAMPLE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763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1" y="2793242"/>
            <a:ext cx="7467600" cy="366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77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b="1" dirty="0">
                <a:latin typeface="Bookman Old Style" pitchFamily="18" charset="0"/>
                <a:cs typeface="Times New Roman" pitchFamily="18" charset="0"/>
              </a:rPr>
              <a:t>Implementation of Recursive Predictive Parsing(RPP)</a:t>
            </a:r>
            <a:r>
              <a:rPr lang="en-US" altLang="en-US" sz="3600" dirty="0">
                <a:latin typeface="Bookman Old Style" pitchFamily="18" charset="0"/>
                <a:cs typeface="Times New Roman" pitchFamily="18" charset="0"/>
              </a:rPr>
              <a:t/>
            </a:r>
            <a:br>
              <a:rPr lang="en-US" altLang="en-US" sz="3600" dirty="0">
                <a:latin typeface="Bookman Old Style" pitchFamily="18" charset="0"/>
                <a:cs typeface="Times New Roman" pitchFamily="18" charset="0"/>
              </a:rPr>
            </a:br>
            <a:endParaRPr lang="en-US" sz="3600" dirty="0">
              <a:latin typeface="Bookman Old Style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itchFamily="18" charset="0"/>
              </a:rPr>
              <a:t>E(){</a:t>
            </a:r>
          </a:p>
          <a:p>
            <a:pPr marL="0" indent="0">
              <a:buNone/>
            </a:pP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	</a:t>
            </a:r>
            <a:r>
              <a:rPr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itchFamily="18" charset="0"/>
              </a:rPr>
              <a:t>Call T(</a:t>
            </a: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	if input[i] = '+' then{</a:t>
            </a:r>
          </a:p>
          <a:p>
            <a:pPr marL="0" indent="0">
              <a:buNone/>
            </a:pP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		i++;</a:t>
            </a:r>
          </a:p>
          <a:p>
            <a:pPr marL="0" indent="0">
              <a:buNone/>
            </a:pP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		return true;</a:t>
            </a:r>
          </a:p>
          <a:p>
            <a:pPr marL="0" indent="0">
              <a:buNone/>
            </a:pPr>
            <a:r>
              <a:rPr lang="en-US" altLang="en-US" sz="2000" dirty="0" smtClean="0">
                <a:latin typeface="Bookman Old Style" pitchFamily="18" charset="0"/>
                <a:cs typeface="Times New Roman" pitchFamily="18" charset="0"/>
              </a:rPr>
              <a:t>}</a:t>
            </a:r>
            <a:r>
              <a:rPr lang="en-US" altLang="en-US" sz="2000" b="1" dirty="0" smtClean="0">
                <a:latin typeface="Bookman Old Style" pitchFamily="18" charset="0"/>
                <a:cs typeface="Times New Roman" pitchFamily="18" charset="0"/>
              </a:rPr>
              <a:t>//-------</a:t>
            </a:r>
            <a:r>
              <a:rPr lang="en-US" altLang="en-US" sz="2000" b="1" dirty="0">
                <a:latin typeface="Bookman Old Style" pitchFamily="18" charset="0"/>
                <a:cs typeface="Times New Roman" pitchFamily="18" charset="0"/>
              </a:rPr>
              <a:t>Need to call T() recursively. See the TD.  Try it.</a:t>
            </a:r>
          </a:p>
          <a:p>
            <a:pPr marL="0" indent="0">
              <a:buNone/>
            </a:pP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} </a:t>
            </a:r>
            <a:endParaRPr lang="en-US" altLang="en-US" sz="2000" dirty="0" smtClean="0">
              <a:latin typeface="Bookman Old Style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itchFamily="18" charset="0"/>
              </a:rPr>
              <a:t>T</a:t>
            </a:r>
            <a:r>
              <a:rPr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itchFamily="18" charset="0"/>
              </a:rPr>
              <a:t>(){</a:t>
            </a:r>
          </a:p>
          <a:p>
            <a:pPr marL="0" indent="0">
              <a:buNone/>
            </a:pP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	call </a:t>
            </a:r>
            <a:r>
              <a:rPr lang="en-US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  <a:cs typeface="Times New Roman" pitchFamily="18" charset="0"/>
              </a:rPr>
              <a:t>F();</a:t>
            </a:r>
          </a:p>
          <a:p>
            <a:pPr marL="0" indent="0">
              <a:buNone/>
            </a:pP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	if input[i] = '*' then{</a:t>
            </a:r>
          </a:p>
          <a:p>
            <a:pPr marL="0" indent="0">
              <a:buNone/>
            </a:pP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		i++;</a:t>
            </a:r>
          </a:p>
          <a:p>
            <a:pPr marL="0" indent="0">
              <a:buNone/>
            </a:pP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		return true;</a:t>
            </a:r>
          </a:p>
          <a:p>
            <a:pPr marL="0" indent="0">
              <a:buNone/>
            </a:pPr>
            <a:r>
              <a:rPr lang="en-US" altLang="en-US" sz="2000" dirty="0" smtClean="0">
                <a:latin typeface="Bookman Old Style" pitchFamily="18" charset="0"/>
                <a:cs typeface="Times New Roman" pitchFamily="18" charset="0"/>
              </a:rPr>
              <a:t>} </a:t>
            </a:r>
            <a:r>
              <a:rPr lang="en-US" altLang="en-US" sz="2000" b="1" dirty="0" smtClean="0">
                <a:latin typeface="Bookman Old Style" pitchFamily="18" charset="0"/>
                <a:cs typeface="Times New Roman" pitchFamily="18" charset="0"/>
              </a:rPr>
              <a:t>//-------Need to call F() recursively.  See the TD.  Try it</a:t>
            </a:r>
            <a:r>
              <a:rPr lang="en-US" altLang="en-US" sz="2000" dirty="0" smtClean="0">
                <a:latin typeface="Bookman Old Style" pitchFamily="18" charset="0"/>
                <a:cs typeface="Times New Roman" pitchFamily="18" charset="0"/>
              </a:rPr>
              <a:t>.</a:t>
            </a:r>
            <a:endParaRPr lang="en-US" altLang="en-US" sz="2000" dirty="0">
              <a:latin typeface="Bookman Old Style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Bookman Old Style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3626-3753-4D94-BC82-3E12B4F127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2" ma:contentTypeDescription="Create a new document." ma:contentTypeScope="" ma:versionID="e0afea79e21da38b7564648efc9073cf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dfcd2467caa6dc0b82cbc63651374ad1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D17FE2-0FF2-4C69-ABD7-3B9D1568E0B6}"/>
</file>

<file path=customXml/itemProps2.xml><?xml version="1.0" encoding="utf-8"?>
<ds:datastoreItem xmlns:ds="http://schemas.openxmlformats.org/officeDocument/2006/customXml" ds:itemID="{72863DCB-9CB3-466F-8F56-6C169BAC98D4}"/>
</file>

<file path=customXml/itemProps3.xml><?xml version="1.0" encoding="utf-8"?>
<ds:datastoreItem xmlns:ds="http://schemas.openxmlformats.org/officeDocument/2006/customXml" ds:itemID="{742DCDBB-7B2A-4B8A-9D75-60162D35D0F9}"/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588</Words>
  <Application>Microsoft Office PowerPoint</Application>
  <PresentationFormat>On-screen Show (4:3)</PresentationFormat>
  <Paragraphs>165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COMPILER DESIGN LAB CS1762</vt:lpstr>
      <vt:lpstr>PROGRAM5 </vt:lpstr>
      <vt:lpstr>Recursive Predictive Parsing</vt:lpstr>
      <vt:lpstr>Procedure </vt:lpstr>
      <vt:lpstr>EXAMPLE</vt:lpstr>
      <vt:lpstr>EXAMPLE</vt:lpstr>
      <vt:lpstr>EXAMPLE</vt:lpstr>
      <vt:lpstr>EXAMPLE</vt:lpstr>
      <vt:lpstr>Implementation of Recursive Predictive Parsing(RPP) </vt:lpstr>
      <vt:lpstr>PowerPoint Presentation</vt:lpstr>
      <vt:lpstr>Assignment:</vt:lpstr>
      <vt:lpstr>Assignment:</vt:lpstr>
      <vt:lpstr>Assignment:</vt:lpstr>
      <vt:lpstr>Instructions</vt:lpstr>
      <vt:lpstr>Instructions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 LAB</dc:title>
  <dc:creator>CN</dc:creator>
  <cp:lastModifiedBy>CN</cp:lastModifiedBy>
  <cp:revision>88</cp:revision>
  <dcterms:created xsi:type="dcterms:W3CDTF">2020-08-09T04:33:02Z</dcterms:created>
  <dcterms:modified xsi:type="dcterms:W3CDTF">2020-09-06T14:35:38Z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