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2" r:id="rId4"/>
    <p:sldId id="293" r:id="rId5"/>
    <p:sldId id="294" r:id="rId6"/>
    <p:sldId id="267" r:id="rId7"/>
    <p:sldId id="295" r:id="rId8"/>
    <p:sldId id="264" r:id="rId9"/>
    <p:sldId id="296" r:id="rId10"/>
    <p:sldId id="29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FA1-82A5-4AAE-89AE-637738E59F38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FBF5-B740-46FF-ADEE-7E8DB7CE368D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BB6A-3415-4B7E-8834-21BF51415AD4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7F79-DAA0-4F18-A2EB-335CAC1A8D5B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0B9-850D-4E18-A891-7216E46F5990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0A8B-9317-4529-8979-F8FA7DC23FED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45BF-773C-4B13-B590-78937A39D42D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A9DA-8E5D-4572-BA72-90F7640ED5D8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7F8-7829-4388-BCA1-C81F3A88C46D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A63-EE09-4FA6-A460-0C5F1E140923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76-7E3D-4B53-8B2C-386E6F0A11A8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00CF-8509-46F0-91C7-6CD42BCD9EB6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COMPILER DESIGN LAB CS1762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Bookman Old Style" pitchFamily="18" charset="0"/>
                  </a:rPr>
                  <a:t>3. From </a:t>
                </a:r>
                <a:r>
                  <a:rPr lang="en-US" sz="2400" b="1" dirty="0" smtClean="0">
                    <a:latin typeface="Bookman Old Style" pitchFamily="18" charset="0"/>
                  </a:rPr>
                  <a:t>a Context Free Grammar (CFG), </a:t>
                </a:r>
                <a:r>
                  <a:rPr lang="en-US" sz="2400" b="1" dirty="0" smtClean="0">
                    <a:latin typeface="Bookman Old Style" pitchFamily="18" charset="0"/>
                  </a:rPr>
                  <a:t>find the First set.</a:t>
                </a:r>
                <a:endParaRPr lang="en-US" sz="2400" b="1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latin typeface="Cambria Math"/>
                          <a:cs typeface="Times New Roman" pitchFamily="18" charset="0"/>
                        </a:rPr>
                        <m:t>                                    </m:t>
                      </m:r>
                      <m:r>
                        <a:rPr lang="pt-BR" altLang="en-US" sz="2400" b="1" i="1" dirty="0" smtClean="0">
                          <a:latin typeface="Cambria Math"/>
                          <a:cs typeface="Times New Roman" pitchFamily="18" charset="0"/>
                        </a:rPr>
                        <m:t>𝑺</m:t>
                      </m:r>
                      <m:r>
                        <a:rPr lang="pt-BR" altLang="en-US" sz="2400" b="1" i="1" dirty="0" smtClean="0">
                          <a:latin typeface="Cambria Math"/>
                          <a:cs typeface="Times New Roman" pitchFamily="18" charset="0"/>
                        </a:rPr>
                        <m:t> →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𝑨𝑪𝑩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 | 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𝑪𝒃𝒃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 | 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𝑩𝒂</m:t>
                      </m:r>
                    </m:oMath>
                  </m:oMathPara>
                </a14:m>
                <a:endParaRPr lang="pt-BR" alt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en-US" sz="2400" b="1" i="1" dirty="0" smtClean="0">
                          <a:latin typeface="Cambria Math"/>
                          <a:cs typeface="Times New Roman" pitchFamily="18" charset="0"/>
                        </a:rPr>
                        <m:t>                       </m:t>
                      </m:r>
                      <m:r>
                        <a:rPr lang="pt-BR" altLang="en-US" sz="2400" b="1" i="1" dirty="0" smtClean="0">
                          <a:latin typeface="Cambria Math"/>
                          <a:cs typeface="Times New Roman" pitchFamily="18" charset="0"/>
                        </a:rPr>
                        <m:t>𝑨</m:t>
                      </m:r>
                      <m:r>
                        <a:rPr lang="pt-BR" altLang="en-US" sz="2400" b="1" i="1" dirty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𝒅𝒂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 | 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𝑩𝑪</m:t>
                      </m:r>
                    </m:oMath>
                  </m:oMathPara>
                </a14:m>
                <a:endParaRPr lang="pt-BR" alt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                  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𝑩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→ 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𝒈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n-US" altLang="zh-TW" sz="2400" b="1" i="1" dirty="0">
                          <a:latin typeface="Times New Roman" pitchFamily="18" charset="0"/>
                          <a:sym typeface="Symbol" pitchFamily="18" charset="2"/>
                        </a:rPr>
                        <m:t></m:t>
                      </m:r>
                    </m:oMath>
                  </m:oMathPara>
                </a14:m>
                <a:endParaRPr lang="en-US" altLang="zh-TW" sz="2400" b="1" i="1" dirty="0">
                  <a:latin typeface="Times New Roman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latin typeface="Cambria Math"/>
                          <a:cs typeface="Times New Roman" pitchFamily="18" charset="0"/>
                        </a:rPr>
                        <m:t>                  </m:t>
                      </m:r>
                      <m:r>
                        <a:rPr lang="pt-BR" altLang="en-US" sz="2400" b="1" i="1" dirty="0" smtClean="0">
                          <a:latin typeface="Cambria Math"/>
                          <a:cs typeface="Times New Roman" pitchFamily="18" charset="0"/>
                        </a:rPr>
                        <m:t>𝑪</m:t>
                      </m:r>
                      <m:r>
                        <a:rPr lang="pt-BR" altLang="en-US" sz="2400" b="1" i="1" dirty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𝒉</m:t>
                      </m:r>
                      <m:r>
                        <a:rPr lang="pt-BR" altLang="en-US" sz="2400" b="1" i="1" dirty="0">
                          <a:latin typeface="Cambria Math"/>
                          <a:cs typeface="Times New Roman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n-US" altLang="zh-TW" sz="2400" b="1" i="1" dirty="0">
                          <a:latin typeface="Times New Roman" pitchFamily="18" charset="0"/>
                          <a:sym typeface="Symbol" pitchFamily="18" charset="2"/>
                        </a:rPr>
                        <m:t></m:t>
                      </m:r>
                    </m:oMath>
                  </m:oMathPara>
                </a14:m>
                <a:endParaRPr lang="en-US" altLang="zh-TW" sz="2400" b="1" i="1" dirty="0">
                  <a:latin typeface="Times New Roman" pitchFamily="18" charset="0"/>
                  <a:sym typeface="Symbol" pitchFamily="18" charset="2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2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           Given a grammar without the left recursion.</a:t>
            </a: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Generate the First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1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27642732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SL. No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Roll Numbers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Question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1-22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23-45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46-rest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PROGRAM 6</a:t>
            </a:r>
            <a:r>
              <a:rPr lang="en-US" sz="3200" b="1" dirty="0" smtClean="0">
                <a:latin typeface="Bookman Old Style" pitchFamily="18" charset="0"/>
              </a:rPr>
              <a:t/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Bookman Old Style" pitchFamily="18" charset="0"/>
              </a:rPr>
              <a:t>To </a:t>
            </a:r>
            <a:r>
              <a:rPr lang="en-US" b="1" dirty="0" smtClean="0">
                <a:latin typeface="Bookman Old Style" pitchFamily="18" charset="0"/>
              </a:rPr>
              <a:t>generate First set of a Context Free Grammar.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First() Set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en-US" sz="2800" dirty="0" smtClean="0">
                    <a:latin typeface="Bookman Old Style" pitchFamily="18" charset="0"/>
                  </a:rPr>
                  <a:t>First(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800" dirty="0">
                    <a:latin typeface="Bookman Old Style" pitchFamily="18" charset="0"/>
                  </a:rPr>
                  <a:t>) is a set of terminal symbols that begin in strings derived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b="1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2800" b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Bookman Old Style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Bookman Old Style" pitchFamily="18" charset="0"/>
                  </a:rPr>
                  <a:t>A → </a:t>
                </a:r>
                <a:r>
                  <a:rPr lang="en-US" sz="28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a</a:t>
                </a:r>
                <a:r>
                  <a:rPr lang="en-US" sz="2800" dirty="0" err="1">
                    <a:latin typeface="Bookman Old Style" pitchFamily="18" charset="0"/>
                  </a:rPr>
                  <a:t>bc</a:t>
                </a:r>
                <a:r>
                  <a:rPr lang="en-US" sz="2800" dirty="0">
                    <a:latin typeface="Bookman Old Style" pitchFamily="18" charset="0"/>
                  </a:rPr>
                  <a:t/>
                </a:r>
                <a:r>
                  <a:rPr lang="en-US" sz="2800" dirty="0" smtClean="0">
                    <a:latin typeface="Bookman Old Style" pitchFamily="18" charset="0"/>
                  </a:rPr>
                  <a:t>| </a:t>
                </a:r>
                <a:r>
                  <a:rPr lang="en-US" sz="28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d</a:t>
                </a:r>
                <a:r>
                  <a:rPr lang="en-US" sz="2800" dirty="0" err="1" smtClean="0">
                    <a:latin typeface="Bookman Old Style" pitchFamily="18" charset="0"/>
                  </a:rPr>
                  <a:t>ef</a:t>
                </a:r>
                <a:r>
                  <a:rPr lang="en-US" sz="2800" dirty="0" smtClean="0">
                    <a:latin typeface="Bookman Old Style" pitchFamily="18" charset="0"/>
                  </a:rPr>
                  <a:t>   |  </a:t>
                </a:r>
                <a:r>
                  <a:rPr lang="en-US" sz="28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g</a:t>
                </a:r>
                <a:r>
                  <a:rPr lang="en-US" sz="2800" dirty="0" err="1" smtClean="0">
                    <a:latin typeface="Bookman Old Style" pitchFamily="18" charset="0"/>
                  </a:rPr>
                  <a:t>hi</a:t>
                </a:r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Bookman Old Style" pitchFamily="18" charset="0"/>
                  </a:rPr>
                  <a:t>First (A)={</a:t>
                </a:r>
                <a:r>
                  <a:rPr lang="en-US" sz="2800" b="1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a, d, </a:t>
                </a:r>
                <a:r>
                  <a:rPr lang="en-US" sz="28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g</a:t>
                </a:r>
                <a:r>
                  <a:rPr lang="en-US" sz="2800" dirty="0" smtClean="0">
                    <a:latin typeface="Bookman Old Style" pitchFamily="18" charset="0"/>
                  </a:rPr>
                  <a:t> 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  <a:blipFill rotWithShape="1">
                <a:blip r:embed="rId2"/>
                <a:stretch>
                  <a:fillRect l="-1556" t="-121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Bookman Old Style" pitchFamily="18" charset="0"/>
              </a:rPr>
              <a:t>Rules For Calculating First Function-</a:t>
            </a:r>
            <a:br>
              <a:rPr lang="en-US" sz="3200" b="1" dirty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</p:spPr>
            <p:txBody>
              <a:bodyPr>
                <a:no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sz="2800" dirty="0" smtClean="0">
                    <a:latin typeface="Bookman Old Style" pitchFamily="18" charset="0"/>
                  </a:rPr>
                  <a:t>For </a:t>
                </a:r>
                <a:r>
                  <a:rPr lang="en-US" sz="2800" dirty="0">
                    <a:latin typeface="Bookman Old Style" pitchFamily="18" charset="0"/>
                  </a:rPr>
                  <a:t>a production rule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:</m:t>
                    </m:r>
                  </m:oMath>
                </a14:m>
                <a:endParaRPr lang="en-US" sz="2800" b="0" i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𝑨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→ ∈</m:t>
                      </m:r>
                    </m:oMath>
                  </m:oMathPara>
                </a14:m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dirty="0">
                    <a:latin typeface="Bookman Old Style" pitchFamily="18" charset="0"/>
                  </a:rPr>
                  <a:t/>
                </a:r>
                <a:r>
                  <a:rPr lang="en-US" sz="2800" dirty="0" smtClean="0">
                    <a:latin typeface="Bookman Old Style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𝑭𝒊𝒓𝒔𝒕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={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 algn="ctr">
                  <a:buNone/>
                </a:pPr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Bookman Old Style" pitchFamily="18" charset="0"/>
                  </a:rPr>
                  <a:t>2</a:t>
                </a:r>
                <a:r>
                  <a:rPr lang="en-US" sz="2800" dirty="0">
                    <a:latin typeface="Bookman Old Style" pitchFamily="18" charset="0"/>
                  </a:rPr>
                  <a:t>. For any terminal symbol ‘</a:t>
                </a:r>
                <a:r>
                  <a:rPr lang="en-US" sz="2800" b="1" dirty="0">
                    <a:latin typeface="Bookman Old Style" pitchFamily="18" charset="0"/>
                  </a:rPr>
                  <a:t>a</a:t>
                </a:r>
                <a:r>
                  <a:rPr lang="en-US" sz="2800" dirty="0" smtClean="0">
                    <a:latin typeface="Bookman Old Style" pitchFamily="18" charset="0"/>
                  </a:rPr>
                  <a:t>’,</a:t>
                </a:r>
              </a:p>
              <a:p>
                <a:pPr marL="0" indent="0">
                  <a:buNone/>
                </a:pPr>
                <a:endParaRPr lang="en-US" sz="2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/>
                        </a:rPr>
                        <m:t>𝑭𝒊𝒓𝒔𝒕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={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𝒂</m:t>
                      </m:r>
                      <m:r>
                        <a:rPr lang="en-US" sz="28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  <a:blipFill rotWithShape="1">
                <a:blip r:embed="rId2"/>
                <a:stretch>
                  <a:fillRect l="-1556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79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Rules For Calculating First Function-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Bookman Old Style" pitchFamily="18" charset="0"/>
                  </a:rPr>
                  <a:t>3. </a:t>
                </a:r>
                <a:r>
                  <a:rPr lang="en-US" sz="2800" dirty="0">
                    <a:latin typeface="Bookman Old Style" pitchFamily="18" charset="0"/>
                  </a:rPr>
                  <a:t>For </a:t>
                </a:r>
                <a:r>
                  <a:rPr lang="en-US" sz="2800" dirty="0" smtClean="0">
                    <a:latin typeface="Bookman Old Style" pitchFamily="18" charset="0"/>
                  </a:rPr>
                  <a:t>production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𝑨</m:t>
                      </m:r>
                      <m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→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Bookman Old Style" pitchFamily="18" charset="0"/>
                </a:endParaRP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sz="2800" b="1" dirty="0" smtClean="0">
                    <a:latin typeface="Bookman Old Style" pitchFamily="18" charset="0"/>
                  </a:rPr>
                  <a:t>Calculating First(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>
                    <a:latin typeface="Bookman Old Style" pitchFamily="18" charset="0"/>
                  </a:rPr>
                  <a:t>)</a:t>
                </a:r>
              </a:p>
              <a:p>
                <a:pPr marL="971550" lvl="1" indent="-571500">
                  <a:buFont typeface="+mj-lt"/>
                  <a:buAutoNum type="romanLcPeriod"/>
                </a:pPr>
                <a:r>
                  <a:rPr lang="en-US" b="1" dirty="0" smtClean="0">
                    <a:latin typeface="Bookman Old Styl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 ∉  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 (</m:t>
                    </m:r>
                    <m:sSub>
                      <m:sSubPr>
                        <m:ctrlPr>
                          <a:rPr lang="en-US" sz="36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36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Bookman Old Style" pitchFamily="18" charset="0"/>
                  </a:rPr>
                  <a:t>), </a:t>
                </a:r>
                <a:r>
                  <a:rPr lang="en-US" dirty="0" smtClean="0">
                    <a:latin typeface="Bookman Old Style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latin typeface="Cambria Math"/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)</a:t>
                </a:r>
                <a:endParaRPr lang="en-US" i="1" dirty="0">
                  <a:latin typeface="Cambria Math"/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sz="2400" b="1" dirty="0">
                    <a:latin typeface="Bookman Old Style" pitchFamily="18" charset="0"/>
                  </a:rPr>
                  <a:t>ii. </a:t>
                </a:r>
                <a:r>
                  <a:rPr lang="en-US" b="1" dirty="0">
                    <a:latin typeface="Bookman Old Styl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b="1" dirty="0">
                    <a:latin typeface="Bookman Old Style" pitchFamily="18" charset="0"/>
                  </a:rPr>
                  <a:t> 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 (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latin typeface="Bookman Old Style" pitchFamily="18" charset="0"/>
                  </a:rPr>
                  <a:t>)</a:t>
                </a:r>
                <a:r>
                  <a:rPr lang="en-US" b="1" dirty="0">
                    <a:latin typeface="Bookman Old Style" pitchFamily="18" charset="0"/>
                  </a:rPr>
                  <a:t>, </a:t>
                </a:r>
                <a:r>
                  <a:rPr lang="en-US" dirty="0">
                    <a:latin typeface="Bookman Old Style" pitchFamily="18" charset="0"/>
                  </a:rPr>
                  <a:t>then</a:t>
                </a:r>
                <a:r>
                  <a:rPr lang="en-US" b="1" dirty="0">
                    <a:latin typeface="Bookman Old Style" pitchFamily="18" charset="0"/>
                  </a:rPr>
                  <a:t/>
                </a:r>
                <a:endParaRPr lang="en-US" b="1" dirty="0" smtClean="0">
                  <a:latin typeface="Bookman Old Style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𝐹𝑖𝑟𝑠𝑡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b="1" dirty="0">
                    <a:latin typeface="Bookman Old Style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>)</a:t>
                </a:r>
                <a:r>
                  <a:rPr lang="en-US" b="1" dirty="0">
                    <a:latin typeface="Bookman Old Style" pitchFamily="18" charset="0"/>
                  </a:rPr>
                  <a:t> – ∈ } 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b="1" dirty="0"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>
                    <a:latin typeface="Bookman Old Style" pitchFamily="18" charset="0"/>
                  </a:rPr>
                  <a:t>)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  <a:blipFill rotWithShape="1">
                <a:blip r:embed="rId2"/>
                <a:stretch>
                  <a:fillRect l="-1556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Rules For Calculating First Function-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Bookman Old Style" pitchFamily="18" charset="0"/>
                  </a:rPr>
                  <a:t>3. </a:t>
                </a:r>
                <a:r>
                  <a:rPr lang="en-US" sz="2800" dirty="0">
                    <a:latin typeface="Bookman Old Style" pitchFamily="18" charset="0"/>
                  </a:rPr>
                  <a:t>For </a:t>
                </a:r>
                <a:r>
                  <a:rPr lang="en-US" sz="2800" dirty="0" smtClean="0">
                    <a:latin typeface="Bookman Old Style" pitchFamily="18" charset="0"/>
                  </a:rPr>
                  <a:t>production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𝑨</m:t>
                      </m:r>
                      <m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→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Bookman Old Style" pitchFamily="18" charset="0"/>
                  </a:rPr>
                  <a:t>B. Calculating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𝐹𝑖𝑟𝑠𝑡</m:t>
                    </m:r>
                  </m:oMath>
                </a14:m>
                <a:r>
                  <a:rPr lang="en-US" sz="2800" b="1" dirty="0"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>
                    <a:latin typeface="Bookman Old Style" pitchFamily="18" charset="0"/>
                  </a:rPr>
                  <a:t>) </a:t>
                </a:r>
                <a:endParaRPr lang="en-US" sz="2800" b="1" dirty="0" smtClean="0">
                  <a:latin typeface="Bookman Old Style" pitchFamily="18" charset="0"/>
                </a:endParaRPr>
              </a:p>
              <a:p>
                <a:pPr marL="971550" lvl="1" indent="-571500">
                  <a:buFont typeface="+mj-lt"/>
                  <a:buAutoNum type="romanLcPeriod"/>
                </a:pPr>
                <a:r>
                  <a:rPr lang="en-US" b="1" dirty="0" smtClean="0">
                    <a:latin typeface="Bookman Old Styl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 ∉ 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 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Bookman Old Style" pitchFamily="18" charset="0"/>
                  </a:rPr>
                  <a:t>), </a:t>
                </a:r>
                <a:r>
                  <a:rPr lang="en-US" dirty="0" smtClean="0">
                    <a:latin typeface="Bookman Old Style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latin typeface="Cambria Math"/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)</a:t>
                </a:r>
                <a:endParaRPr lang="en-US" i="1" dirty="0">
                  <a:latin typeface="Cambria Math"/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sz="2400" b="1" dirty="0">
                    <a:latin typeface="Bookman Old Style" pitchFamily="18" charset="0"/>
                  </a:rPr>
                  <a:t>ii. </a:t>
                </a:r>
                <a:r>
                  <a:rPr lang="en-US" b="1" dirty="0">
                    <a:latin typeface="Bookman Old Styl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b="1" dirty="0">
                    <a:latin typeface="Bookman Old Style" pitchFamily="18" charset="0"/>
                  </a:rPr>
                  <a:t> 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 (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latin typeface="Bookman Old Style" pitchFamily="18" charset="0"/>
                  </a:rPr>
                  <a:t>)</a:t>
                </a:r>
                <a:r>
                  <a:rPr lang="en-US" b="1" dirty="0">
                    <a:latin typeface="Bookman Old Style" pitchFamily="18" charset="0"/>
                  </a:rPr>
                  <a:t>, </a:t>
                </a:r>
                <a:r>
                  <a:rPr lang="en-US" dirty="0">
                    <a:latin typeface="Bookman Old Style" pitchFamily="18" charset="0"/>
                  </a:rPr>
                  <a:t>then</a:t>
                </a:r>
                <a:r>
                  <a:rPr lang="en-US" b="1" dirty="0">
                    <a:latin typeface="Bookman Old Style" pitchFamily="18" charset="0"/>
                  </a:rPr>
                  <a:t/>
                </a:r>
                <a:endParaRPr lang="en-US" b="1" dirty="0" smtClean="0">
                  <a:latin typeface="Bookman Old Style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𝐹𝑖𝑟𝑠𝑡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b="1" dirty="0">
                    <a:latin typeface="Bookman Old Style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>)</a:t>
                </a:r>
                <a:r>
                  <a:rPr lang="en-US" b="1" dirty="0">
                    <a:latin typeface="Bookman Old Style" pitchFamily="18" charset="0"/>
                  </a:rPr>
                  <a:t> – ∈ } 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𝐹𝑖𝑟𝑠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b="1" dirty="0"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>
                    <a:latin typeface="Bookman Old Style" pitchFamily="18" charset="0"/>
                  </a:rPr>
                  <a:t>)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  <a:blipFill rotWithShape="1">
                <a:blip r:embed="rId2"/>
                <a:stretch>
                  <a:fillRect l="-1556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6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EXAMPLE: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381000" y="1447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E </a:t>
            </a:r>
            <a:r>
              <a:rPr lang="en-US" sz="2400" i="1" dirty="0">
                <a:latin typeface="Bookman Old Style" pitchFamily="18" charset="0"/>
              </a:rPr>
              <a:t>→ E + T | T </a:t>
            </a:r>
            <a:endParaRPr lang="en-US" sz="2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Bookman Old Style" pitchFamily="18" charset="0"/>
              </a:rPr>
              <a:t>T→T*F | F </a:t>
            </a:r>
            <a:endParaRPr lang="en-US" sz="2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Bookman Old Style" pitchFamily="18" charset="0"/>
              </a:rPr>
              <a:t>F→ (E) | id </a:t>
            </a:r>
            <a:endParaRPr lang="en-US" sz="2400" i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After eliminating: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1. E</a:t>
            </a:r>
            <a:r>
              <a:rPr lang="en-US" sz="2400" i="1" dirty="0">
                <a:latin typeface="Bookman Old Style" pitchFamily="18" charset="0"/>
              </a:rPr>
              <a:t>→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endParaRPr lang="en-US" sz="2400" b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2.</a:t>
            </a:r>
            <a:r>
              <a:rPr lang="en-US" sz="2400" b="1" i="1" dirty="0" smtClean="0">
                <a:latin typeface="Bookman Old Style" pitchFamily="18" charset="0"/>
              </a:rPr>
              <a:t> E</a:t>
            </a:r>
            <a:r>
              <a:rPr lang="en-US" sz="2400" b="1" i="1" dirty="0">
                <a:latin typeface="Bookman Old Style" pitchFamily="18" charset="0"/>
              </a:rPr>
              <a:t>'</a:t>
            </a:r>
            <a:r>
              <a:rPr lang="en-US" sz="2400" i="1" dirty="0">
                <a:latin typeface="Bookman Old Style" pitchFamily="18" charset="0"/>
              </a:rPr>
              <a:t>→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r>
              <a:rPr lang="en-US" sz="2400" i="1" dirty="0">
                <a:latin typeface="Bookman Old Style" pitchFamily="18" charset="0"/>
              </a:rPr>
              <a:t> 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ε </a:t>
            </a:r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3. T</a:t>
            </a:r>
            <a:r>
              <a:rPr lang="en-US" sz="2400" i="1" dirty="0">
                <a:latin typeface="Bookman Old Style" pitchFamily="18" charset="0"/>
              </a:rPr>
              <a:t>→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endParaRPr lang="en-US" sz="2400" b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4.</a:t>
            </a:r>
            <a:r>
              <a:rPr lang="en-US" sz="2400" b="1" i="1" dirty="0" smtClean="0">
                <a:latin typeface="Bookman Old Style" pitchFamily="18" charset="0"/>
              </a:rPr>
              <a:t> T</a:t>
            </a:r>
            <a:r>
              <a:rPr lang="en-US" sz="2400" b="1" i="1" dirty="0">
                <a:latin typeface="Bookman Old Style" pitchFamily="18" charset="0"/>
              </a:rPr>
              <a:t>'</a:t>
            </a:r>
            <a:r>
              <a:rPr lang="en-US" sz="2400" i="1" dirty="0">
                <a:latin typeface="Bookman Old Style" pitchFamily="18" charset="0"/>
              </a:rPr>
              <a:t>→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*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ε </a:t>
            </a:r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5. F</a:t>
            </a:r>
            <a:r>
              <a:rPr lang="en-US" sz="2400" i="1" dirty="0">
                <a:latin typeface="Bookman Old Style" pitchFamily="18" charset="0"/>
              </a:rPr>
              <a:t>→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2400" i="1" dirty="0">
                <a:latin typeface="Bookman Old Style" pitchFamily="18" charset="0"/>
              </a:rPr>
              <a:t>E) |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id </a:t>
            </a:r>
          </a:p>
          <a:p>
            <a:pPr marL="0" indent="0">
              <a:buNone/>
            </a:pPr>
            <a:endParaRPr lang="en-US" sz="2400" i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i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676400"/>
            <a:ext cx="5791200" cy="350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5. FIRST(F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) = { (, id 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} ......Rule 3(Ai)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4. FIRST(T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') = { *, </a:t>
            </a:r>
            <a:r>
              <a:rPr lang="el-GR" sz="2400" dirty="0">
                <a:solidFill>
                  <a:schemeClr val="tx1"/>
                </a:solidFill>
                <a:latin typeface="Bookman Old Style" pitchFamily="18" charset="0"/>
              </a:rPr>
              <a:t>ε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 }…….Rule 3(</a:t>
            </a:r>
            <a:r>
              <a:rPr lang="en-US" sz="2400" dirty="0" err="1" smtClean="0">
                <a:solidFill>
                  <a:schemeClr val="tx1"/>
                </a:solidFill>
                <a:latin typeface="Bookman Old Style" pitchFamily="18" charset="0"/>
              </a:rPr>
              <a:t>Aii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) </a:t>
            </a:r>
            <a:endParaRPr lang="en-US" sz="2400" dirty="0">
              <a:solidFill>
                <a:schemeClr val="tx1"/>
              </a:solidFill>
              <a:latin typeface="Bookman Old Style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3. FIRST(T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) = { (, id 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} …….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 Rule 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3(Bi)</a:t>
            </a:r>
            <a:endParaRPr lang="en-US" sz="2400" dirty="0">
              <a:solidFill>
                <a:schemeClr val="tx1"/>
              </a:solidFill>
              <a:latin typeface="Bookman Old Style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2. FIRST(E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') = { +, </a:t>
            </a:r>
            <a:r>
              <a:rPr lang="el-GR" sz="2400" dirty="0">
                <a:solidFill>
                  <a:schemeClr val="tx1"/>
                </a:solidFill>
                <a:latin typeface="Bookman Old Style" pitchFamily="18" charset="0"/>
              </a:rPr>
              <a:t>ε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 },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 ……. Rule 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3(</a:t>
            </a:r>
            <a:r>
              <a:rPr lang="en-US" sz="2400" dirty="0" err="1" smtClean="0">
                <a:solidFill>
                  <a:schemeClr val="tx1"/>
                </a:solidFill>
                <a:latin typeface="Bookman Old Style" pitchFamily="18" charset="0"/>
              </a:rPr>
              <a:t>Aii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Bookman Old Style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1. FIRST(E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) = { (, id 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}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</a:rPr>
              <a:t> ……. Rule </a:t>
            </a:r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3(Bi)</a:t>
            </a:r>
          </a:p>
          <a:p>
            <a:endParaRPr lang="en-US" sz="24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sz="2400" b="1" dirty="0" smtClean="0">
                    <a:latin typeface="Bookman Old Style" pitchFamily="18" charset="0"/>
                  </a:rPr>
                  <a:t>From a Context Free Grammar (CFG), </a:t>
                </a:r>
                <a:r>
                  <a:rPr lang="en-US" sz="2400" b="1" dirty="0" smtClean="0">
                    <a:latin typeface="Bookman Old Style" pitchFamily="18" charset="0"/>
                  </a:rPr>
                  <a:t>find the First set.</a:t>
                </a:r>
                <a:endParaRPr lang="en-US" sz="2400" b="1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2400" b="1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 dirty="0">
                        <a:latin typeface="Times New Roman" pitchFamily="18" charset="0"/>
                        <a:cs typeface="Times New Roman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en-US" sz="2400" b="1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m:t>    </m:t>
                    </m:r>
                    <m:r>
                      <m:rPr>
                        <m:nor/>
                      </m:rPr>
                      <a:rPr lang="en-US" altLang="zh-TW" sz="2400" b="1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en-US" sz="2400" b="1" dirty="0">
                        <a:latin typeface="Times New Roman" pitchFamily="18" charset="0"/>
                        <a:cs typeface="Times New Roman" pitchFamily="18" charset="0"/>
                      </a:rPr>
                      <m:t/>
                    </m:r>
                    <m:r>
                      <m:rPr>
                        <m:nor/>
                      </m:rPr>
                      <a:rPr lang="en-US" altLang="en-US" sz="2400" b="1" dirty="0">
                        <a:latin typeface="Times New Roman" pitchFamily="18" charset="0"/>
                        <a:cs typeface="Times New Roman" pitchFamily="18" charset="0"/>
                      </a:rPr>
                      <m:t>aBDh</m:t>
                    </m:r>
                  </m:oMath>
                </a14:m>
                <a:endParaRPr lang="en-US" alt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latin typeface="Times New Roman" pitchFamily="18" charset="0"/>
                          <a:sym typeface="Symbol" pitchFamily="18" charset="2"/>
                        </a:rPr>
                        <m:t>    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dirty="0" err="1">
                          <a:latin typeface="Times New Roman" pitchFamily="18" charset="0"/>
                          <a:cs typeface="Times New Roman" pitchFamily="18" charset="0"/>
                        </a:rPr>
                        <m:t>cC</m:t>
                      </m:r>
                    </m:oMath>
                  </m:oMathPara>
                </a14:m>
                <a:endParaRPr lang="en-US" alt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latin typeface="Times New Roman" pitchFamily="18" charset="0"/>
                          <a:sym typeface="Symbol" pitchFamily="18" charset="2"/>
                        </a:rPr>
                        <m:t>    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dirty="0" err="1">
                          <a:latin typeface="Times New Roman" pitchFamily="18" charset="0"/>
                          <a:cs typeface="Times New Roman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en-US" altLang="zh-TW" sz="2400" b="1" i="1" dirty="0">
                          <a:latin typeface="Times New Roman" pitchFamily="18" charset="0"/>
                          <a:sym typeface="Symbol" pitchFamily="18" charset="2"/>
                        </a:rPr>
                        <m:t></m:t>
                      </m:r>
                    </m:oMath>
                  </m:oMathPara>
                </a14:m>
                <a:endParaRPr lang="en-US" altLang="zh-TW" sz="2400" b="1" i="1" dirty="0">
                  <a:latin typeface="Times New Roman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 b="1" dirty="0" smtClean="0">
                    <a:cs typeface="Times New Roman" pitchFamily="18" charset="0"/>
                    <a:sym typeface="Symbol" pitchFamily="18" charset="2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 i="1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m:t/>
                    </m:r>
                    <m:r>
                      <m:rPr>
                        <m:nor/>
                      </m:rPr>
                      <a:rPr lang="en-US" altLang="en-US" sz="2400" b="1" i="1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m:t>D</m:t>
                    </m:r>
                    <m:r>
                      <m:rPr>
                        <m:nor/>
                      </m:rPr>
                      <a:rPr lang="en-US" altLang="zh-TW" sz="2400" b="1" dirty="0">
                        <a:latin typeface="Times New Roman" pitchFamily="18" charset="0"/>
                        <a:sym typeface="Symbol" pitchFamily="18" charset="2"/>
                      </a:rPr>
                      <m:t>    </m:t>
                    </m:r>
                    <m:r>
                      <m:rPr>
                        <m:nor/>
                      </m:rPr>
                      <a:rPr lang="en-US" altLang="en-US" sz="2400" b="1" i="1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m:t/>
                    </m:r>
                    <m:r>
                      <m:rPr>
                        <m:nor/>
                      </m:rPr>
                      <a:rPr lang="en-US" altLang="en-US" sz="2400" b="1" i="1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m:t>EF</m:t>
                    </m:r>
                  </m:oMath>
                </a14:m>
                <a:endParaRPr lang="en-US" alt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i="1" dirty="0" smtClean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latin typeface="Times New Roman" pitchFamily="18" charset="0"/>
                          <a:sym typeface="Symbol" pitchFamily="18" charset="2"/>
                        </a:rPr>
                        <m:t>    </m:t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 |  </m:t>
                      </m:r>
                    </m:oMath>
                  </m:oMathPara>
                </a14:m>
                <a:endParaRPr lang="en-US" altLang="zh-TW" sz="2400" b="1" i="1" dirty="0">
                  <a:latin typeface="Times New Roman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i="1" dirty="0" smtClean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latin typeface="Times New Roman" pitchFamily="18" charset="0"/>
                          <a:sym typeface="Symbol" pitchFamily="18" charset="2"/>
                        </a:rPr>
                        <m:t>    </m:t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/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  | </m:t>
                      </m:r>
                    </m:oMath>
                  </m:oMathPara>
                </a14:m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Bookman Old Style" pitchFamily="18" charset="0"/>
              </a:rPr>
              <a:t>2. From a Context Free Grammar (CFG), find the First set.</a:t>
            </a:r>
          </a:p>
          <a:p>
            <a:pPr marL="0" indent="0">
              <a:buNone/>
            </a:pPr>
            <a:r>
              <a:rPr lang="en-US" altLang="en-US" sz="2400" b="1" dirty="0" smtClean="0">
                <a:cs typeface="Times New Roman" pitchFamily="18" charset="0"/>
              </a:rPr>
              <a:t>                                               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	1AB | </a:t>
            </a:r>
            <a:r>
              <a:rPr lang="en-US" altLang="zh-TW" sz="2400" b="1" i="1" dirty="0">
                <a:latin typeface="Times New Roman" pitchFamily="18" charset="0"/>
                <a:sym typeface="Symbol" pitchFamily="18" charset="2"/>
              </a:rPr>
              <a:t>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A</a:t>
            </a: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TW" sz="2400" b="1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	1AC | 0C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B</a:t>
            </a: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TW" sz="2400" b="1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	0S</a:t>
            </a:r>
            <a:endParaRPr lang="en-US" altLang="zh-TW" sz="2400" b="1" i="1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en-US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C</a:t>
            </a: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TW" sz="2400" b="1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1</a:t>
            </a:r>
          </a:p>
          <a:p>
            <a:pPr marL="0" indent="0" algn="just">
              <a:buNone/>
            </a:pPr>
            <a:endParaRPr lang="en-US" sz="2400" b="1" dirty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8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2" ma:contentTypeDescription="Create a new document." ma:contentTypeScope="" ma:versionID="e0afea79e21da38b7564648efc9073cf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dfcd2467caa6dc0b82cbc63651374ad1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71799-0D74-45DD-A068-0C2A6AADF833}"/>
</file>

<file path=customXml/itemProps2.xml><?xml version="1.0" encoding="utf-8"?>
<ds:datastoreItem xmlns:ds="http://schemas.openxmlformats.org/officeDocument/2006/customXml" ds:itemID="{6EF90C45-0A2F-40C5-A585-C90DE5DD6659}"/>
</file>

<file path=customXml/itemProps3.xml><?xml version="1.0" encoding="utf-8"?>
<ds:datastoreItem xmlns:ds="http://schemas.openxmlformats.org/officeDocument/2006/customXml" ds:itemID="{226B9F8E-76D6-48A6-9804-FFBFD5ED8A6E}"/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232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COMPILER DESIGN LAB CS1762</vt:lpstr>
      <vt:lpstr>PROGRAM 6 </vt:lpstr>
      <vt:lpstr>First() Set</vt:lpstr>
      <vt:lpstr>Rules For Calculating First Function- </vt:lpstr>
      <vt:lpstr>Rules For Calculating First Function-</vt:lpstr>
      <vt:lpstr>Rules For Calculating First Function-</vt:lpstr>
      <vt:lpstr>EXAMPLE:</vt:lpstr>
      <vt:lpstr>Assignment:</vt:lpstr>
      <vt:lpstr>Assignment: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suman</cp:lastModifiedBy>
  <cp:revision>102</cp:revision>
  <dcterms:created xsi:type="dcterms:W3CDTF">2020-08-09T04:33:02Z</dcterms:created>
  <dcterms:modified xsi:type="dcterms:W3CDTF">2020-09-13T20:12:08Z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