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92" r:id="rId7"/>
    <p:sldId id="299" r:id="rId8"/>
    <p:sldId id="300" r:id="rId9"/>
    <p:sldId id="298" r:id="rId10"/>
    <p:sldId id="301" r:id="rId11"/>
    <p:sldId id="264" r:id="rId12"/>
    <p:sldId id="296" r:id="rId13"/>
    <p:sldId id="297" r:id="rId14"/>
    <p:sldId id="266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FF1991-6546-4186-A19C-5952EFA739E2}" v="2" dt="2020-09-21T04:32:02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 AVI ADITYA" userId="S::kumar_201700430@smit.smu.edu.in::aba87d6f-146b-43bb-b778-269c45e7b815" providerId="AD" clId="Web-{ADFF1991-6546-4186-A19C-5952EFA739E2}"/>
    <pc:docChg chg="modSld">
      <pc:chgData name="KUMAR AVI ADITYA" userId="S::kumar_201700430@smit.smu.edu.in::aba87d6f-146b-43bb-b778-269c45e7b815" providerId="AD" clId="Web-{ADFF1991-6546-4186-A19C-5952EFA739E2}" dt="2020-09-21T04:32:02.512" v="1"/>
      <pc:docMkLst>
        <pc:docMk/>
      </pc:docMkLst>
      <pc:sldChg chg="addSp delSp">
        <pc:chgData name="KUMAR AVI ADITYA" userId="S::kumar_201700430@smit.smu.edu.in::aba87d6f-146b-43bb-b778-269c45e7b815" providerId="AD" clId="Web-{ADFF1991-6546-4186-A19C-5952EFA739E2}" dt="2020-09-21T04:32:02.512" v="1"/>
        <pc:sldMkLst>
          <pc:docMk/>
          <pc:sldMk cId="3124586465" sldId="264"/>
        </pc:sldMkLst>
        <pc:spChg chg="add del">
          <ac:chgData name="KUMAR AVI ADITYA" userId="S::kumar_201700430@smit.smu.edu.in::aba87d6f-146b-43bb-b778-269c45e7b815" providerId="AD" clId="Web-{ADFF1991-6546-4186-A19C-5952EFA739E2}" dt="2020-09-21T04:32:02.512" v="1"/>
          <ac:spMkLst>
            <pc:docMk/>
            <pc:sldMk cId="3124586465" sldId="264"/>
            <ac:spMk id="5" creationId="{33A83BD2-6711-4BD4-B933-A1C41E2BB9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80A4-7521-4633-AF9D-63B48F7D11A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86C59-FDE7-4C5D-9E22-7ABD9A6AA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0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CFA1-82A5-4AAE-89AE-637738E59F38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Chitrapriya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FBF5-B740-46FF-ADEE-7E8DB7CE368D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Chitrapriya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2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BB6A-3415-4B7E-8834-21BF51415AD4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Chitrapriya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7F79-DAA0-4F18-A2EB-335CAC1A8D5B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Chitrapriya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20B9-850D-4E18-A891-7216E46F5990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Chitrapriya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3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0A8B-9317-4529-8979-F8FA7DC23FED}" type="datetime1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Chitrapriya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45BF-773C-4B13-B590-78937A39D42D}" type="datetime1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Chitrapriya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5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A9DA-8E5D-4572-BA72-90F7640ED5D8}" type="datetime1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Chitrapriya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7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47F8-7829-4388-BCA1-C81F3A88C46D}" type="datetime1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Chitrapriya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2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A63-EE09-4FA6-A460-0C5F1E140923}" type="datetime1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Chitrapriya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0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BF76-7E3D-4B53-8B2C-386E6F0A11A8}" type="datetime1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Chitrapriya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00CF-8509-46F0-91C7-6CD42BCD9EB6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Chitrapriya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2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Bookman Old Style" pitchFamily="18" charset="0"/>
              </a:rPr>
              <a:t>COMPILER DESIGN LAB CS1762</a:t>
            </a:r>
          </a:p>
        </p:txBody>
      </p:sp>
    </p:spTree>
    <p:extLst>
      <p:ext uri="{BB962C8B-B14F-4D97-AF65-F5344CB8AC3E}">
        <p14:creationId xmlns:p14="http://schemas.microsoft.com/office/powerpoint/2010/main" val="37261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itchFamily="18" charset="0"/>
              </a:rPr>
              <a:t>Assignment: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Bookman Old Style" pitchFamily="18" charset="0"/>
              </a:rPr>
              <a:t>3. From a Context Free Grammar (CFG), find the FOLLOW set.</a:t>
            </a:r>
          </a:p>
          <a:p>
            <a:pPr algn="ctr" fontAlgn="base">
              <a:buNone/>
            </a:pPr>
            <a:r>
              <a:rPr lang="pt-BR" sz="2400" b="1" dirty="0">
                <a:latin typeface="Bookman Old Style" pitchFamily="18" charset="0"/>
              </a:rPr>
              <a:t>                 S → ACB | CbB | Ba</a:t>
            </a:r>
          </a:p>
          <a:p>
            <a:pPr algn="ctr" fontAlgn="base">
              <a:buNone/>
            </a:pPr>
            <a:r>
              <a:rPr lang="pt-BR" sz="2400" b="1" dirty="0">
                <a:latin typeface="Bookman Old Style" pitchFamily="18" charset="0"/>
              </a:rPr>
              <a:t>     A → da | BC</a:t>
            </a:r>
          </a:p>
          <a:p>
            <a:pPr algn="ctr" fontAlgn="base">
              <a:buNone/>
            </a:pPr>
            <a:r>
              <a:rPr lang="pt-BR" sz="2400" b="1" dirty="0">
                <a:latin typeface="Bookman Old Style" pitchFamily="18" charset="0"/>
              </a:rPr>
              <a:t>B → g |ε</a:t>
            </a:r>
          </a:p>
          <a:p>
            <a:pPr algn="ctr" fontAlgn="base">
              <a:buNone/>
            </a:pPr>
            <a:r>
              <a:rPr lang="pt-BR" sz="2400" b="1" dirty="0">
                <a:latin typeface="Bookman Old Style" pitchFamily="18" charset="0"/>
              </a:rPr>
              <a:t>  C → h | ε</a:t>
            </a:r>
          </a:p>
          <a:p>
            <a:pPr marL="0" indent="0" algn="just">
              <a:buNone/>
            </a:pPr>
            <a:endParaRPr lang="en-US" sz="2400" b="1" dirty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7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itchFamily="18" charset="0"/>
              </a:rPr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ookman Old Style" pitchFamily="18" charset="0"/>
              </a:rPr>
              <a:t>Input:</a:t>
            </a:r>
          </a:p>
          <a:p>
            <a:pPr marL="0" indent="0">
              <a:buNone/>
            </a:pPr>
            <a:r>
              <a:rPr lang="en-US" sz="2800" b="1" dirty="0">
                <a:latin typeface="Bookman Old Style" pitchFamily="18" charset="0"/>
              </a:rPr>
              <a:t>           Given a grammar without the left recursion.</a:t>
            </a:r>
          </a:p>
          <a:p>
            <a:pPr marL="0" indent="0">
              <a:buNone/>
            </a:pPr>
            <a:endParaRPr lang="en-US" sz="2800" dirty="0">
              <a:latin typeface="Bookman Old Style" pitchFamily="18" charset="0"/>
            </a:endParaRPr>
          </a:p>
          <a:p>
            <a:pPr marL="0" indent="0">
              <a:buNone/>
            </a:pPr>
            <a:endParaRPr lang="en-US" sz="2800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Bookman Old Style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800" b="1" dirty="0">
                <a:latin typeface="Bookman Old Style" pitchFamily="18" charset="0"/>
              </a:rPr>
              <a:t>Generate the Follow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5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itchFamily="18" charset="0"/>
              </a:rPr>
              <a:t>Instructions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664922"/>
              </p:ext>
            </p:extLst>
          </p:nvPr>
        </p:nvGraphicFramePr>
        <p:xfrm>
          <a:off x="457200" y="1600200"/>
          <a:ext cx="8229600" cy="2804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Bookman Old Style" pitchFamily="18" charset="0"/>
                        </a:rPr>
                        <a:t>SL.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Bookman Old Style" pitchFamily="18" charset="0"/>
                        </a:rPr>
                        <a:t>Roll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Bookman Old Style" pitchFamily="18" charset="0"/>
                        </a:rPr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Bookman Old Style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Bookman Old Style" pitchFamily="18" charset="0"/>
                        </a:rPr>
                        <a:t>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Bookman Old Style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Bookman Old Style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Bookman Old Style" pitchFamily="18" charset="0"/>
                        </a:rPr>
                        <a:t>23-45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Bookman Old Style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Bookman Old Style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Bookman Old Style" pitchFamily="18" charset="0"/>
                        </a:rPr>
                        <a:t>46-rest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Bookman Old Style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3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Bookman Old Style" pitchFamily="18" charset="0"/>
              </a:rPr>
              <a:t>PROGRAM7</a:t>
            </a:r>
            <a:br>
              <a:rPr lang="en-US" sz="3200" b="1" dirty="0">
                <a:latin typeface="Bookman Old Style" pitchFamily="18" charset="0"/>
              </a:rPr>
            </a:b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Bookman Old Style" pitchFamily="18" charset="0"/>
              </a:rPr>
              <a:t>To generate Follow set of a Context Free Grammar.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man Old Style" pitchFamily="18" charset="0"/>
              </a:rPr>
              <a:t>FOLLOW()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47800"/>
                <a:ext cx="8229600" cy="5029200"/>
              </a:xfrm>
            </p:spPr>
            <p:txBody>
              <a:bodyPr>
                <a:noAutofit/>
              </a:bodyPr>
              <a:lstStyle/>
              <a:p>
                <a:pPr algn="just">
                  <a:buFont typeface="Wingdings" pitchFamily="2" charset="2"/>
                  <a:buChar char="q"/>
                </a:pPr>
                <a:r>
                  <a:rPr lang="en-US" sz="2800" dirty="0">
                    <a:latin typeface="Bookman Old Style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en-US" sz="2800" dirty="0">
                    <a:latin typeface="Bookman Old Style" pitchFamily="18" charset="0"/>
                  </a:rPr>
                  <a:t> is any string of grammar symbols, let </a:t>
                </a:r>
              </a:p>
              <a:p>
                <a:pPr marL="0" indent="0" algn="just">
                  <a:buNone/>
                </a:pPr>
                <a:r>
                  <a:rPr lang="en-US" sz="2800" dirty="0">
                    <a:latin typeface="Bookman Old Style" pitchFamily="18" charset="0"/>
                  </a:rPr>
                  <a:t>Follow(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en-US" sz="2800" dirty="0">
                    <a:latin typeface="Bookman Old Style" pitchFamily="18" charset="0"/>
                  </a:rPr>
                  <a:t>) be a set of terminal symbols that that appear immediately to the right of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800" b="1" i="1" dirty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.</a:t>
                </a:r>
              </a:p>
              <a:p>
                <a:pPr marL="0" indent="0" algn="just">
                  <a:buNone/>
                </a:pPr>
                <a:endParaRPr lang="en-US" sz="2800" b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Bookman Old Style" pitchFamily="18" charset="0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t-BR" sz="2800" b="1" dirty="0">
                    <a:latin typeface="Bookman Old Style" pitchFamily="18" charset="0"/>
                  </a:rPr>
                  <a:t>S </a:t>
                </a:r>
                <a14:m>
                  <m:oMath xmlns:m="http://schemas.openxmlformats.org/officeDocument/2006/math">
                    <m:r>
                      <a:rPr lang="pt-BR" sz="2800" b="1" i="1" dirty="0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pt-BR" sz="2800" b="1" dirty="0">
                    <a:latin typeface="Bookman Old Style" pitchFamily="18" charset="0"/>
                  </a:rPr>
                  <a:t> Aa | a</a:t>
                </a:r>
              </a:p>
              <a:p>
                <a:pPr marL="0" indent="0">
                  <a:buNone/>
                </a:pPr>
                <a:r>
                  <a:rPr lang="pt-BR" sz="2800" b="1" dirty="0">
                    <a:latin typeface="Bookman Old Style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pt-BR" sz="2800" b="1" i="1" dirty="0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pt-BR" sz="2800" b="1" dirty="0">
                    <a:latin typeface="Bookman Old Style" pitchFamily="18" charset="0"/>
                  </a:rPr>
                  <a:t> b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Bookman Old Style" pitchFamily="18" charset="0"/>
                  </a:rPr>
                  <a:t>Follow (A)={</a:t>
                </a:r>
                <a:r>
                  <a:rPr lang="en-US" sz="280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a</a:t>
                </a:r>
                <a:r>
                  <a:rPr lang="en-US" sz="2800" dirty="0">
                    <a:latin typeface="Bookman Old Style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229600" cy="5029200"/>
              </a:xfrm>
              <a:blipFill rotWithShape="1">
                <a:blip r:embed="rId2"/>
                <a:stretch>
                  <a:fillRect l="-1556" t="-1212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8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0" name="Rectangle 2"/>
              <p:cNvSpPr>
                <a:spLocks noChangeArrowheads="1"/>
              </p:cNvSpPr>
              <p:nvPr/>
            </p:nvSpPr>
            <p:spPr bwMode="auto">
              <a:xfrm>
                <a:off x="609600" y="990600"/>
                <a:ext cx="8305800" cy="48936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just"/>
                <a:r>
                  <a:rPr lang="en-US" altLang="en-US" sz="2400" dirty="0">
                    <a:latin typeface="Bookman Old Style" pitchFamily="18" charset="0"/>
                    <a:cs typeface="Times New Roman" pitchFamily="18" charset="0"/>
                  </a:rPr>
                  <a:t>Rule for Calculating </a:t>
                </a:r>
                <a:r>
                  <a:rPr lang="en-US" altLang="en-US" sz="2400" b="1" dirty="0">
                    <a:latin typeface="Bookman Old Style" pitchFamily="18" charset="0"/>
                    <a:cs typeface="Times New Roman" pitchFamily="18" charset="0"/>
                  </a:rPr>
                  <a:t>FOLLOW</a:t>
                </a:r>
                <a:r>
                  <a:rPr lang="en-US" altLang="en-US" sz="2400" dirty="0">
                    <a:latin typeface="Bookman Old Style" pitchFamily="18" charset="0"/>
                    <a:cs typeface="Times New Roman" pitchFamily="18" charset="0"/>
                  </a:rPr>
                  <a:t> sets.</a:t>
                </a:r>
              </a:p>
              <a:p>
                <a:pPr algn="just"/>
                <a:endParaRPr lang="en-US" altLang="en-US" sz="2400" dirty="0">
                  <a:latin typeface="Bookman Old Style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altLang="en-US" sz="2400" b="1" dirty="0">
                    <a:latin typeface="Bookman Old Style" pitchFamily="18" charset="0"/>
                    <a:cs typeface="Times New Roman" pitchFamily="18" charset="0"/>
                  </a:rPr>
                  <a:t>Step 1</a:t>
                </a:r>
                <a:r>
                  <a:rPr lang="en-US" altLang="en-US" sz="2400" dirty="0">
                    <a:latin typeface="Bookman Old Style" pitchFamily="18" charset="0"/>
                    <a:cs typeface="Times New Roman" pitchFamily="18" charset="0"/>
                  </a:rPr>
                  <a:t>: Place </a:t>
                </a:r>
                <a:r>
                  <a:rPr lang="en-US" altLang="en-US" sz="2400" b="1" dirty="0">
                    <a:latin typeface="Bookman Old Style" pitchFamily="18" charset="0"/>
                    <a:cs typeface="Times New Roman" pitchFamily="18" charset="0"/>
                  </a:rPr>
                  <a:t>$</a:t>
                </a:r>
                <a:r>
                  <a:rPr lang="en-US" altLang="en-US" sz="2400" dirty="0">
                    <a:latin typeface="Bookman Old Style" pitchFamily="18" charset="0"/>
                    <a:cs typeface="Times New Roman" pitchFamily="18" charset="0"/>
                  </a:rPr>
                  <a:t> in FOLLOW(</a:t>
                </a:r>
                <a:r>
                  <a:rPr lang="en-US" altLang="en-US" sz="2400" b="1" dirty="0">
                    <a:latin typeface="Bookman Old Style" pitchFamily="18" charset="0"/>
                    <a:cs typeface="Times New Roman" pitchFamily="18" charset="0"/>
                  </a:rPr>
                  <a:t>S</a:t>
                </a:r>
                <a:r>
                  <a:rPr lang="en-US" altLang="en-US" sz="2400" dirty="0">
                    <a:latin typeface="Bookman Old Style" pitchFamily="18" charset="0"/>
                    <a:cs typeface="Times New Roman" pitchFamily="18" charset="0"/>
                  </a:rPr>
                  <a:t>) where </a:t>
                </a:r>
                <a:r>
                  <a:rPr lang="en-US" altLang="en-US" sz="2400" b="1" dirty="0">
                    <a:latin typeface="Bookman Old Style" pitchFamily="18" charset="0"/>
                    <a:cs typeface="Times New Roman" pitchFamily="18" charset="0"/>
                  </a:rPr>
                  <a:t>S</a:t>
                </a:r>
                <a:r>
                  <a:rPr lang="en-US" altLang="en-US" sz="2400" dirty="0">
                    <a:latin typeface="Bookman Old Style" pitchFamily="18" charset="0"/>
                    <a:cs typeface="Times New Roman" pitchFamily="18" charset="0"/>
                  </a:rPr>
                  <a:t> is the start symbol and </a:t>
                </a:r>
                <a:r>
                  <a:rPr lang="en-US" altLang="en-US" sz="2400" b="1" dirty="0">
                    <a:latin typeface="Bookman Old Style" pitchFamily="18" charset="0"/>
                    <a:cs typeface="Times New Roman" pitchFamily="18" charset="0"/>
                  </a:rPr>
                  <a:t>$</a:t>
                </a:r>
                <a:r>
                  <a:rPr lang="en-US" altLang="en-US" sz="2400" dirty="0">
                    <a:latin typeface="Bookman Old Style" pitchFamily="18" charset="0"/>
                    <a:cs typeface="Times New Roman" pitchFamily="18" charset="0"/>
                  </a:rPr>
                  <a:t> is the input right </a:t>
                </a:r>
                <a:r>
                  <a:rPr lang="en-US" altLang="en-US" sz="2400" b="1" dirty="0" err="1">
                    <a:latin typeface="Bookman Old Style" pitchFamily="18" charset="0"/>
                    <a:cs typeface="Times New Roman" pitchFamily="18" charset="0"/>
                  </a:rPr>
                  <a:t>endmarker</a:t>
                </a:r>
                <a:r>
                  <a:rPr lang="en-US" altLang="en-US" sz="2400" dirty="0">
                    <a:latin typeface="Bookman Old Style" pitchFamily="18" charset="0"/>
                    <a:cs typeface="Times New Roman" pitchFamily="18" charset="0"/>
                  </a:rPr>
                  <a:t>.</a:t>
                </a:r>
              </a:p>
              <a:p>
                <a:pPr algn="just"/>
                <a:endParaRPr lang="en-US" altLang="en-US" sz="2400" dirty="0">
                  <a:latin typeface="Bookman Old Style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altLang="en-US" sz="2400" b="1" dirty="0">
                    <a:latin typeface="Bookman Old Style" pitchFamily="18" charset="0"/>
                    <a:cs typeface="Times New Roman" pitchFamily="18" charset="0"/>
                  </a:rPr>
                  <a:t>Step2</a:t>
                </a:r>
                <a:r>
                  <a:rPr lang="en-US" altLang="en-US" sz="2400" dirty="0">
                    <a:latin typeface="Bookman Old Style" pitchFamily="18" charset="0"/>
                    <a:cs typeface="Times New Roman" pitchFamily="18" charset="0"/>
                  </a:rPr>
                  <a:t>: If there is a production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latin typeface="Cambria Math"/>
                        <a:cs typeface="Times New Roman" pitchFamily="18" charset="0"/>
                      </a:rPr>
                      <m:t>𝑨</m:t>
                    </m:r>
                    <m:r>
                      <a:rPr lang="en-US" altLang="en-US" sz="2400" b="1" i="1" dirty="0" smtClean="0">
                        <a:latin typeface="Cambria Math"/>
                        <a:cs typeface="Times New Roman" pitchFamily="18" charset="0"/>
                      </a:rPr>
                      <m:t> → </m:t>
                    </m:r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𝜶</m:t>
                    </m:r>
                    <m:r>
                      <a:rPr lang="en-US" altLang="en-US" sz="2400" b="1" i="1" dirty="0" smtClean="0">
                        <a:latin typeface="Cambria Math"/>
                        <a:cs typeface="Times New Roman" pitchFamily="18" charset="0"/>
                      </a:rPr>
                      <m:t>𝑩</m:t>
                    </m:r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𝜷</m:t>
                    </m:r>
                  </m:oMath>
                </a14:m>
                <a:r>
                  <a:rPr lang="en-US" altLang="en-US" sz="2400" dirty="0">
                    <a:latin typeface="Bookman Old Style" pitchFamily="18" charset="0"/>
                    <a:cs typeface="Times New Roman" pitchFamily="18" charset="0"/>
                  </a:rPr>
                  <a:t>, then everything in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latin typeface="Cambria Math"/>
                        <a:cs typeface="Times New Roman" pitchFamily="18" charset="0"/>
                      </a:rPr>
                      <m:t>𝑭𝑰𝑹𝑺𝑻</m:t>
                    </m:r>
                    <m:r>
                      <a:rPr lang="en-US" altLang="en-US" sz="2400" b="1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𝜷</m:t>
                    </m:r>
                    <m:r>
                      <a:rPr lang="en-US" altLang="en-US" sz="2400" i="1" dirty="0">
                        <a:latin typeface="Cambria Math"/>
                        <a:cs typeface="Times New Roman" pitchFamily="18" charset="0"/>
                      </a:rPr>
                      <m:t>) </m:t>
                    </m:r>
                  </m:oMath>
                </a14:m>
                <a:r>
                  <a:rPr lang="en-US" altLang="en-US" sz="2400" dirty="0">
                    <a:latin typeface="Bookman Old Style" pitchFamily="18" charset="0"/>
                    <a:cs typeface="Times New Roman" pitchFamily="18" charset="0"/>
                  </a:rPr>
                  <a:t>except </a:t>
                </a:r>
                <a:r>
                  <a:rPr lang="en-US" altLang="en-US" sz="2400" b="1" dirty="0">
                    <a:latin typeface="Bookman Old Style" pitchFamily="18" charset="0"/>
                    <a:cs typeface="Times New Roman" pitchFamily="18" charset="0"/>
                  </a:rPr>
                  <a:t>ε</a:t>
                </a:r>
                <a:r>
                  <a:rPr lang="en-US" altLang="en-US" sz="2400" dirty="0">
                    <a:latin typeface="Bookman Old Style" pitchFamily="18" charset="0"/>
                    <a:cs typeface="Times New Roman" pitchFamily="18" charset="0"/>
                  </a:rPr>
                  <a:t> is placed in </a:t>
                </a:r>
                <a:r>
                  <a:rPr lang="en-US" altLang="en-US" sz="2400" b="1" dirty="0">
                    <a:latin typeface="Bookman Old Style" pitchFamily="18" charset="0"/>
                    <a:cs typeface="Times New Roman" pitchFamily="18" charset="0"/>
                  </a:rPr>
                  <a:t>FOLLOW(B</a:t>
                </a:r>
                <a:r>
                  <a:rPr lang="en-US" altLang="en-US" sz="2400" dirty="0">
                    <a:latin typeface="Bookman Old Style" pitchFamily="18" charset="0"/>
                    <a:cs typeface="Times New Roman" pitchFamily="18" charset="0"/>
                  </a:rPr>
                  <a:t>).</a:t>
                </a:r>
              </a:p>
              <a:p>
                <a:pPr algn="just"/>
                <a:endParaRPr lang="en-US" altLang="en-US" sz="2400" dirty="0">
                  <a:latin typeface="Bookman Old Style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altLang="en-US" sz="2400" b="1" dirty="0">
                    <a:latin typeface="Bookman Old Style" pitchFamily="18" charset="0"/>
                    <a:cs typeface="Times New Roman" pitchFamily="18" charset="0"/>
                  </a:rPr>
                  <a:t>Step 3</a:t>
                </a:r>
                <a:r>
                  <a:rPr lang="en-US" altLang="en-US" sz="2400" dirty="0">
                    <a:latin typeface="Bookman Old Style" pitchFamily="18" charset="0"/>
                    <a:cs typeface="Times New Roman" pitchFamily="18" charset="0"/>
                  </a:rPr>
                  <a:t>: If there is a production,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altLang="en-US" sz="2400" i="1" dirty="0" smtClean="0">
                        <a:latin typeface="Cambria Math"/>
                        <a:cs typeface="Times New Roman" pitchFamily="18" charset="0"/>
                      </a:rPr>
                      <m:t> → </m:t>
                    </m:r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𝜶</m:t>
                    </m:r>
                    <m:r>
                      <a:rPr lang="en-US" altLang="en-US" sz="2400" i="1" dirty="0" smtClean="0">
                        <a:latin typeface="Cambria Math"/>
                        <a:cs typeface="Times New Roman" pitchFamily="18" charset="0"/>
                      </a:rPr>
                      <m:t>𝐵</m:t>
                    </m:r>
                    <m:r>
                      <a:rPr lang="en-US" altLang="en-US" sz="2400" i="1" dirty="0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latin typeface="Bookman Old Style" pitchFamily="18" charset="0"/>
                    <a:cs typeface="Times New Roman" pitchFamily="18" charset="0"/>
                  </a:rPr>
                  <a:t>or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altLang="en-US" sz="2400" b="1" i="1" dirty="0">
                        <a:latin typeface="Cambria Math"/>
                        <a:cs typeface="Times New Roman" pitchFamily="18" charset="0"/>
                      </a:rPr>
                      <m:t>𝑨</m:t>
                    </m:r>
                    <m:r>
                      <a:rPr lang="en-US" altLang="en-US" sz="2400" b="1" i="1" dirty="0">
                        <a:latin typeface="Cambria Math"/>
                        <a:cs typeface="Times New Roman" pitchFamily="18" charset="0"/>
                      </a:rPr>
                      <m:t> → </m:t>
                    </m:r>
                    <m:r>
                      <a:rPr lang="en-US" altLang="en-US" sz="2400" b="1" i="1" dirty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𝜶</m:t>
                    </m:r>
                    <m:r>
                      <a:rPr lang="en-US" altLang="en-US" sz="2400" b="1" i="1" dirty="0">
                        <a:latin typeface="Cambria Math"/>
                        <a:cs typeface="Times New Roman" pitchFamily="18" charset="0"/>
                      </a:rPr>
                      <m:t>𝑩</m:t>
                    </m:r>
                    <m:r>
                      <a:rPr lang="en-US" altLang="en-US" sz="2400" b="1" i="1" dirty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𝜷</m:t>
                    </m:r>
                  </m:oMath>
                </a14:m>
                <a:r>
                  <a:rPr lang="en-US" altLang="en-US" sz="2400" dirty="0">
                    <a:latin typeface="Bookman Old Style" pitchFamily="18" charset="0"/>
                    <a:cs typeface="Times New Roman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latin typeface="Cambria Math"/>
                        <a:cs typeface="Times New Roman" pitchFamily="18" charset="0"/>
                      </a:rPr>
                      <m:t>𝑭𝑰𝑹𝑺𝑻</m:t>
                    </m:r>
                    <m:r>
                      <a:rPr lang="en-US" altLang="en-US" sz="2400" b="1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𝜷</m:t>
                    </m:r>
                    <m:r>
                      <a:rPr lang="en-US" altLang="en-US" sz="2400" i="1" dirty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latin typeface="Bookman Old Style" pitchFamily="18" charset="0"/>
                    <a:cs typeface="Times New Roman" pitchFamily="18" charset="0"/>
                  </a:rPr>
                  <a:t>) contains </a:t>
                </a:r>
                <a:r>
                  <a:rPr lang="en-US" altLang="en-US" sz="2400" b="1" dirty="0">
                    <a:latin typeface="Bookman Old Style" pitchFamily="18" charset="0"/>
                    <a:cs typeface="Times New Roman" pitchFamily="18" charset="0"/>
                  </a:rPr>
                  <a:t>ε</a:t>
                </a:r>
                <a:r>
                  <a:rPr lang="en-US" altLang="en-US" sz="2400" dirty="0">
                    <a:latin typeface="Bookman Old Style" pitchFamily="18" charset="0"/>
                    <a:cs typeface="Times New Roman" pitchFamily="18" charset="0"/>
                  </a:rPr>
                  <a:t>, then everything in </a:t>
                </a:r>
                <a:r>
                  <a:rPr lang="en-US" altLang="en-US" sz="2400" b="1" dirty="0">
                    <a:latin typeface="Bookman Old Style" pitchFamily="18" charset="0"/>
                    <a:cs typeface="Times New Roman" pitchFamily="18" charset="0"/>
                  </a:rPr>
                  <a:t>FOLLOW(A)</a:t>
                </a:r>
                <a:r>
                  <a:rPr lang="en-US" altLang="en-US" sz="2400" dirty="0">
                    <a:latin typeface="Bookman Old Style" pitchFamily="18" charset="0"/>
                    <a:cs typeface="Times New Roman" pitchFamily="18" charset="0"/>
                  </a:rPr>
                  <a:t> is in </a:t>
                </a:r>
                <a:r>
                  <a:rPr lang="en-US" altLang="en-US" sz="2400" b="1" dirty="0">
                    <a:latin typeface="Bookman Old Style" pitchFamily="18" charset="0"/>
                    <a:cs typeface="Times New Roman" pitchFamily="18" charset="0"/>
                  </a:rPr>
                  <a:t>FOLLOW(B</a:t>
                </a:r>
                <a:r>
                  <a:rPr lang="en-US" altLang="en-US" sz="2400" dirty="0">
                    <a:latin typeface="Bookman Old Style" pitchFamily="18" charset="0"/>
                    <a:cs typeface="Times New Roman" pitchFamily="18" charset="0"/>
                  </a:rPr>
                  <a:t>).</a:t>
                </a:r>
              </a:p>
              <a:p>
                <a:pPr algn="just"/>
                <a:endParaRPr lang="en-US" altLang="en-US" sz="2400" dirty="0">
                  <a:latin typeface="Bookman Old Style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7650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90600"/>
                <a:ext cx="8305800" cy="4893647"/>
              </a:xfrm>
              <a:prstGeom prst="rect">
                <a:avLst/>
              </a:prstGeom>
              <a:blipFill rotWithShape="1">
                <a:blip r:embed="rId2"/>
                <a:stretch>
                  <a:fillRect l="-1101" t="-998" r="-10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609600" y="223838"/>
            <a:ext cx="7696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 b="1" dirty="0">
                <a:latin typeface="Bookman Old Style" pitchFamily="18" charset="0"/>
                <a:cs typeface="Times New Roman" pitchFamily="18" charset="0"/>
              </a:rPr>
              <a:t>Calculation of FOLLOW Sets</a:t>
            </a:r>
            <a:endParaRPr lang="en-US" altLang="en-US" sz="2400" dirty="0">
              <a:latin typeface="Bookman Old Styl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87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b="1" u="sng" dirty="0">
                <a:latin typeface="Bookman Old Style" pitchFamily="18" charset="0"/>
              </a:rPr>
              <a:t>Note:</a:t>
            </a:r>
          </a:p>
          <a:p>
            <a:pPr lvl="1" algn="just" fontAlgn="base">
              <a:buFont typeface="Wingdings" pitchFamily="2" charset="2"/>
              <a:buChar char="q"/>
            </a:pPr>
            <a:r>
              <a:rPr lang="en-US" dirty="0">
                <a:latin typeface="Bookman Old Style" pitchFamily="18" charset="0"/>
              </a:rPr>
              <a:t>Before calculating the </a:t>
            </a:r>
            <a:r>
              <a:rPr lang="en-US" b="1" dirty="0">
                <a:latin typeface="Bookman Old Style" pitchFamily="18" charset="0"/>
              </a:rPr>
              <a:t>FIRST</a:t>
            </a:r>
            <a:r>
              <a:rPr lang="en-US" dirty="0">
                <a:latin typeface="Bookman Old Style" pitchFamily="18" charset="0"/>
              </a:rPr>
              <a:t> and </a:t>
            </a:r>
            <a:r>
              <a:rPr lang="en-US" b="1" dirty="0">
                <a:latin typeface="Bookman Old Style" pitchFamily="18" charset="0"/>
              </a:rPr>
              <a:t>FOLLOW</a:t>
            </a:r>
            <a:r>
              <a:rPr lang="en-US" dirty="0">
                <a:latin typeface="Bookman Old Style" pitchFamily="18" charset="0"/>
              </a:rPr>
              <a:t> functions, eliminate </a:t>
            </a:r>
            <a:r>
              <a:rPr lang="en-US" b="1" u="sng" dirty="0">
                <a:latin typeface="Bookman Old Style" pitchFamily="18" charset="0"/>
              </a:rPr>
              <a:t>Left Recursion</a:t>
            </a:r>
            <a:r>
              <a:rPr lang="en-US" dirty="0">
                <a:latin typeface="Bookman Old Style" pitchFamily="18" charset="0"/>
              </a:rPr>
              <a:t> from the grammar, if present.</a:t>
            </a:r>
          </a:p>
          <a:p>
            <a:pPr lvl="1" algn="just" fontAlgn="base">
              <a:buFont typeface="Wingdings" pitchFamily="2" charset="2"/>
              <a:buChar char="q"/>
            </a:pPr>
            <a:r>
              <a:rPr lang="en-US" b="1" i="1" dirty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l-GR" b="1" i="1" dirty="0">
                <a:solidFill>
                  <a:srgbClr val="FF0000"/>
                </a:solidFill>
                <a:latin typeface="Bookman Old Style" pitchFamily="18" charset="0"/>
              </a:rPr>
              <a:t>ε</a:t>
            </a:r>
            <a:r>
              <a:rPr lang="en-US" dirty="0">
                <a:latin typeface="Bookman Old Style" pitchFamily="18" charset="0"/>
              </a:rPr>
              <a:t> may appear in the </a:t>
            </a:r>
            <a:r>
              <a:rPr lang="en-US" b="1" dirty="0">
                <a:latin typeface="Bookman Old Style" pitchFamily="18" charset="0"/>
              </a:rPr>
              <a:t>FIRST</a:t>
            </a:r>
            <a:r>
              <a:rPr lang="en-US" dirty="0">
                <a:latin typeface="Bookman Old Style" pitchFamily="18" charset="0"/>
              </a:rPr>
              <a:t> function of a non-terminal.</a:t>
            </a:r>
          </a:p>
          <a:p>
            <a:pPr lvl="1" algn="just" fontAlgn="base">
              <a:buFont typeface="Wingdings" pitchFamily="2" charset="2"/>
              <a:buChar char="q"/>
            </a:pPr>
            <a:r>
              <a:rPr lang="en-US" dirty="0">
                <a:latin typeface="Bookman Old Style" pitchFamily="18" charset="0"/>
              </a:rPr>
              <a:t> </a:t>
            </a:r>
            <a:r>
              <a:rPr lang="el-GR" b="1" i="1" dirty="0">
                <a:solidFill>
                  <a:srgbClr val="FF0000"/>
                </a:solidFill>
                <a:latin typeface="Bookman Old Style" pitchFamily="18" charset="0"/>
              </a:rPr>
              <a:t>ε </a:t>
            </a:r>
            <a:r>
              <a:rPr lang="en-US" dirty="0">
                <a:latin typeface="Bookman Old Style" pitchFamily="18" charset="0"/>
              </a:rPr>
              <a:t>will never appear in the </a:t>
            </a:r>
            <a:r>
              <a:rPr lang="en-US" b="1" dirty="0">
                <a:latin typeface="Bookman Old Style" pitchFamily="18" charset="0"/>
              </a:rPr>
              <a:t>FOLLOW</a:t>
            </a:r>
            <a:r>
              <a:rPr lang="en-US" dirty="0">
                <a:latin typeface="Bookman Old Style" pitchFamily="18" charset="0"/>
              </a:rPr>
              <a:t> function of a non-terminal.</a:t>
            </a:r>
          </a:p>
          <a:p>
            <a:pPr lvl="1" algn="just" fontAlgn="base">
              <a:buFont typeface="Wingdings" pitchFamily="2" charset="2"/>
              <a:buChar char="q"/>
            </a:pPr>
            <a:r>
              <a:rPr lang="en-US" dirty="0">
                <a:latin typeface="Bookman Old Style" pitchFamily="18" charset="0"/>
              </a:rPr>
              <a:t> Calculate the </a:t>
            </a:r>
            <a:r>
              <a:rPr lang="en-US" b="1" dirty="0">
                <a:latin typeface="Bookman Old Style" pitchFamily="18" charset="0"/>
              </a:rPr>
              <a:t>FOLLOW</a:t>
            </a:r>
            <a:r>
              <a:rPr lang="en-US" dirty="0">
                <a:latin typeface="Bookman Old Style" pitchFamily="18" charset="0"/>
              </a:rPr>
              <a:t> function of a non-terminal by looking where it is present on the </a:t>
            </a:r>
            <a:r>
              <a:rPr lang="en-US" b="1" dirty="0">
                <a:latin typeface="Bookman Old Style" pitchFamily="18" charset="0"/>
              </a:rPr>
              <a:t>RHS</a:t>
            </a:r>
            <a:r>
              <a:rPr lang="en-US" dirty="0">
                <a:latin typeface="Bookman Old Style" pitchFamily="18" charset="0"/>
              </a:rPr>
              <a:t> of a production rule.</a:t>
            </a:r>
          </a:p>
          <a:p>
            <a:pPr fontAlgn="base">
              <a:buFont typeface="Wingdings" pitchFamily="2" charset="2"/>
              <a:buChar char="q"/>
            </a:pPr>
            <a:endParaRPr lang="en-US" dirty="0">
              <a:latin typeface="Bookman Old Style" pitchFamily="18" charset="0"/>
            </a:endParaRPr>
          </a:p>
          <a:p>
            <a:pPr fontAlgn="base">
              <a:buFont typeface="Wingdings" pitchFamily="2" charset="2"/>
              <a:buChar char="q"/>
            </a:pPr>
            <a:endParaRPr lang="en-US" dirty="0">
              <a:latin typeface="Bookman Old Style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GB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81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Bookman Old Style" pitchFamily="18" charset="0"/>
              </a:rPr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381000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dirty="0">
                <a:latin typeface="Bookman Old Style" pitchFamily="18" charset="0"/>
              </a:rPr>
              <a:t>S → </a:t>
            </a:r>
            <a:r>
              <a:rPr lang="en-US" sz="2800" i="1" dirty="0" err="1">
                <a:latin typeface="Bookman Old Style" pitchFamily="18" charset="0"/>
              </a:rPr>
              <a:t>aABb</a:t>
            </a:r>
            <a:endParaRPr lang="en-US" sz="2800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800" i="1" dirty="0">
                <a:latin typeface="Bookman Old Style" pitchFamily="18" charset="0"/>
              </a:rPr>
              <a:t>A → c|</a:t>
            </a:r>
            <a:r>
              <a:rPr lang="el-GR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ε</a:t>
            </a:r>
            <a:endParaRPr lang="en-US" sz="2800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800" i="1" dirty="0">
                <a:latin typeface="Bookman Old Style" pitchFamily="18" charset="0"/>
              </a:rPr>
              <a:t>B→ d | </a:t>
            </a:r>
            <a:r>
              <a:rPr lang="el-GR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ε</a:t>
            </a:r>
            <a:r>
              <a:rPr lang="en-US" sz="2800" i="1" dirty="0">
                <a:latin typeface="Bookman Old Style" pitchFamily="18" charset="0"/>
              </a:rPr>
              <a:t> </a:t>
            </a:r>
          </a:p>
          <a:p>
            <a:pPr marL="0" indent="0">
              <a:buNone/>
            </a:pPr>
            <a:endParaRPr lang="en-US" sz="2800" i="1" dirty="0">
              <a:latin typeface="Bookman Old Style" pitchFamily="18" charset="0"/>
            </a:endParaRPr>
          </a:p>
          <a:p>
            <a:pPr marL="0" indent="0">
              <a:buNone/>
            </a:pPr>
            <a:endParaRPr lang="en-US" sz="2800" i="1" dirty="0">
              <a:latin typeface="Bookman Old Style" pitchFamily="18" charset="0"/>
            </a:endParaRPr>
          </a:p>
          <a:p>
            <a:pPr marL="0" indent="0">
              <a:buNone/>
            </a:pPr>
            <a:endParaRPr lang="en-US" sz="2800" i="1" dirty="0">
              <a:latin typeface="Bookman Old Style" pitchFamily="18" charset="0"/>
            </a:endParaRPr>
          </a:p>
          <a:p>
            <a:pPr marL="0" indent="0">
              <a:buNone/>
            </a:pPr>
            <a:endParaRPr lang="en-US" sz="2800" dirty="0"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4420300"/>
                  </p:ext>
                </p:extLst>
              </p:nvPr>
            </p:nvGraphicFramePr>
            <p:xfrm>
              <a:off x="2514600" y="1371600"/>
              <a:ext cx="6400800" cy="41592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10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838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sz="2800" b="1" dirty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Bookman Old Style" pitchFamily="18" charset="0"/>
                            </a:rPr>
                            <a:t>First (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latin typeface="Cambria Math"/>
                                  <a:ea typeface="Cambria Math"/>
                                </a:rPr>
                                <m:t>𝜶</m:t>
                              </m:r>
                            </m:oMath>
                          </a14:m>
                          <a:r>
                            <a:rPr lang="en-US" sz="2800" b="1" dirty="0">
                              <a:latin typeface="Bookman Old Style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Bookman Old Style" pitchFamily="18" charset="0"/>
                            </a:rPr>
                            <a:t>Follow(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latin typeface="Cambria Math"/>
                                  <a:ea typeface="Cambria Math"/>
                                </a:rPr>
                                <m:t>𝜶</m:t>
                              </m:r>
                            </m:oMath>
                          </a14:m>
                          <a:r>
                            <a:rPr lang="en-US" sz="2800" b="1" dirty="0">
                              <a:latin typeface="Bookman Old Style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97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Bookman Old Style" pitchFamily="18" charset="0"/>
                            </a:rPr>
                            <a:t>S(Start symbol)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Bookman Old Style" pitchFamily="18" charset="0"/>
                            </a:rPr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Bookman Old Style" pitchFamily="18" charset="0"/>
                            </a:rPr>
                            <a:t>{</a:t>
                          </a:r>
                          <a:r>
                            <a:rPr lang="en-US" sz="2400" b="1" dirty="0">
                              <a:solidFill>
                                <a:srgbClr val="002060"/>
                              </a:solidFill>
                              <a:latin typeface="Bookman Old Style" pitchFamily="18" charset="0"/>
                            </a:rPr>
                            <a:t>$</a:t>
                          </a:r>
                          <a:r>
                            <a:rPr lang="en-US" sz="2400" b="1" dirty="0">
                              <a:latin typeface="Bookman Old Style" pitchFamily="18" charset="0"/>
                            </a:rPr>
                            <a:t>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206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Bookman Old Style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Bookman Old Style" pitchFamily="18" charset="0"/>
                            </a:rPr>
                            <a:t>{c,</a:t>
                          </a:r>
                          <a:r>
                            <a:rPr lang="el-GR" sz="24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Bookman Old Style" pitchFamily="18" charset="0"/>
                            </a:rPr>
                            <a:t> ε</a:t>
                          </a:r>
                          <a:r>
                            <a:rPr lang="en-US" sz="2400" dirty="0">
                              <a:latin typeface="Bookman Old Style" pitchFamily="18" charset="0"/>
                            </a:rPr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Bookman Old Style" pitchFamily="18" charset="0"/>
                            </a:rPr>
                            <a:t>{</a:t>
                          </a:r>
                          <a:r>
                            <a:rPr lang="en-US" sz="2400" dirty="0" err="1">
                              <a:latin typeface="Bookman Old Style" pitchFamily="18" charset="0"/>
                            </a:rPr>
                            <a:t>d,b</a:t>
                          </a:r>
                          <a:r>
                            <a:rPr lang="en-US" sz="2400" dirty="0">
                              <a:latin typeface="Bookman Old Style" pitchFamily="18" charset="0"/>
                            </a:rPr>
                            <a:t>}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Bookman Old Style" pitchFamily="18" charset="0"/>
                            </a:rPr>
                            <a:t>Follow(A)=First(B)-</a:t>
                          </a:r>
                          <a:r>
                            <a:rPr lang="el-GR" sz="20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Bookman Old Style" pitchFamily="18" charset="0"/>
                            </a:rPr>
                            <a:t>ε</a:t>
                          </a:r>
                          <a:r>
                            <a:rPr lang="en-US" sz="20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Bookman Old Style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</m:oMath>
                          </a14:m>
                          <a:r>
                            <a:rPr lang="en-US" sz="2000" b="1" dirty="0">
                              <a:latin typeface="Bookman Old Style" pitchFamily="18" charset="0"/>
                            </a:rPr>
                            <a:t> First(b)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707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Bookman Old Style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latin typeface="Bookman Old Style" pitchFamily="18" charset="0"/>
                            </a:rPr>
                            <a:t>{d,</a:t>
                          </a:r>
                          <a:r>
                            <a:rPr lang="el-GR" sz="24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Bookman Old Style" pitchFamily="18" charset="0"/>
                            </a:rPr>
                            <a:t> ε</a:t>
                          </a:r>
                          <a:r>
                            <a:rPr lang="en-US" sz="2400" dirty="0">
                              <a:latin typeface="Bookman Old Style" pitchFamily="18" charset="0"/>
                            </a:rPr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latin typeface="Bookman Old Style" pitchFamily="18" charset="0"/>
                            </a:rPr>
                            <a:t>{b}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Bookman Old Style" pitchFamily="18" charset="0"/>
                            </a:rPr>
                            <a:t>Follow(B)=First(b)</a:t>
                          </a:r>
                          <a:endParaRPr lang="en-US" sz="2000" dirty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4420300"/>
                  </p:ext>
                </p:extLst>
              </p:nvPr>
            </p:nvGraphicFramePr>
            <p:xfrm>
              <a:off x="2514600" y="1371600"/>
              <a:ext cx="6400800" cy="41592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1600"/>
                    <a:gridCol w="1219200"/>
                    <a:gridCol w="3810000"/>
                  </a:tblGrid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44" t="-7097" r="-366667" b="-34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3000" t="-7097" r="-312500" b="-34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8160" t="-7097" b="-340645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Bookman Old Style" pitchFamily="18" charset="0"/>
                            </a:rPr>
                            <a:t>S(Start symbol)</a:t>
                          </a:r>
                          <a:endParaRPr lang="en-US" sz="2400" dirty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Bookman Old Style" pitchFamily="18" charset="0"/>
                            </a:rPr>
                            <a:t>{a}</a:t>
                          </a:r>
                          <a:endParaRPr lang="en-US" sz="2400" dirty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latin typeface="Bookman Old Style" pitchFamily="18" charset="0"/>
                            </a:rPr>
                            <a:t>{</a:t>
                          </a:r>
                          <a:r>
                            <a:rPr lang="en-US" sz="2400" b="1" dirty="0" smtClean="0">
                              <a:solidFill>
                                <a:srgbClr val="002060"/>
                              </a:solidFill>
                              <a:latin typeface="Bookman Old Style" pitchFamily="18" charset="0"/>
                            </a:rPr>
                            <a:t>$</a:t>
                          </a:r>
                          <a:r>
                            <a:rPr lang="en-US" sz="2400" b="1" dirty="0" smtClean="0">
                              <a:latin typeface="Bookman Old Style" pitchFamily="18" charset="0"/>
                            </a:rPr>
                            <a:t>}</a:t>
                          </a:r>
                          <a:endParaRPr lang="en-US" sz="2400" b="1" dirty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</a:tr>
                  <a:tr h="12206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Bookman Old Style" pitchFamily="18" charset="0"/>
                            </a:rPr>
                            <a:t>A</a:t>
                          </a:r>
                          <a:endParaRPr lang="en-US" sz="2400" dirty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Bookman Old Style" pitchFamily="18" charset="0"/>
                            </a:rPr>
                            <a:t>{c,</a:t>
                          </a:r>
                          <a:r>
                            <a:rPr lang="el-GR" sz="2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Bookman Old Style" pitchFamily="18" charset="0"/>
                            </a:rPr>
                            <a:t> ε</a:t>
                          </a:r>
                          <a:r>
                            <a:rPr lang="en-US" sz="2400" dirty="0" smtClean="0">
                              <a:latin typeface="Bookman Old Style" pitchFamily="18" charset="0"/>
                            </a:rPr>
                            <a:t>}</a:t>
                          </a:r>
                          <a:endParaRPr lang="en-US" sz="2400" dirty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8160" t="-150500" b="-96500"/>
                          </a:stretch>
                        </a:blipFill>
                      </a:tcPr>
                    </a:tc>
                  </a:tr>
                  <a:tr h="11707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Bookman Old Style" pitchFamily="18" charset="0"/>
                            </a:rPr>
                            <a:t>B</a:t>
                          </a:r>
                          <a:endParaRPr lang="en-US" sz="2400" dirty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latin typeface="Bookman Old Style" pitchFamily="18" charset="0"/>
                            </a:rPr>
                            <a:t>{d,</a:t>
                          </a:r>
                          <a:r>
                            <a:rPr lang="el-GR" sz="2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Bookman Old Style" pitchFamily="18" charset="0"/>
                            </a:rPr>
                            <a:t> ε</a:t>
                          </a:r>
                          <a:r>
                            <a:rPr lang="en-US" sz="2400" dirty="0" smtClean="0">
                              <a:latin typeface="Bookman Old Style" pitchFamily="18" charset="0"/>
                            </a:rPr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latin typeface="Bookman Old Style" pitchFamily="18" charset="0"/>
                            </a:rPr>
                            <a:t>{b}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>
                              <a:latin typeface="Bookman Old Style" pitchFamily="18" charset="0"/>
                            </a:rPr>
                            <a:t>Follow(B)=First(b)</a:t>
                          </a:r>
                          <a:endParaRPr lang="en-US" sz="2000" dirty="0" smtClean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543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1EEDB-17DF-48B0-8320-2D84CA0F89A9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2362200" y="4048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81000" y="588800"/>
            <a:ext cx="7772400" cy="230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lang="en-US" altLang="zh-TW" sz="2400" dirty="0">
                <a:latin typeface="Bookman Old Style" pitchFamily="18" charset="0"/>
                <a:cs typeface="Times New Roman" pitchFamily="18" charset="0"/>
              </a:rPr>
              <a:t>			E  </a:t>
            </a:r>
            <a:r>
              <a:rPr lang="en-US" altLang="zh-TW" sz="2400" dirty="0">
                <a:latin typeface="Bookman Old Style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TW" sz="2400" dirty="0">
                <a:latin typeface="Bookman Old Style" pitchFamily="18" charset="0"/>
                <a:cs typeface="Times New Roman" pitchFamily="18" charset="0"/>
              </a:rPr>
              <a:t> T E'</a:t>
            </a:r>
          </a:p>
          <a:p>
            <a:pPr defTabSz="762000"/>
            <a:r>
              <a:rPr lang="en-US" altLang="zh-TW" sz="2400" dirty="0">
                <a:latin typeface="Bookman Old Style" pitchFamily="18" charset="0"/>
                <a:cs typeface="Times New Roman" pitchFamily="18" charset="0"/>
              </a:rPr>
              <a:t>			E' </a:t>
            </a:r>
            <a:r>
              <a:rPr lang="en-US" altLang="zh-TW" sz="2400" dirty="0">
                <a:latin typeface="Bookman Old Style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TW" sz="24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zh-TW" sz="2400" b="1" dirty="0">
                <a:latin typeface="Bookman Old Style" pitchFamily="18" charset="0"/>
                <a:cs typeface="Times New Roman" pitchFamily="18" charset="0"/>
              </a:rPr>
              <a:t>+</a:t>
            </a:r>
            <a:r>
              <a:rPr lang="en-US" altLang="zh-TW" sz="2400" dirty="0">
                <a:latin typeface="Bookman Old Style" pitchFamily="18" charset="0"/>
                <a:cs typeface="Times New Roman" pitchFamily="18" charset="0"/>
              </a:rPr>
              <a:t> T E' | </a:t>
            </a:r>
            <a:r>
              <a:rPr lang="en-US" altLang="zh-TW" sz="2400" i="1" dirty="0">
                <a:latin typeface="Bookman Old Style" pitchFamily="18" charset="0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TW" sz="2400" dirty="0">
                <a:latin typeface="Bookman Old Style" pitchFamily="18" charset="0"/>
                <a:cs typeface="Times New Roman" pitchFamily="18" charset="0"/>
              </a:rPr>
              <a:t> </a:t>
            </a:r>
          </a:p>
          <a:p>
            <a:pPr defTabSz="762000"/>
            <a:r>
              <a:rPr lang="en-US" altLang="zh-TW" sz="2400" dirty="0">
                <a:latin typeface="Bookman Old Style" pitchFamily="18" charset="0"/>
                <a:cs typeface="Times New Roman" pitchFamily="18" charset="0"/>
              </a:rPr>
              <a:t>			T  </a:t>
            </a:r>
            <a:r>
              <a:rPr lang="en-US" altLang="zh-TW" sz="2400" dirty="0">
                <a:latin typeface="Bookman Old Style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TW" sz="2400" dirty="0">
                <a:latin typeface="Bookman Old Style" pitchFamily="18" charset="0"/>
                <a:cs typeface="Times New Roman" pitchFamily="18" charset="0"/>
              </a:rPr>
              <a:t> F T'</a:t>
            </a:r>
          </a:p>
          <a:p>
            <a:pPr defTabSz="762000"/>
            <a:r>
              <a:rPr lang="en-US" altLang="zh-TW" sz="2400" dirty="0">
                <a:latin typeface="Bookman Old Style" pitchFamily="18" charset="0"/>
                <a:cs typeface="Times New Roman" pitchFamily="18" charset="0"/>
              </a:rPr>
              <a:t>			T' </a:t>
            </a:r>
            <a:r>
              <a:rPr lang="en-US" altLang="zh-TW" sz="2400" dirty="0">
                <a:latin typeface="Bookman Old Style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TW" sz="24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zh-TW" sz="2400" b="1" dirty="0">
                <a:latin typeface="Bookman Old Style" pitchFamily="18" charset="0"/>
                <a:cs typeface="Times New Roman" pitchFamily="18" charset="0"/>
              </a:rPr>
              <a:t>*</a:t>
            </a:r>
            <a:r>
              <a:rPr lang="en-US" altLang="zh-TW" sz="2400" dirty="0">
                <a:latin typeface="Bookman Old Style" pitchFamily="18" charset="0"/>
                <a:cs typeface="Times New Roman" pitchFamily="18" charset="0"/>
              </a:rPr>
              <a:t> F T' | </a:t>
            </a:r>
            <a:r>
              <a:rPr lang="en-US" altLang="zh-TW" sz="2400" i="1" dirty="0">
                <a:latin typeface="Bookman Old Style" pitchFamily="18" charset="0"/>
                <a:cs typeface="Times New Roman" pitchFamily="18" charset="0"/>
                <a:sym typeface="Symbol" pitchFamily="18" charset="2"/>
              </a:rPr>
              <a:t></a:t>
            </a:r>
            <a:endParaRPr lang="en-US" altLang="zh-TW" sz="2400" dirty="0">
              <a:latin typeface="Bookman Old Style" pitchFamily="18" charset="0"/>
              <a:cs typeface="Times New Roman" pitchFamily="18" charset="0"/>
            </a:endParaRPr>
          </a:p>
          <a:p>
            <a:pPr defTabSz="762000"/>
            <a:r>
              <a:rPr lang="en-US" altLang="zh-TW" sz="2400" dirty="0">
                <a:latin typeface="Bookman Old Style" pitchFamily="18" charset="0"/>
                <a:cs typeface="Times New Roman" pitchFamily="18" charset="0"/>
              </a:rPr>
              <a:t>			F  </a:t>
            </a:r>
            <a:r>
              <a:rPr lang="en-US" altLang="zh-TW" sz="2400" dirty="0">
                <a:latin typeface="Bookman Old Style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TW" sz="24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zh-TW" sz="2400" b="1" dirty="0">
                <a:latin typeface="Bookman Old Style" pitchFamily="18" charset="0"/>
                <a:cs typeface="Times New Roman" pitchFamily="18" charset="0"/>
              </a:rPr>
              <a:t>(</a:t>
            </a:r>
            <a:r>
              <a:rPr lang="en-US" altLang="zh-TW" sz="2400" dirty="0">
                <a:latin typeface="Bookman Old Style" pitchFamily="18" charset="0"/>
                <a:cs typeface="Times New Roman" pitchFamily="18" charset="0"/>
              </a:rPr>
              <a:t> E </a:t>
            </a:r>
            <a:r>
              <a:rPr lang="en-US" altLang="zh-TW" sz="2400" b="1" dirty="0">
                <a:latin typeface="Bookman Old Style" pitchFamily="18" charset="0"/>
                <a:cs typeface="Times New Roman" pitchFamily="18" charset="0"/>
              </a:rPr>
              <a:t>)</a:t>
            </a:r>
            <a:r>
              <a:rPr lang="en-US" altLang="zh-TW" sz="2400" dirty="0">
                <a:latin typeface="Bookman Old Style" pitchFamily="18" charset="0"/>
                <a:cs typeface="Times New Roman" pitchFamily="18" charset="0"/>
              </a:rPr>
              <a:t> | </a:t>
            </a:r>
            <a:r>
              <a:rPr lang="en-US" altLang="zh-TW" sz="2400" b="1" dirty="0">
                <a:latin typeface="Bookman Old Style" pitchFamily="18" charset="0"/>
                <a:cs typeface="Times New Roman" pitchFamily="18" charset="0"/>
              </a:rPr>
              <a:t>id</a:t>
            </a:r>
            <a:endParaRPr lang="en-US" altLang="zh-TW" sz="2400" dirty="0">
              <a:latin typeface="Bookman Old Style" pitchFamily="18" charset="0"/>
              <a:cs typeface="Times New Roman" pitchFamily="18" charset="0"/>
            </a:endParaRPr>
          </a:p>
          <a:p>
            <a:pPr defTabSz="762000"/>
            <a:endParaRPr lang="en-US" altLang="zh-TW" sz="2400" dirty="0"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609600" y="0"/>
            <a:ext cx="7696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b="1" dirty="0">
                <a:latin typeface="Bookman Old Style" pitchFamily="18" charset="0"/>
                <a:cs typeface="Times New Roman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166179"/>
                  </p:ext>
                </p:extLst>
              </p:nvPr>
            </p:nvGraphicFramePr>
            <p:xfrm>
              <a:off x="228599" y="2590800"/>
              <a:ext cx="8216463" cy="3962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16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446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530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sz="3200" b="1" dirty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>
                              <a:latin typeface="Bookman Old Style" pitchFamily="18" charset="0"/>
                            </a:rPr>
                            <a:t>First (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1" i="1" smtClean="0">
                                  <a:latin typeface="Cambria Math"/>
                                  <a:ea typeface="Cambria Math"/>
                                </a:rPr>
                                <m:t>𝜶</m:t>
                              </m:r>
                            </m:oMath>
                          </a14:m>
                          <a:r>
                            <a:rPr lang="en-US" sz="3200" b="1" dirty="0">
                              <a:latin typeface="Bookman Old Style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>
                              <a:latin typeface="Bookman Old Style" pitchFamily="18" charset="0"/>
                            </a:rPr>
                            <a:t>Follow(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1" i="1" smtClean="0">
                                  <a:latin typeface="Cambria Math"/>
                                  <a:ea typeface="Cambria Math"/>
                                </a:rPr>
                                <m:t>𝜶</m:t>
                              </m:r>
                            </m:oMath>
                          </a14:m>
                          <a:r>
                            <a:rPr lang="en-US" sz="3200" b="1" dirty="0">
                              <a:latin typeface="Bookman Old Style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85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Bookman Old Style" pitchFamily="18" charset="0"/>
                            </a:rPr>
                            <a:t>E(start symbol)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a:t>{ </a:t>
                          </a:r>
                          <a:r>
                            <a:rPr lang="en-US" altLang="zh-TW" sz="2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TW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a:t>, </a:t>
                          </a:r>
                          <a:r>
                            <a:rPr lang="en-US" altLang="zh-TW" sz="2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id</a:t>
                          </a:r>
                          <a:r>
                            <a:rPr lang="en-US" altLang="zh-TW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a:t> 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a:t>{ </a:t>
                          </a:r>
                          <a:r>
                            <a:rPr lang="en-US" altLang="zh-TW" sz="2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r>
                            <a:rPr lang="en-US" altLang="zh-TW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a:t>, $ 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Bookman Old Style" pitchFamily="18" charset="0"/>
                            </a:rPr>
                            <a:t>E’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a:t>{ </a:t>
                          </a:r>
                          <a:r>
                            <a:rPr lang="en-US" altLang="zh-TW" sz="2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+</a:t>
                          </a:r>
                          <a:r>
                            <a:rPr lang="en-US" altLang="zh-TW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a:t>, </a:t>
                          </a:r>
                          <a:r>
                            <a:rPr lang="en-US" altLang="zh-TW" sz="2800" i="1" dirty="0">
                              <a:latin typeface="Times New Roman" pitchFamily="18" charset="0"/>
                              <a:cs typeface="Times New Roman" pitchFamily="18" charset="0"/>
                              <a:sym typeface="Symbol" pitchFamily="18" charset="2"/>
                            </a:rPr>
                            <a:t></a:t>
                          </a:r>
                          <a:r>
                            <a:rPr lang="en-US" altLang="zh-TW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a:t> }</a:t>
                          </a:r>
                          <a:endParaRPr lang="en-US" sz="2800" dirty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itchFamily="18" charset="0"/>
                              <a:cs typeface="Times New Roman" pitchFamily="18" charset="0"/>
                            </a:rPr>
                            <a:t>{ </a:t>
                          </a:r>
                          <a:r>
                            <a:rPr lang="en-US" altLang="zh-TW" sz="24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r>
                            <a:rPr lang="en-US" altLang="zh-TW" sz="2400" dirty="0">
                              <a:latin typeface="Times New Roman" pitchFamily="18" charset="0"/>
                              <a:cs typeface="Times New Roman" pitchFamily="18" charset="0"/>
                            </a:rPr>
                            <a:t>, $ }</a:t>
                          </a:r>
                          <a:endParaRPr lang="en-US" sz="2400" b="1" dirty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Bookman Old Style" pitchFamily="18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defTabSz="762000"/>
                          <a:r>
                            <a:rPr lang="en-US" altLang="zh-TW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a:t>{ </a:t>
                          </a:r>
                          <a:r>
                            <a:rPr lang="en-US" altLang="zh-TW" sz="2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TW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a:t>, </a:t>
                          </a:r>
                          <a:r>
                            <a:rPr lang="en-US" altLang="zh-TW" sz="2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id</a:t>
                          </a:r>
                          <a:r>
                            <a:rPr lang="en-US" altLang="zh-TW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a:t> 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>
                              <a:latin typeface="Times New Roman" pitchFamily="18" charset="0"/>
                              <a:cs typeface="Times New Roman" pitchFamily="18" charset="0"/>
                            </a:rPr>
                            <a:t>{ </a:t>
                          </a:r>
                          <a:r>
                            <a:rPr lang="en-US" altLang="zh-TW" sz="24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+</a:t>
                          </a:r>
                          <a:r>
                            <a:rPr lang="en-US" altLang="zh-TW" sz="2400" dirty="0">
                              <a:latin typeface="Times New Roman" pitchFamily="18" charset="0"/>
                              <a:cs typeface="Times New Roman" pitchFamily="18" charset="0"/>
                            </a:rPr>
                            <a:t>, </a:t>
                          </a:r>
                          <a:r>
                            <a:rPr lang="en-US" altLang="zh-TW" sz="24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r>
                            <a:rPr lang="en-US" altLang="zh-TW" sz="2400" dirty="0">
                              <a:latin typeface="Times New Roman" pitchFamily="18" charset="0"/>
                              <a:cs typeface="Times New Roman" pitchFamily="18" charset="0"/>
                            </a:rPr>
                            <a:t>, $ } </a:t>
                          </a:r>
                          <a:endParaRPr lang="en-US" sz="2400" dirty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Bookman Old Style" pitchFamily="18" charset="0"/>
                            </a:rPr>
                            <a:t>T’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a:t>{ *, </a:t>
                          </a:r>
                          <a:r>
                            <a:rPr lang="en-US" altLang="zh-TW" sz="2800" i="1" dirty="0">
                              <a:latin typeface="Times New Roman" pitchFamily="18" charset="0"/>
                              <a:cs typeface="Times New Roman" pitchFamily="18" charset="0"/>
                              <a:sym typeface="Symbol" pitchFamily="18" charset="2"/>
                            </a:rPr>
                            <a:t></a:t>
                          </a:r>
                          <a:r>
                            <a:rPr lang="en-US" altLang="zh-TW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a:t> }</a:t>
                          </a:r>
                          <a:endParaRPr lang="en-US" sz="2800" dirty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>
                              <a:latin typeface="Times New Roman" pitchFamily="18" charset="0"/>
                              <a:cs typeface="Times New Roman" pitchFamily="18" charset="0"/>
                            </a:rPr>
                            <a:t>{ </a:t>
                          </a:r>
                          <a:r>
                            <a:rPr lang="en-US" altLang="zh-TW" sz="24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+</a:t>
                          </a:r>
                          <a:r>
                            <a:rPr lang="en-US" altLang="zh-TW" sz="2400" dirty="0">
                              <a:latin typeface="Times New Roman" pitchFamily="18" charset="0"/>
                              <a:cs typeface="Times New Roman" pitchFamily="18" charset="0"/>
                            </a:rPr>
                            <a:t>, </a:t>
                          </a:r>
                          <a:r>
                            <a:rPr lang="en-US" altLang="zh-TW" sz="24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r>
                            <a:rPr lang="en-US" altLang="zh-TW" sz="2400" dirty="0">
                              <a:latin typeface="Times New Roman" pitchFamily="18" charset="0"/>
                              <a:cs typeface="Times New Roman" pitchFamily="18" charset="0"/>
                            </a:rPr>
                            <a:t>, $ }</a:t>
                          </a:r>
                          <a:endParaRPr lang="en-US" sz="2400" dirty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Bookman Old Style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defTabSz="762000"/>
                          <a:r>
                            <a:rPr lang="en-US" altLang="zh-TW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a:t>{ </a:t>
                          </a:r>
                          <a:r>
                            <a:rPr lang="en-US" altLang="zh-TW" sz="2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TW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a:t>, </a:t>
                          </a:r>
                          <a:r>
                            <a:rPr lang="en-US" altLang="zh-TW" sz="28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id</a:t>
                          </a:r>
                          <a:r>
                            <a:rPr lang="en-US" altLang="zh-TW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a:t> 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>
                              <a:latin typeface="Times New Roman" pitchFamily="18" charset="0"/>
                              <a:cs typeface="Times New Roman" pitchFamily="18" charset="0"/>
                            </a:rPr>
                            <a:t>{ *,</a:t>
                          </a:r>
                          <a:r>
                            <a:rPr lang="en-US" altLang="zh-TW" sz="24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+</a:t>
                          </a:r>
                          <a:r>
                            <a:rPr lang="en-US" altLang="zh-TW" sz="2400" dirty="0">
                              <a:latin typeface="Times New Roman" pitchFamily="18" charset="0"/>
                              <a:cs typeface="Times New Roman" pitchFamily="18" charset="0"/>
                            </a:rPr>
                            <a:t>, </a:t>
                          </a:r>
                          <a:r>
                            <a:rPr lang="en-US" altLang="zh-TW" sz="2400" b="1" dirty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r>
                            <a:rPr lang="en-US" altLang="zh-TW" sz="2400" dirty="0">
                              <a:latin typeface="Times New Roman" pitchFamily="18" charset="0"/>
                              <a:cs typeface="Times New Roman" pitchFamily="18" charset="0"/>
                            </a:rPr>
                            <a:t>, $ } </a:t>
                          </a:r>
                          <a:endParaRPr lang="en-US" sz="2400" dirty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166179"/>
                  </p:ext>
                </p:extLst>
              </p:nvPr>
            </p:nvGraphicFramePr>
            <p:xfrm>
              <a:off x="228599" y="2590800"/>
              <a:ext cx="8216463" cy="3962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1601"/>
                    <a:gridCol w="1600200"/>
                    <a:gridCol w="5244662"/>
                  </a:tblGrid>
                  <a:tr h="1066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000" r="-499556" b="-287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5551" t="-8000" r="-327376" b="-287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6744" t="-8000" r="-116" b="-287429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Bookman Old Style" pitchFamily="18" charset="0"/>
                            </a:rPr>
                            <a:t>E(start symbol)</a:t>
                          </a:r>
                          <a:endParaRPr lang="en-US" sz="2400" dirty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{ </a:t>
                          </a:r>
                          <a:r>
                            <a:rPr lang="en-US" altLang="zh-TW" sz="2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TW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</a:t>
                          </a:r>
                          <a:r>
                            <a:rPr lang="en-US" altLang="zh-TW" sz="2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id</a:t>
                          </a:r>
                          <a:r>
                            <a:rPr lang="en-US" altLang="zh-TW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{ </a:t>
                          </a:r>
                          <a:r>
                            <a:rPr lang="en-US" altLang="zh-TW" sz="2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r>
                            <a:rPr lang="en-US" altLang="zh-TW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$ }</a:t>
                          </a: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Bookman Old Style" pitchFamily="18" charset="0"/>
                            </a:rPr>
                            <a:t>E’</a:t>
                          </a:r>
                          <a:endParaRPr lang="en-US" sz="2800" dirty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{ </a:t>
                          </a:r>
                          <a:r>
                            <a:rPr lang="en-US" altLang="zh-TW" sz="2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+</a:t>
                          </a:r>
                          <a:r>
                            <a:rPr lang="en-US" altLang="zh-TW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</a:t>
                          </a:r>
                          <a:r>
                            <a:rPr lang="en-US" altLang="zh-TW" sz="2800" i="1" dirty="0" smtClean="0">
                              <a:latin typeface="Times New Roman" pitchFamily="18" charset="0"/>
                              <a:cs typeface="Times New Roman" pitchFamily="18" charset="0"/>
                              <a:sym typeface="Symbol" pitchFamily="18" charset="2"/>
                            </a:rPr>
                            <a:t></a:t>
                          </a:r>
                          <a:r>
                            <a:rPr lang="en-US" altLang="zh-TW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}</a:t>
                          </a:r>
                          <a:endParaRPr lang="en-US" sz="2800" dirty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{ </a:t>
                          </a:r>
                          <a:r>
                            <a:rPr lang="en-US" altLang="zh-TW" sz="24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r>
                            <a:rPr lang="en-US" altLang="zh-TW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$ }</a:t>
                          </a:r>
                          <a:endParaRPr lang="en-US" sz="2400" b="1" dirty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Bookman Old Style" pitchFamily="18" charset="0"/>
                            </a:rPr>
                            <a:t>T</a:t>
                          </a:r>
                          <a:endParaRPr lang="en-US" sz="2800" dirty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defTabSz="762000"/>
                          <a:r>
                            <a:rPr lang="en-US" altLang="zh-TW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{ </a:t>
                          </a:r>
                          <a:r>
                            <a:rPr lang="en-US" altLang="zh-TW" sz="2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TW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</a:t>
                          </a:r>
                          <a:r>
                            <a:rPr lang="en-US" altLang="zh-TW" sz="2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id</a:t>
                          </a:r>
                          <a:r>
                            <a:rPr lang="en-US" altLang="zh-TW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}</a:t>
                          </a:r>
                          <a:endParaRPr lang="en-US" altLang="zh-TW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{ </a:t>
                          </a:r>
                          <a:r>
                            <a:rPr lang="en-US" altLang="zh-TW" sz="24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+</a:t>
                          </a:r>
                          <a:r>
                            <a:rPr lang="en-US" altLang="zh-TW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</a:t>
                          </a:r>
                          <a:r>
                            <a:rPr lang="en-US" altLang="zh-TW" sz="24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r>
                            <a:rPr lang="en-US" altLang="zh-TW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$ } </a:t>
                          </a:r>
                          <a:endParaRPr lang="en-US" sz="2400" dirty="0" smtClean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Bookman Old Style" pitchFamily="18" charset="0"/>
                            </a:rPr>
                            <a:t>T’</a:t>
                          </a:r>
                          <a:endParaRPr lang="en-US" sz="2800" dirty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{ *, </a:t>
                          </a:r>
                          <a:r>
                            <a:rPr lang="en-US" altLang="zh-TW" sz="2800" i="1" dirty="0" smtClean="0">
                              <a:latin typeface="Times New Roman" pitchFamily="18" charset="0"/>
                              <a:cs typeface="Times New Roman" pitchFamily="18" charset="0"/>
                              <a:sym typeface="Symbol" pitchFamily="18" charset="2"/>
                            </a:rPr>
                            <a:t></a:t>
                          </a:r>
                          <a:r>
                            <a:rPr lang="en-US" altLang="zh-TW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}</a:t>
                          </a:r>
                          <a:endParaRPr lang="en-US" sz="2800" dirty="0" smtClean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{ </a:t>
                          </a:r>
                          <a:r>
                            <a:rPr lang="en-US" altLang="zh-TW" sz="24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+</a:t>
                          </a:r>
                          <a:r>
                            <a:rPr lang="en-US" altLang="zh-TW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</a:t>
                          </a:r>
                          <a:r>
                            <a:rPr lang="en-US" altLang="zh-TW" sz="24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r>
                            <a:rPr lang="en-US" altLang="zh-TW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$ }</a:t>
                          </a:r>
                          <a:endParaRPr lang="en-US" sz="2400" dirty="0" smtClean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Bookman Old Style" pitchFamily="18" charset="0"/>
                            </a:rPr>
                            <a:t>F</a:t>
                          </a:r>
                          <a:endParaRPr lang="en-US" sz="2800" dirty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defTabSz="762000"/>
                          <a:r>
                            <a:rPr lang="en-US" altLang="zh-TW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{ </a:t>
                          </a:r>
                          <a:r>
                            <a:rPr lang="en-US" altLang="zh-TW" sz="2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TW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</a:t>
                          </a:r>
                          <a:r>
                            <a:rPr lang="en-US" altLang="zh-TW" sz="2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id</a:t>
                          </a:r>
                          <a:r>
                            <a:rPr lang="en-US" altLang="zh-TW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}</a:t>
                          </a:r>
                          <a:endParaRPr lang="en-US" altLang="zh-TW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{ *,</a:t>
                          </a:r>
                          <a:r>
                            <a:rPr lang="en-US" altLang="zh-TW" sz="24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+</a:t>
                          </a:r>
                          <a:r>
                            <a:rPr lang="en-US" altLang="zh-TW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</a:t>
                          </a:r>
                          <a:r>
                            <a:rPr lang="en-US" altLang="zh-TW" sz="24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r>
                            <a:rPr lang="en-US" altLang="zh-TW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$ } </a:t>
                          </a:r>
                          <a:endParaRPr lang="en-US" sz="2400" dirty="0" smtClean="0">
                            <a:latin typeface="Bookman Old Style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299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itchFamily="18" charset="0"/>
              </a:rPr>
              <a:t>Assignment: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514350" indent="-514350" algn="just">
                  <a:buAutoNum type="arabicPeriod"/>
                </a:pPr>
                <a:r>
                  <a:rPr lang="en-US" sz="2400" b="1" dirty="0">
                    <a:latin typeface="Bookman Old Style" pitchFamily="18" charset="0"/>
                  </a:rPr>
                  <a:t>From a Context Free Grammar (CFG), find the FOLLOW set.</a:t>
                </a:r>
              </a:p>
              <a:p>
                <a:pPr marL="0" indent="0">
                  <a:buNone/>
                </a:pPr>
                <a:r>
                  <a:rPr lang="en-US" altLang="en-US" sz="2400" b="1" dirty="0">
                    <a:cs typeface="Times New Roman" pitchFamily="18" charset="0"/>
                  </a:rPr>
                  <a:t>                                                    </a:t>
                </a:r>
              </a:p>
              <a:p>
                <a:pPr marL="0" indent="0">
                  <a:buNone/>
                </a:pPr>
                <a:endParaRPr lang="en-US" altLang="en-US" sz="2400" b="1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en-US" sz="2400" b="1" dirty="0">
                  <a:latin typeface="Bookman Old Style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400" b="1" dirty="0">
                          <a:latin typeface="Bookman Old Style" pitchFamily="18" charset="0"/>
                          <a:cs typeface="Times New Roman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en-US" sz="2400" b="1" dirty="0">
                          <a:latin typeface="Bookman Old Style" pitchFamily="18" charset="0"/>
                          <a:cs typeface="Times New Roman" pitchFamily="18" charset="0"/>
                        </a:rPr>
                        <m:t> → </m:t>
                      </m:r>
                      <m:r>
                        <m:rPr>
                          <m:nor/>
                        </m:rPr>
                        <a:rPr lang="en-US" altLang="en-US" sz="2400" b="1" dirty="0">
                          <a:latin typeface="Bookman Old Style" pitchFamily="18" charset="0"/>
                          <a:cs typeface="Times New Roman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altLang="en-US" sz="2400" b="1" dirty="0">
                          <a:latin typeface="Bookman Old Style" pitchFamily="18" charset="0"/>
                          <a:cs typeface="Times New Roman" pitchFamily="18" charset="0"/>
                        </a:rPr>
                        <m:t> | </m:t>
                      </m:r>
                      <m:r>
                        <a:rPr lang="en-US" altLang="en-US" sz="2400" b="1" i="0" dirty="0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𝛆</m:t>
                      </m:r>
                      <m:r>
                        <m:rPr>
                          <m:nor/>
                        </m:rPr>
                        <a:rPr lang="en-US" altLang="en-US" sz="2400" b="1" dirty="0">
                          <a:latin typeface="Bookman Old Style" pitchFamily="18" charset="0"/>
                          <a:cs typeface="Times New Roman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en-US" sz="2400" b="1" dirty="0">
                          <a:latin typeface="Bookman Old Style" pitchFamily="18" charset="0"/>
                          <a:cs typeface="Times New Roman" pitchFamily="18" charset="0"/>
                        </a:rPr>
                        <m:t> → </m:t>
                      </m:r>
                      <m:r>
                        <m:rPr>
                          <m:nor/>
                        </m:rPr>
                        <a:rPr lang="en-US" altLang="en-US" sz="2400" b="1" dirty="0">
                          <a:latin typeface="Bookman Old Style" pitchFamily="18" charset="0"/>
                          <a:cs typeface="Times New Roman" pitchFamily="18" charset="0"/>
                        </a:rPr>
                        <m:t>EF</m:t>
                      </m:r>
                    </m:oMath>
                  </m:oMathPara>
                </a14:m>
                <a:endParaRPr lang="en-US" altLang="en-US" sz="2400" b="1" dirty="0">
                  <a:latin typeface="Bookman Old Style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en-US" sz="2400" b="1" dirty="0">
                  <a:latin typeface="Bookman Old Style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400" b="1" dirty="0">
                          <a:latin typeface="Bookman Old Style" pitchFamily="18" charset="0"/>
                          <a:cs typeface="Times New Roman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en-US" sz="2400" b="1" dirty="0">
                          <a:latin typeface="Bookman Old Style" pitchFamily="18" charset="0"/>
                          <a:cs typeface="Times New Roman" pitchFamily="18" charset="0"/>
                        </a:rPr>
                        <m:t> → </m:t>
                      </m:r>
                      <m:r>
                        <m:rPr>
                          <m:nor/>
                        </m:rPr>
                        <a:rPr lang="en-US" altLang="en-US" sz="2400" b="1" dirty="0">
                          <a:latin typeface="Bookman Old Style" pitchFamily="18" charset="0"/>
                          <a:cs typeface="Times New Roman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en-US" sz="2400" b="1" dirty="0">
                          <a:latin typeface="Bookman Old Style" pitchFamily="18" charset="0"/>
                          <a:cs typeface="Times New Roman" pitchFamily="18" charset="0"/>
                        </a:rPr>
                        <m:t> | </m:t>
                      </m:r>
                      <m:r>
                        <a:rPr lang="en-US" altLang="en-US" sz="2400" b="1" i="1" dirty="0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𝜺</m:t>
                      </m:r>
                    </m:oMath>
                  </m:oMathPara>
                </a14:m>
                <a:endParaRPr lang="en-US" altLang="en-US" sz="24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400" b="1" i="1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m:t>	</m:t>
                      </m:r>
                    </m:oMath>
                  </m:oMathPara>
                </a14:m>
                <a:endParaRPr lang="en-US" sz="2400" b="1" dirty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107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8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itchFamily="18" charset="0"/>
              </a:rPr>
              <a:t>Assignment: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400" b="1" dirty="0">
                    <a:latin typeface="Bookman Old Style" pitchFamily="18" charset="0"/>
                  </a:rPr>
                  <a:t>2. From a Context Free Grammar (CFG), find the FOLLOW set.</a:t>
                </a:r>
              </a:p>
              <a:p>
                <a:pPr marL="0" indent="0">
                  <a:buNone/>
                </a:pPr>
                <a:r>
                  <a:rPr lang="en-US" altLang="en-US" sz="2400" b="1" dirty="0">
                    <a:cs typeface="Times New Roman" pitchFamily="18" charset="0"/>
                  </a:rPr>
                  <a:t>                                                </a:t>
                </a:r>
                <a:r>
                  <a:rPr lang="en-US" altLang="en-US" sz="2400" b="1" dirty="0">
                    <a:latin typeface="Bookman Old Style" pitchFamily="18" charset="0"/>
                    <a:cs typeface="Times New Roman" pitchFamily="18" charset="0"/>
                  </a:rPr>
                  <a:t>S</a:t>
                </a:r>
                <a:r>
                  <a:rPr lang="en-US" altLang="en-US" sz="2400" b="1" dirty="0">
                    <a:latin typeface="Bookman Old Style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/>
                        <a:cs typeface="Times New Roman" pitchFamily="18" charset="0"/>
                        <a:sym typeface="Symbol" pitchFamily="18" charset="2"/>
                      </a:rPr>
                      <m:t>→</m:t>
                    </m:r>
                  </m:oMath>
                </a14:m>
                <a:r>
                  <a:rPr lang="en-US" altLang="en-US" sz="2400" b="1" dirty="0">
                    <a:latin typeface="Bookman Old Style" pitchFamily="18" charset="0"/>
                    <a:cs typeface="Times New Roman" pitchFamily="18" charset="0"/>
                  </a:rPr>
                  <a:t>1AB</a:t>
                </a:r>
                <a:endParaRPr lang="en-US" altLang="zh-TW" sz="2400" b="1" i="1" dirty="0">
                  <a:latin typeface="Bookman Old Style" pitchFamily="18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altLang="en-US" sz="2400" b="1" dirty="0">
                    <a:latin typeface="Bookman Old Style" pitchFamily="18" charset="0"/>
                    <a:cs typeface="Times New Roman" pitchFamily="18" charset="0"/>
                  </a:rPr>
                  <a:t>	                       A</a:t>
                </a:r>
                <a:r>
                  <a:rPr lang="en-US" altLang="zh-TW" sz="2400" b="1" dirty="0">
                    <a:latin typeface="Bookman Old Style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/>
                        <a:cs typeface="Times New Roman" pitchFamily="18" charset="0"/>
                        <a:sym typeface="Symbol" pitchFamily="18" charset="2"/>
                      </a:rPr>
                      <m:t>→</m:t>
                    </m:r>
                  </m:oMath>
                </a14:m>
                <a:r>
                  <a:rPr lang="en-US" altLang="zh-TW" sz="2400" b="1" dirty="0">
                    <a:latin typeface="Bookman Old Style" pitchFamily="18" charset="0"/>
                    <a:sym typeface="Symbol" pitchFamily="18" charset="2"/>
                  </a:rPr>
                  <a:t> </a:t>
                </a:r>
                <a:r>
                  <a:rPr lang="en-US" altLang="en-US" sz="2400" b="1" dirty="0">
                    <a:latin typeface="Bookman Old Style" pitchFamily="18" charset="0"/>
                    <a:cs typeface="Times New Roman" pitchFamily="18" charset="0"/>
                  </a:rPr>
                  <a:t>1AC |0C</a:t>
                </a:r>
              </a:p>
              <a:p>
                <a:pPr marL="0" indent="0">
                  <a:buNone/>
                </a:pPr>
                <a:r>
                  <a:rPr lang="en-US" altLang="en-US" sz="2400" b="1" dirty="0">
                    <a:latin typeface="Bookman Old Style" pitchFamily="18" charset="0"/>
                    <a:cs typeface="Times New Roman" pitchFamily="18" charset="0"/>
                  </a:rPr>
                  <a:t>	                       B</a:t>
                </a:r>
                <a:r>
                  <a:rPr lang="en-US" altLang="zh-TW" sz="2400" b="1" dirty="0">
                    <a:latin typeface="Bookman Old Style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/>
                        <a:cs typeface="Times New Roman" pitchFamily="18" charset="0"/>
                        <a:sym typeface="Symbol" pitchFamily="18" charset="2"/>
                      </a:rPr>
                      <m:t>→ </m:t>
                    </m:r>
                  </m:oMath>
                </a14:m>
                <a:r>
                  <a:rPr lang="en-US" altLang="en-US" sz="2400" b="1" dirty="0">
                    <a:latin typeface="Bookman Old Style" pitchFamily="18" charset="0"/>
                    <a:cs typeface="Times New Roman" pitchFamily="18" charset="0"/>
                  </a:rPr>
                  <a:t>0S</a:t>
                </a:r>
                <a:endParaRPr lang="en-US" altLang="zh-TW" sz="2400" b="1" i="1" dirty="0">
                  <a:latin typeface="Bookman Old Style" pitchFamily="18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altLang="en-US" sz="2400" b="1" i="1" dirty="0">
                    <a:latin typeface="Bookman Old Style" pitchFamily="18" charset="0"/>
                    <a:cs typeface="Times New Roman" pitchFamily="18" charset="0"/>
                    <a:sym typeface="Symbol" pitchFamily="18" charset="2"/>
                  </a:rPr>
                  <a:t>	                       C</a:t>
                </a:r>
                <a:r>
                  <a:rPr lang="en-US" altLang="zh-TW" sz="2400" b="1" dirty="0">
                    <a:latin typeface="Bookman Old Style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/>
                        <a:cs typeface="Times New Roman" pitchFamily="18" charset="0"/>
                        <a:sym typeface="Symbol" pitchFamily="18" charset="2"/>
                      </a:rPr>
                      <m:t>→ </m:t>
                    </m:r>
                  </m:oMath>
                </a14:m>
                <a:r>
                  <a:rPr lang="en-US" altLang="en-US" sz="2400" b="1" i="1" dirty="0">
                    <a:latin typeface="Bookman Old Style" pitchFamily="18" charset="0"/>
                    <a:cs typeface="Times New Roman" pitchFamily="18" charset="0"/>
                    <a:sym typeface="Symbol" pitchFamily="18" charset="2"/>
                  </a:rPr>
                  <a:t>1</a:t>
                </a:r>
                <a:endParaRPr lang="en-US" altLang="en-US" sz="2400" b="1" dirty="0">
                  <a:latin typeface="Bookman Old Style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en-US" sz="24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1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3" ma:contentTypeDescription="Create a new document." ma:contentTypeScope="" ma:versionID="29e1786b3431b7868ae85e3027ebc78b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1ec9a37c6f3ac9064de08e92e6de0ad8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A6795D-8A29-4E02-B60C-E015D17DA9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FDD3BE-4956-41EB-8ED2-A5ADC7A291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302920-2F6D-4DF4-81FA-D2061F9FE4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06bf05-5515-44a3-848b-4d524adb9b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390</Words>
  <Application>Microsoft Office PowerPoint</Application>
  <PresentationFormat>On-screen Show (4:3)</PresentationFormat>
  <Paragraphs>122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COMPILER DESIGN LAB CS1762</vt:lpstr>
      <vt:lpstr>PROGRAM7 </vt:lpstr>
      <vt:lpstr>FOLLOW() Set</vt:lpstr>
      <vt:lpstr>PowerPoint Presentation</vt:lpstr>
      <vt:lpstr>PowerPoint Presentation</vt:lpstr>
      <vt:lpstr>EXAMPLE:</vt:lpstr>
      <vt:lpstr>An Example</vt:lpstr>
      <vt:lpstr>Assignment:</vt:lpstr>
      <vt:lpstr>Assignment:</vt:lpstr>
      <vt:lpstr>Assignment:</vt:lpstr>
      <vt:lpstr>Instructions</vt:lpstr>
      <vt:lpstr>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 LAB</dc:title>
  <dc:creator>CN</dc:creator>
  <cp:lastModifiedBy>CN</cp:lastModifiedBy>
  <cp:revision>127</cp:revision>
  <dcterms:created xsi:type="dcterms:W3CDTF">2020-08-09T04:33:02Z</dcterms:created>
  <dcterms:modified xsi:type="dcterms:W3CDTF">2020-09-21T04:32:03Z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