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51069"/>
            <a:ext cx="8915399" cy="860612"/>
          </a:xfrm>
        </p:spPr>
        <p:txBody>
          <a:bodyPr>
            <a:normAutofit/>
          </a:bodyPr>
          <a:lstStyle/>
          <a:p>
            <a:r>
              <a:rPr lang="en-IN" sz="3200" b="1" dirty="0" smtClean="0"/>
              <a:t>IT 1724 Geographical Information Systems </a:t>
            </a:r>
            <a:endParaRPr lang="en-IN" sz="3200" b="1" dirty="0"/>
          </a:p>
        </p:txBody>
      </p:sp>
      <p:sp>
        <p:nvSpPr>
          <p:cNvPr id="3" name="Subtitle 2"/>
          <p:cNvSpPr>
            <a:spLocks noGrp="1"/>
          </p:cNvSpPr>
          <p:nvPr>
            <p:ph type="subTitle" idx="1"/>
          </p:nvPr>
        </p:nvSpPr>
        <p:spPr/>
        <p:txBody>
          <a:bodyPr/>
          <a:lstStyle/>
          <a:p>
            <a:pPr algn="r"/>
            <a:r>
              <a:rPr lang="en-IN" b="1" dirty="0" err="1" smtClean="0"/>
              <a:t>Prof.</a:t>
            </a:r>
            <a:r>
              <a:rPr lang="en-IN" b="1" dirty="0" smtClean="0"/>
              <a:t> HKD </a:t>
            </a:r>
            <a:r>
              <a:rPr lang="en-IN" b="1" dirty="0" err="1" smtClean="0"/>
              <a:t>Sarma</a:t>
            </a:r>
            <a:endParaRPr lang="en-IN" b="1" dirty="0" smtClean="0"/>
          </a:p>
          <a:p>
            <a:pPr algn="r"/>
            <a:r>
              <a:rPr lang="en-IN" b="1" dirty="0" smtClean="0"/>
              <a:t>Department of IT, SMIT</a:t>
            </a:r>
            <a:endParaRPr lang="en-IN" b="1" dirty="0"/>
          </a:p>
        </p:txBody>
      </p:sp>
    </p:spTree>
    <p:extLst>
      <p:ext uri="{BB962C8B-B14F-4D97-AF65-F5344CB8AC3E}">
        <p14:creationId xmlns:p14="http://schemas.microsoft.com/office/powerpoint/2010/main" val="316101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9365" y="1118795"/>
            <a:ext cx="9055248" cy="1204857"/>
          </a:xfrm>
        </p:spPr>
        <p:txBody>
          <a:bodyPr>
            <a:normAutofit/>
          </a:bodyPr>
          <a:lstStyle/>
          <a:p>
            <a:r>
              <a:rPr lang="en-IN" sz="3600" dirty="0" smtClean="0"/>
              <a:t>Components of a GIS:</a:t>
            </a:r>
            <a:endParaRPr lang="en-IN" sz="3600" dirty="0"/>
          </a:p>
        </p:txBody>
      </p:sp>
      <p:sp>
        <p:nvSpPr>
          <p:cNvPr id="3" name="Subtitle 2"/>
          <p:cNvSpPr>
            <a:spLocks noGrp="1"/>
          </p:cNvSpPr>
          <p:nvPr>
            <p:ph type="subTitle" idx="1"/>
          </p:nvPr>
        </p:nvSpPr>
        <p:spPr>
          <a:xfrm>
            <a:off x="2449364" y="2615092"/>
            <a:ext cx="8915399" cy="3258583"/>
          </a:xfrm>
        </p:spPr>
        <p:txBody>
          <a:bodyPr>
            <a:normAutofit fontScale="92500" lnSpcReduction="20000"/>
          </a:bodyPr>
          <a:lstStyle/>
          <a:p>
            <a:r>
              <a:rPr lang="en-IN" sz="2400" dirty="0">
                <a:latin typeface="Arial" panose="020B0604020202020204" pitchFamily="34" charset="0"/>
                <a:cs typeface="Arial" panose="020B0604020202020204" pitchFamily="34" charset="0"/>
              </a:rPr>
              <a:t>→ </a:t>
            </a:r>
            <a:r>
              <a:rPr lang="en-IN" sz="2400" dirty="0" smtClean="0"/>
              <a:t>Computer systems and software</a:t>
            </a:r>
          </a:p>
          <a:p>
            <a:endParaRPr lang="en-IN" sz="2400" dirty="0" smtClean="0"/>
          </a:p>
          <a:p>
            <a:r>
              <a:rPr lang="en-IN" sz="2400" dirty="0"/>
              <a:t>[</a:t>
            </a:r>
            <a:r>
              <a:rPr lang="en-IN" sz="2400" dirty="0" smtClean="0"/>
              <a:t>High power processor/sufficient memory/high resolution colour graphics screen/data input and output devices.]</a:t>
            </a:r>
          </a:p>
          <a:p>
            <a:endParaRPr lang="en-IN" sz="2400" dirty="0"/>
          </a:p>
          <a:p>
            <a:r>
              <a:rPr lang="en-IN" sz="2400" dirty="0" smtClean="0">
                <a:latin typeface="Arial" panose="020B0604020202020204" pitchFamily="34" charset="0"/>
                <a:cs typeface="Arial" panose="020B0604020202020204" pitchFamily="34" charset="0"/>
              </a:rPr>
              <a:t>→Spatial data</a:t>
            </a:r>
          </a:p>
          <a:p>
            <a:r>
              <a:rPr lang="en-IN" sz="2400" dirty="0" smtClean="0">
                <a:latin typeface="Arial" panose="020B0604020202020204" pitchFamily="34" charset="0"/>
                <a:cs typeface="Arial" panose="020B0604020202020204" pitchFamily="34" charset="0"/>
              </a:rPr>
              <a:t>→Data management and analysis procedure</a:t>
            </a:r>
          </a:p>
          <a:p>
            <a:r>
              <a:rPr lang="en-IN" sz="2400" dirty="0" smtClean="0">
                <a:latin typeface="Arial" panose="020B0604020202020204" pitchFamily="34" charset="0"/>
                <a:cs typeface="Arial" panose="020B0604020202020204" pitchFamily="34" charset="0"/>
              </a:rPr>
              <a:t>→People / Organizations </a:t>
            </a:r>
            <a:endParaRPr lang="en-IN" sz="2400" dirty="0" smtClean="0"/>
          </a:p>
          <a:p>
            <a:endParaRPr lang="en-IN" sz="2400" dirty="0"/>
          </a:p>
        </p:txBody>
      </p:sp>
    </p:spTree>
    <p:extLst>
      <p:ext uri="{BB962C8B-B14F-4D97-AF65-F5344CB8AC3E}">
        <p14:creationId xmlns:p14="http://schemas.microsoft.com/office/powerpoint/2010/main" val="164359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89705"/>
            <a:ext cx="8915399" cy="720762"/>
          </a:xfrm>
        </p:spPr>
        <p:txBody>
          <a:bodyPr>
            <a:normAutofit/>
          </a:bodyPr>
          <a:lstStyle/>
          <a:p>
            <a:r>
              <a:rPr lang="en-US" sz="3200" dirty="0"/>
              <a:t>Spatial Data: Maps and their influence</a:t>
            </a:r>
            <a:endParaRPr lang="en-IN" sz="3200" dirty="0"/>
          </a:p>
        </p:txBody>
      </p:sp>
      <p:pic>
        <p:nvPicPr>
          <p:cNvPr id="1026" name="Picture 2" descr="Vecto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38" y="2554942"/>
            <a:ext cx="3928578" cy="356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1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5443"/>
          </a:xfrm>
        </p:spPr>
        <p:txBody>
          <a:bodyPr>
            <a:normAutofit fontScale="90000"/>
          </a:bodyPr>
          <a:lstStyle/>
          <a:p>
            <a:r>
              <a:rPr lang="en-IN" b="1" dirty="0"/>
              <a:t>Vector</a:t>
            </a:r>
            <a:br>
              <a:rPr lang="en-IN" b="1" dirty="0"/>
            </a:br>
            <a:endParaRPr lang="en-IN" dirty="0"/>
          </a:p>
        </p:txBody>
      </p:sp>
      <p:sp>
        <p:nvSpPr>
          <p:cNvPr id="3" name="Content Placeholder 2"/>
          <p:cNvSpPr>
            <a:spLocks noGrp="1"/>
          </p:cNvSpPr>
          <p:nvPr>
            <p:ph idx="1"/>
          </p:nvPr>
        </p:nvSpPr>
        <p:spPr>
          <a:xfrm>
            <a:off x="2589212" y="2133600"/>
            <a:ext cx="8915400" cy="2911736"/>
          </a:xfrm>
        </p:spPr>
        <p:txBody>
          <a:bodyPr>
            <a:normAutofit/>
          </a:bodyPr>
          <a:lstStyle/>
          <a:p>
            <a:pPr algn="just"/>
            <a:r>
              <a:rPr lang="en-IN" dirty="0"/>
              <a:t>Vector data is best described as graphical representations of the real world. There are three main types of vector data: points, lines, and polygons. Connecting points create lines, and connecting lines that create an enclosed area create polygons. </a:t>
            </a:r>
            <a:endParaRPr lang="en-IN" dirty="0" smtClean="0"/>
          </a:p>
          <a:p>
            <a:pPr algn="just"/>
            <a:endParaRPr lang="en-IN" dirty="0"/>
          </a:p>
          <a:p>
            <a:pPr algn="just"/>
            <a:r>
              <a:rPr lang="en-IN" dirty="0" smtClean="0"/>
              <a:t>Vectors </a:t>
            </a:r>
            <a:r>
              <a:rPr lang="en-IN" dirty="0"/>
              <a:t>are best used to present generalizations of objects or features on the Earth’s surface. Vector data and the file format known as </a:t>
            </a:r>
            <a:r>
              <a:rPr lang="en-IN" dirty="0" err="1"/>
              <a:t>shapefiles</a:t>
            </a:r>
            <a:r>
              <a:rPr lang="en-IN" dirty="0"/>
              <a:t> (.</a:t>
            </a:r>
            <a:r>
              <a:rPr lang="en-IN" dirty="0" err="1"/>
              <a:t>shp</a:t>
            </a:r>
            <a:r>
              <a:rPr lang="en-IN" dirty="0"/>
              <a:t>) are sometimes used interchangeably since vector data is most often stored in .</a:t>
            </a:r>
            <a:r>
              <a:rPr lang="en-IN" dirty="0" err="1"/>
              <a:t>shp</a:t>
            </a:r>
            <a:r>
              <a:rPr lang="en-IN" dirty="0"/>
              <a:t> files.</a:t>
            </a:r>
            <a:endParaRPr lang="en-IN" dirty="0"/>
          </a:p>
        </p:txBody>
      </p:sp>
    </p:spTree>
    <p:extLst>
      <p:ext uri="{BB962C8B-B14F-4D97-AF65-F5344CB8AC3E}">
        <p14:creationId xmlns:p14="http://schemas.microsoft.com/office/powerpoint/2010/main" val="20969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606" y="570156"/>
            <a:ext cx="8915399" cy="5540187"/>
          </a:xfrm>
        </p:spPr>
        <p:txBody>
          <a:bodyPr>
            <a:normAutofit/>
          </a:bodyPr>
          <a:lstStyle/>
          <a:p>
            <a:pPr algn="just"/>
            <a:r>
              <a:rPr lang="en-IN" sz="2400" dirty="0"/>
              <a:t>Raster data is data that is presented in a grid of pixels. Each pixel within a raster has a value, whether it be a colour or unit of measurement, to communicate information about the element in question. </a:t>
            </a:r>
            <a:r>
              <a:rPr lang="en-IN" sz="2400" dirty="0" smtClean="0"/>
              <a:t/>
            </a:r>
            <a:br>
              <a:rPr lang="en-IN" sz="2400" dirty="0" smtClean="0"/>
            </a:br>
            <a:r>
              <a:rPr lang="en-IN" sz="2400" dirty="0"/>
              <a:t/>
            </a:r>
            <a:br>
              <a:rPr lang="en-IN" sz="2400" dirty="0"/>
            </a:br>
            <a:r>
              <a:rPr lang="en-IN" sz="2400" dirty="0" err="1" smtClean="0"/>
              <a:t>Rasters</a:t>
            </a:r>
            <a:r>
              <a:rPr lang="en-IN" sz="2400" dirty="0" smtClean="0"/>
              <a:t> </a:t>
            </a:r>
            <a:r>
              <a:rPr lang="en-IN" sz="2400" dirty="0"/>
              <a:t>typically refer to imagery. However, in the spatial world, this may specifically refer to </a:t>
            </a:r>
            <a:r>
              <a:rPr lang="en-IN" sz="2400" dirty="0" err="1"/>
              <a:t>orthoimagery</a:t>
            </a:r>
            <a:r>
              <a:rPr lang="en-IN" sz="2400" dirty="0"/>
              <a:t> which are photos taken from satellites or other aerial devices. Raster data quality varies depending on resolution and your task at hand.</a:t>
            </a:r>
            <a:endParaRPr lang="en-IN" sz="2400" dirty="0"/>
          </a:p>
        </p:txBody>
      </p:sp>
      <p:pic>
        <p:nvPicPr>
          <p:cNvPr id="2052" name="Picture 4" descr="Raster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123" y="656215"/>
            <a:ext cx="2857500" cy="174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14400"/>
            <a:ext cx="8915399" cy="3474720"/>
          </a:xfrm>
        </p:spPr>
        <p:txBody>
          <a:bodyPr>
            <a:noAutofit/>
          </a:bodyPr>
          <a:lstStyle/>
          <a:p>
            <a:r>
              <a:rPr lang="en-US" sz="2400" b="1" dirty="0" smtClean="0"/>
              <a:t>OBJECTIVE: </a:t>
            </a:r>
            <a:r>
              <a:rPr lang="en-US" sz="2400" dirty="0" smtClean="0"/>
              <a:t/>
            </a:r>
            <a:br>
              <a:rPr lang="en-US" sz="2400" dirty="0" smtClean="0"/>
            </a:br>
            <a:r>
              <a:rPr lang="en-US" sz="2400" dirty="0" smtClean="0"/>
              <a:t>To </a:t>
            </a:r>
            <a:r>
              <a:rPr lang="en-US" sz="2400" dirty="0"/>
              <a:t>introduce </a:t>
            </a:r>
            <a:r>
              <a:rPr lang="en-US" sz="2400" dirty="0" smtClean="0"/>
              <a:t>the </a:t>
            </a:r>
            <a:r>
              <a:rPr lang="en-US" sz="2400" dirty="0"/>
              <a:t>concepts, principles and theories behind a Geographic </a:t>
            </a:r>
            <a:r>
              <a:rPr lang="en-US" sz="2400" dirty="0" smtClean="0"/>
              <a:t>Information </a:t>
            </a:r>
            <a:r>
              <a:rPr lang="en-US" sz="2400" dirty="0"/>
              <a:t>S</a:t>
            </a:r>
            <a:r>
              <a:rPr lang="en-US" sz="2400" dirty="0" smtClean="0"/>
              <a:t>ystem </a:t>
            </a:r>
            <a:r>
              <a:rPr lang="en-US" sz="2400" dirty="0"/>
              <a:t>with emphasis on the nature of </a:t>
            </a:r>
            <a:r>
              <a:rPr lang="en-US" sz="2400" b="1" dirty="0" smtClean="0"/>
              <a:t>geographic </a:t>
            </a:r>
            <a:r>
              <a:rPr lang="en-US" sz="2400" b="1" dirty="0"/>
              <a:t>information</a:t>
            </a:r>
            <a:r>
              <a:rPr lang="en-US" sz="2400" dirty="0"/>
              <a:t>, </a:t>
            </a:r>
            <a:r>
              <a:rPr lang="en-US" sz="2400" b="1" dirty="0"/>
              <a:t>data models </a:t>
            </a:r>
            <a:r>
              <a:rPr lang="en-US" sz="2400" dirty="0"/>
              <a:t>and </a:t>
            </a:r>
            <a:r>
              <a:rPr lang="en-US" sz="2400" b="1" dirty="0"/>
              <a:t>structures for storing </a:t>
            </a:r>
            <a:r>
              <a:rPr lang="en-US" sz="2400" dirty="0"/>
              <a:t>g</a:t>
            </a:r>
            <a:r>
              <a:rPr lang="en-US" sz="2400" dirty="0" smtClean="0"/>
              <a:t>eographic information;</a:t>
            </a:r>
            <a:br>
              <a:rPr lang="en-US" sz="2400" dirty="0" smtClean="0"/>
            </a:br>
            <a:r>
              <a:rPr lang="en-US" sz="2400" dirty="0" smtClean="0"/>
              <a:t/>
            </a:r>
            <a:br>
              <a:rPr lang="en-US" sz="2400" dirty="0" smtClean="0"/>
            </a:br>
            <a:r>
              <a:rPr lang="en-US" sz="2400" dirty="0" smtClean="0"/>
              <a:t>Geographic </a:t>
            </a:r>
            <a:r>
              <a:rPr lang="en-US" sz="2400" dirty="0"/>
              <a:t>data input, data </a:t>
            </a:r>
            <a:r>
              <a:rPr lang="en-US" sz="2400" dirty="0" smtClean="0"/>
              <a:t>manipulation, </a:t>
            </a:r>
            <a:r>
              <a:rPr lang="en-US" sz="2400" dirty="0"/>
              <a:t>and spatial analysis and modeling </a:t>
            </a:r>
            <a:r>
              <a:rPr lang="en-US" sz="2400" dirty="0" smtClean="0"/>
              <a:t>techniques are to be understood.</a:t>
            </a:r>
            <a:r>
              <a:rPr lang="en-IN" sz="2400" dirty="0"/>
              <a:t/>
            </a:r>
            <a:br>
              <a:rPr lang="en-IN" sz="2400" dirty="0"/>
            </a:br>
            <a:endParaRPr lang="en-IN" sz="2400" dirty="0"/>
          </a:p>
        </p:txBody>
      </p:sp>
      <p:sp>
        <p:nvSpPr>
          <p:cNvPr id="3" name="Subtitle 2"/>
          <p:cNvSpPr>
            <a:spLocks noGrp="1"/>
          </p:cNvSpPr>
          <p:nvPr>
            <p:ph type="subTitle" idx="1"/>
          </p:nvPr>
        </p:nvSpPr>
        <p:spPr>
          <a:xfrm>
            <a:off x="2589213" y="4765638"/>
            <a:ext cx="8915399" cy="1138024"/>
          </a:xfrm>
        </p:spPr>
        <p:txBody>
          <a:bodyPr/>
          <a:lstStyle/>
          <a:p>
            <a:r>
              <a:rPr lang="en-US" b="1" dirty="0" smtClean="0"/>
              <a:t>Text Book:</a:t>
            </a:r>
          </a:p>
          <a:p>
            <a:r>
              <a:rPr lang="en-US" b="1" dirty="0" smtClean="0"/>
              <a:t>An </a:t>
            </a:r>
            <a:r>
              <a:rPr lang="en-US" b="1" dirty="0"/>
              <a:t>Introduction to Geographical Information Systems</a:t>
            </a:r>
            <a:r>
              <a:rPr lang="en-US" dirty="0"/>
              <a:t>, Ian Heywood, Sarah Cornelius, Steve Carver, 2010, Pearson </a:t>
            </a:r>
            <a:r>
              <a:rPr lang="en-US" dirty="0" smtClean="0"/>
              <a:t>Education.</a:t>
            </a:r>
            <a:endParaRPr lang="en-IN" dirty="0"/>
          </a:p>
        </p:txBody>
      </p:sp>
    </p:spTree>
    <p:extLst>
      <p:ext uri="{BB962C8B-B14F-4D97-AF65-F5344CB8AC3E}">
        <p14:creationId xmlns:p14="http://schemas.microsoft.com/office/powerpoint/2010/main" val="319836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47887"/>
            <a:ext cx="8915399" cy="1979407"/>
          </a:xfrm>
        </p:spPr>
        <p:txBody>
          <a:bodyPr>
            <a:normAutofit fontScale="90000"/>
          </a:bodyPr>
          <a:lstStyle/>
          <a:p>
            <a:r>
              <a:rPr lang="en-IN" sz="2400" b="1" dirty="0" smtClean="0"/>
              <a:t>What is spatial data ?</a:t>
            </a:r>
            <a:br>
              <a:rPr lang="en-IN" sz="2400" b="1" dirty="0" smtClean="0"/>
            </a:br>
            <a:r>
              <a:rPr lang="en-IN" sz="2400" b="1" dirty="0"/>
              <a:t/>
            </a:r>
            <a:br>
              <a:rPr lang="en-IN" sz="2400" b="1" dirty="0"/>
            </a:br>
            <a:r>
              <a:rPr lang="en-IN" sz="2400" b="1" dirty="0" smtClean="0">
                <a:latin typeface="Arial" panose="020B0604020202020204" pitchFamily="34" charset="0"/>
                <a:cs typeface="Arial" panose="020B0604020202020204" pitchFamily="34" charset="0"/>
              </a:rPr>
              <a:t>→</a:t>
            </a:r>
            <a:r>
              <a:rPr lang="en-IN" sz="2400" b="1" dirty="0" smtClean="0"/>
              <a:t>Spatial </a:t>
            </a:r>
            <a:r>
              <a:rPr lang="en-IN" sz="2400" b="1" dirty="0"/>
              <a:t>data</a:t>
            </a:r>
            <a:r>
              <a:rPr lang="en-IN" sz="2400" dirty="0"/>
              <a:t>, also known as </a:t>
            </a:r>
            <a:r>
              <a:rPr lang="en-IN" sz="2400" b="1" dirty="0"/>
              <a:t>geospatial data</a:t>
            </a:r>
            <a:r>
              <a:rPr lang="en-IN" sz="2400" dirty="0"/>
              <a:t>, is a term used to describe any </a:t>
            </a:r>
            <a:r>
              <a:rPr lang="en-IN" sz="2400" b="1" dirty="0"/>
              <a:t>data</a:t>
            </a:r>
            <a:r>
              <a:rPr lang="en-IN" sz="2400" dirty="0"/>
              <a:t> related to or containing information about a specific location on the Earth's surface.</a:t>
            </a:r>
            <a:endParaRPr lang="en-IN" sz="2400" b="1" dirty="0"/>
          </a:p>
        </p:txBody>
      </p:sp>
      <p:sp>
        <p:nvSpPr>
          <p:cNvPr id="3" name="Subtitle 2"/>
          <p:cNvSpPr>
            <a:spLocks noGrp="1"/>
          </p:cNvSpPr>
          <p:nvPr>
            <p:ph type="subTitle" idx="1"/>
          </p:nvPr>
        </p:nvSpPr>
        <p:spPr>
          <a:xfrm>
            <a:off x="2589213" y="4001845"/>
            <a:ext cx="8915399" cy="591670"/>
          </a:xfrm>
        </p:spPr>
        <p:txBody>
          <a:bodyPr>
            <a:normAutofit fontScale="92500" lnSpcReduction="20000"/>
          </a:bodyPr>
          <a:lstStyle/>
          <a:p>
            <a:pPr algn="just"/>
            <a:r>
              <a:rPr lang="en-IN" sz="2000" b="1" dirty="0">
                <a:latin typeface="Arial" panose="020B0604020202020204" pitchFamily="34" charset="0"/>
                <a:cs typeface="Arial" panose="020B0604020202020204" pitchFamily="34" charset="0"/>
              </a:rPr>
              <a:t>→ </a:t>
            </a:r>
            <a:r>
              <a:rPr lang="en-IN" sz="2200" b="1" dirty="0" smtClean="0">
                <a:solidFill>
                  <a:srgbClr val="002060"/>
                </a:solidFill>
              </a:rPr>
              <a:t>Geographical Information Systems (GIS) and Geospatial Data are in the core of this study. </a:t>
            </a:r>
            <a:endParaRPr lang="en-IN" sz="2200" b="1" dirty="0">
              <a:solidFill>
                <a:srgbClr val="002060"/>
              </a:solidFill>
            </a:endParaRPr>
          </a:p>
        </p:txBody>
      </p:sp>
    </p:spTree>
    <p:extLst>
      <p:ext uri="{BB962C8B-B14F-4D97-AF65-F5344CB8AC3E}">
        <p14:creationId xmlns:p14="http://schemas.microsoft.com/office/powerpoint/2010/main" val="354466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53036"/>
            <a:ext cx="8915399" cy="1301675"/>
          </a:xfrm>
        </p:spPr>
        <p:txBody>
          <a:bodyPr>
            <a:normAutofit/>
          </a:bodyPr>
          <a:lstStyle/>
          <a:p>
            <a:r>
              <a:rPr lang="en-IN" sz="2400" b="1" dirty="0" smtClean="0"/>
              <a:t>Need to Answer various Questions about….</a:t>
            </a:r>
            <a:endParaRPr lang="en-IN" sz="2400" b="1" dirty="0"/>
          </a:p>
        </p:txBody>
      </p:sp>
      <p:sp>
        <p:nvSpPr>
          <p:cNvPr id="3" name="Subtitle 2"/>
          <p:cNvSpPr>
            <a:spLocks noGrp="1"/>
          </p:cNvSpPr>
          <p:nvPr>
            <p:ph type="subTitle" idx="1"/>
          </p:nvPr>
        </p:nvSpPr>
        <p:spPr>
          <a:xfrm>
            <a:off x="2589213" y="2571079"/>
            <a:ext cx="8915399" cy="3332584"/>
          </a:xfrm>
        </p:spPr>
        <p:txBody>
          <a:bodyPr>
            <a:noAutofit/>
          </a:bodyPr>
          <a:lstStyle/>
          <a:p>
            <a:r>
              <a:rPr lang="en-IN" sz="2400" b="1" dirty="0" smtClean="0"/>
              <a:t>Location…</a:t>
            </a:r>
          </a:p>
          <a:p>
            <a:endParaRPr lang="en-IN" sz="2400" b="1" dirty="0"/>
          </a:p>
          <a:p>
            <a:r>
              <a:rPr lang="en-IN" sz="2400" b="1" dirty="0" smtClean="0"/>
              <a:t>Patterns…</a:t>
            </a:r>
          </a:p>
          <a:p>
            <a:endParaRPr lang="en-IN" sz="2400" b="1" dirty="0"/>
          </a:p>
          <a:p>
            <a:r>
              <a:rPr lang="en-IN" sz="2400" b="1" dirty="0" smtClean="0"/>
              <a:t>Trends…</a:t>
            </a:r>
          </a:p>
          <a:p>
            <a:endParaRPr lang="en-IN" sz="2400" b="1" dirty="0"/>
          </a:p>
          <a:p>
            <a:r>
              <a:rPr lang="en-IN" sz="2400" b="1" dirty="0" smtClean="0"/>
              <a:t>Conditions…</a:t>
            </a:r>
            <a:endParaRPr lang="en-IN" sz="2400" b="1" dirty="0"/>
          </a:p>
        </p:txBody>
      </p:sp>
    </p:spTree>
    <p:extLst>
      <p:ext uri="{BB962C8B-B14F-4D97-AF65-F5344CB8AC3E}">
        <p14:creationId xmlns:p14="http://schemas.microsoft.com/office/powerpoint/2010/main" val="250900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06825"/>
            <a:ext cx="8915399" cy="720762"/>
          </a:xfrm>
        </p:spPr>
        <p:txBody>
          <a:bodyPr>
            <a:normAutofit/>
          </a:bodyPr>
          <a:lstStyle/>
          <a:p>
            <a:r>
              <a:rPr lang="en-IN" sz="2400" dirty="0" smtClean="0"/>
              <a:t>GIS is useful here…..</a:t>
            </a:r>
            <a:endParaRPr lang="en-IN" sz="2400" dirty="0"/>
          </a:p>
        </p:txBody>
      </p:sp>
      <p:sp>
        <p:nvSpPr>
          <p:cNvPr id="3" name="Subtitle 2"/>
          <p:cNvSpPr>
            <a:spLocks noGrp="1"/>
          </p:cNvSpPr>
          <p:nvPr>
            <p:ph type="subTitle" idx="1"/>
          </p:nvPr>
        </p:nvSpPr>
        <p:spPr>
          <a:xfrm>
            <a:off x="2589213" y="1721224"/>
            <a:ext cx="8915399" cy="4214711"/>
          </a:xfrm>
        </p:spPr>
        <p:txBody>
          <a:bodyPr/>
          <a:lstStyle/>
          <a:p>
            <a:r>
              <a:rPr lang="en-IN" b="1" dirty="0" smtClean="0"/>
              <a:t>Location:</a:t>
            </a:r>
          </a:p>
          <a:p>
            <a:r>
              <a:rPr lang="en-IN" dirty="0">
                <a:latin typeface="Arial" panose="020B0604020202020204" pitchFamily="34" charset="0"/>
                <a:cs typeface="Arial" panose="020B0604020202020204" pitchFamily="34" charset="0"/>
              </a:rPr>
              <a:t>→ </a:t>
            </a:r>
            <a:r>
              <a:rPr lang="en-IN" dirty="0" smtClean="0"/>
              <a:t>Where is the nearest </a:t>
            </a:r>
            <a:r>
              <a:rPr lang="en-IN" b="1" dirty="0" smtClean="0"/>
              <a:t>book shops</a:t>
            </a:r>
            <a:r>
              <a:rPr lang="en-IN" dirty="0" smtClean="0"/>
              <a:t>?</a:t>
            </a:r>
          </a:p>
          <a:p>
            <a:r>
              <a:rPr lang="en-IN" dirty="0">
                <a:latin typeface="Arial" panose="020B0604020202020204" pitchFamily="34" charset="0"/>
                <a:cs typeface="Arial" panose="020B0604020202020204" pitchFamily="34" charset="0"/>
              </a:rPr>
              <a:t>→ </a:t>
            </a:r>
            <a:r>
              <a:rPr lang="en-IN" dirty="0" smtClean="0"/>
              <a:t>Where are </a:t>
            </a:r>
            <a:r>
              <a:rPr lang="en-IN" b="1" dirty="0" smtClean="0"/>
              <a:t>stone age settlements </a:t>
            </a:r>
            <a:r>
              <a:rPr lang="en-IN" dirty="0" smtClean="0"/>
              <a:t>located in Europe?</a:t>
            </a:r>
          </a:p>
          <a:p>
            <a:r>
              <a:rPr lang="en-IN" dirty="0">
                <a:latin typeface="Arial" panose="020B0604020202020204" pitchFamily="34" charset="0"/>
                <a:cs typeface="Arial" panose="020B0604020202020204" pitchFamily="34" charset="0"/>
              </a:rPr>
              <a:t>→ </a:t>
            </a:r>
            <a:r>
              <a:rPr lang="en-IN" dirty="0" smtClean="0"/>
              <a:t>Where are areas of forestry in which </a:t>
            </a:r>
            <a:r>
              <a:rPr lang="en-IN" b="1" dirty="0" err="1" smtClean="0"/>
              <a:t>Rudrakhs</a:t>
            </a:r>
            <a:r>
              <a:rPr lang="en-IN" b="1" dirty="0" smtClean="0"/>
              <a:t> trees </a:t>
            </a:r>
            <a:r>
              <a:rPr lang="en-IN" dirty="0" smtClean="0"/>
              <a:t>are found?</a:t>
            </a:r>
          </a:p>
          <a:p>
            <a:endParaRPr lang="en-IN" dirty="0"/>
          </a:p>
          <a:p>
            <a:endParaRPr lang="en-IN" b="1" dirty="0" smtClean="0"/>
          </a:p>
          <a:p>
            <a:r>
              <a:rPr lang="en-IN" b="1" dirty="0" smtClean="0"/>
              <a:t>Patterns:</a:t>
            </a:r>
          </a:p>
          <a:p>
            <a:r>
              <a:rPr lang="en-IN" dirty="0">
                <a:latin typeface="Arial" panose="020B0604020202020204" pitchFamily="34" charset="0"/>
                <a:cs typeface="Arial" panose="020B0604020202020204" pitchFamily="34" charset="0"/>
              </a:rPr>
              <a:t>→ </a:t>
            </a:r>
            <a:r>
              <a:rPr lang="en-IN" dirty="0" smtClean="0"/>
              <a:t>Where do </a:t>
            </a:r>
            <a:r>
              <a:rPr lang="en-IN" b="1" dirty="0" smtClean="0"/>
              <a:t>high concentrations of students </a:t>
            </a:r>
            <a:r>
              <a:rPr lang="en-IN" dirty="0" smtClean="0"/>
              <a:t>live in the city?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flow of traffic </a:t>
            </a:r>
            <a:r>
              <a:rPr lang="en-IN" dirty="0" smtClean="0"/>
              <a:t>along this motorway?</a:t>
            </a:r>
          </a:p>
          <a:p>
            <a:r>
              <a:rPr lang="en-IN" dirty="0">
                <a:latin typeface="Arial" panose="020B0604020202020204" pitchFamily="34" charset="0"/>
                <a:cs typeface="Arial" panose="020B0604020202020204" pitchFamily="34" charset="0"/>
              </a:rPr>
              <a:t>→ </a:t>
            </a:r>
            <a:r>
              <a:rPr lang="en-IN" dirty="0" smtClean="0"/>
              <a:t>What is the </a:t>
            </a:r>
            <a:r>
              <a:rPr lang="en-IN" b="1" dirty="0" smtClean="0"/>
              <a:t>distribution of crime incidents </a:t>
            </a:r>
            <a:r>
              <a:rPr lang="en-IN" dirty="0" smtClean="0"/>
              <a:t>in New Delhi?</a:t>
            </a:r>
            <a:endParaRPr lang="en-IN" dirty="0"/>
          </a:p>
        </p:txBody>
      </p:sp>
    </p:spTree>
    <p:extLst>
      <p:ext uri="{BB962C8B-B14F-4D97-AF65-F5344CB8AC3E}">
        <p14:creationId xmlns:p14="http://schemas.microsoft.com/office/powerpoint/2010/main" val="332347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97280"/>
            <a:ext cx="8915399" cy="1075765"/>
          </a:xfrm>
        </p:spPr>
        <p:txBody>
          <a:bodyPr>
            <a:normAutofit/>
          </a:bodyPr>
          <a:lstStyle/>
          <a:p>
            <a:r>
              <a:rPr lang="en-IN" sz="2400" dirty="0"/>
              <a:t>GIS is useful here…..</a:t>
            </a:r>
          </a:p>
        </p:txBody>
      </p:sp>
      <p:sp>
        <p:nvSpPr>
          <p:cNvPr id="3" name="Subtitle 2"/>
          <p:cNvSpPr>
            <a:spLocks noGrp="1"/>
          </p:cNvSpPr>
          <p:nvPr>
            <p:ph type="subTitle" idx="1"/>
          </p:nvPr>
        </p:nvSpPr>
        <p:spPr>
          <a:xfrm>
            <a:off x="2589213" y="2474259"/>
            <a:ext cx="8915399" cy="3429404"/>
          </a:xfrm>
        </p:spPr>
        <p:txBody>
          <a:bodyPr/>
          <a:lstStyle/>
          <a:p>
            <a:r>
              <a:rPr lang="en-IN" b="1" dirty="0" smtClean="0"/>
              <a:t>Trends:</a:t>
            </a:r>
          </a:p>
          <a:p>
            <a:endParaRPr lang="en-IN" b="1" dirty="0" smtClean="0"/>
          </a:p>
          <a:p>
            <a:r>
              <a:rPr lang="en-IN" dirty="0">
                <a:latin typeface="Arial" panose="020B0604020202020204" pitchFamily="34" charset="0"/>
                <a:cs typeface="Arial" panose="020B0604020202020204" pitchFamily="34" charset="0"/>
              </a:rPr>
              <a:t>→ </a:t>
            </a:r>
            <a:r>
              <a:rPr lang="en-IN" dirty="0" smtClean="0"/>
              <a:t>How are </a:t>
            </a:r>
            <a:r>
              <a:rPr lang="en-IN" b="1" dirty="0" smtClean="0"/>
              <a:t>patterns of retailing </a:t>
            </a:r>
            <a:r>
              <a:rPr lang="en-IN" dirty="0" smtClean="0"/>
              <a:t>changing in response to the development of out-oft-town superstores?</a:t>
            </a:r>
          </a:p>
          <a:p>
            <a:endParaRPr lang="en-IN" dirty="0" smtClean="0"/>
          </a:p>
          <a:p>
            <a:r>
              <a:rPr lang="en-IN" dirty="0">
                <a:latin typeface="Arial" panose="020B0604020202020204" pitchFamily="34" charset="0"/>
                <a:cs typeface="Arial" panose="020B0604020202020204" pitchFamily="34" charset="0"/>
              </a:rPr>
              <a:t>→ </a:t>
            </a:r>
            <a:r>
              <a:rPr lang="en-IN" dirty="0" smtClean="0"/>
              <a:t>Where have </a:t>
            </a:r>
            <a:r>
              <a:rPr lang="en-IN" b="1" dirty="0" smtClean="0"/>
              <a:t>glaciers retreated </a:t>
            </a:r>
            <a:r>
              <a:rPr lang="en-IN" dirty="0" smtClean="0"/>
              <a:t>in the European Alps?</a:t>
            </a:r>
          </a:p>
          <a:p>
            <a:endParaRPr lang="en-IN" dirty="0"/>
          </a:p>
          <a:p>
            <a:r>
              <a:rPr lang="en-IN" dirty="0">
                <a:latin typeface="Arial" panose="020B0604020202020204" pitchFamily="34" charset="0"/>
                <a:cs typeface="Arial" panose="020B0604020202020204" pitchFamily="34" charset="0"/>
              </a:rPr>
              <a:t>→ </a:t>
            </a:r>
            <a:r>
              <a:rPr lang="en-IN" dirty="0" smtClean="0"/>
              <a:t>Where have </a:t>
            </a:r>
            <a:r>
              <a:rPr lang="en-IN" b="1" dirty="0" smtClean="0"/>
              <a:t>changes to the population of polar bears </a:t>
            </a:r>
            <a:r>
              <a:rPr lang="en-IN" dirty="0" smtClean="0"/>
              <a:t>occurred? </a:t>
            </a:r>
          </a:p>
          <a:p>
            <a:endParaRPr lang="en-IN" dirty="0"/>
          </a:p>
        </p:txBody>
      </p:sp>
    </p:spTree>
    <p:extLst>
      <p:ext uri="{BB962C8B-B14F-4D97-AF65-F5344CB8AC3E}">
        <p14:creationId xmlns:p14="http://schemas.microsoft.com/office/powerpoint/2010/main" val="12716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24405"/>
            <a:ext cx="8915399" cy="688489"/>
          </a:xfrm>
        </p:spPr>
        <p:txBody>
          <a:bodyPr>
            <a:normAutofit/>
          </a:bodyPr>
          <a:lstStyle/>
          <a:p>
            <a:r>
              <a:rPr lang="en-IN" sz="2400" dirty="0"/>
              <a:t>GIS is useful here…..</a:t>
            </a:r>
          </a:p>
        </p:txBody>
      </p:sp>
      <p:sp>
        <p:nvSpPr>
          <p:cNvPr id="3" name="Subtitle 2"/>
          <p:cNvSpPr>
            <a:spLocks noGrp="1"/>
          </p:cNvSpPr>
          <p:nvPr>
            <p:ph type="subTitle" idx="1"/>
          </p:nvPr>
        </p:nvSpPr>
        <p:spPr>
          <a:xfrm>
            <a:off x="2589213" y="2571077"/>
            <a:ext cx="8915399" cy="3332585"/>
          </a:xfrm>
        </p:spPr>
        <p:txBody>
          <a:bodyPr/>
          <a:lstStyle/>
          <a:p>
            <a:r>
              <a:rPr lang="en-IN" b="1" dirty="0" smtClean="0"/>
              <a:t>Conditions:</a:t>
            </a:r>
          </a:p>
          <a:p>
            <a:endParaRPr lang="en-IN" b="1" dirty="0" smtClean="0"/>
          </a:p>
          <a:p>
            <a:r>
              <a:rPr lang="en-IN" dirty="0" smtClean="0">
                <a:latin typeface="Arial" panose="020B0604020202020204" pitchFamily="34" charset="0"/>
                <a:cs typeface="Arial" panose="020B0604020202020204" pitchFamily="34" charset="0"/>
              </a:rPr>
              <a:t>→</a:t>
            </a:r>
            <a:r>
              <a:rPr lang="en-IN" dirty="0" smtClean="0"/>
              <a:t>Where can I find </a:t>
            </a:r>
            <a:r>
              <a:rPr lang="en-IN" b="1" dirty="0" smtClean="0"/>
              <a:t>holiday accommodation </a:t>
            </a:r>
            <a:r>
              <a:rPr lang="en-IN" dirty="0" smtClean="0"/>
              <a:t>that is within 1 km of a wind surfing beach and accessible by public transport?</a:t>
            </a:r>
          </a:p>
          <a:p>
            <a:endParaRPr lang="en-IN" dirty="0"/>
          </a:p>
          <a:p>
            <a:r>
              <a:rPr lang="en-IN" dirty="0">
                <a:latin typeface="Arial" panose="020B0604020202020204" pitchFamily="34" charset="0"/>
                <a:cs typeface="Arial" panose="020B0604020202020204" pitchFamily="34" charset="0"/>
              </a:rPr>
              <a:t>→ </a:t>
            </a:r>
            <a:r>
              <a:rPr lang="en-IN" dirty="0" smtClean="0"/>
              <a:t>Where is there </a:t>
            </a:r>
            <a:r>
              <a:rPr lang="en-IN" b="1" dirty="0" smtClean="0"/>
              <a:t>flat land </a:t>
            </a:r>
            <a:r>
              <a:rPr lang="en-IN" dirty="0" smtClean="0"/>
              <a:t>within 500 m of a major highway?</a:t>
            </a:r>
          </a:p>
          <a:p>
            <a:endParaRPr lang="en-IN" dirty="0"/>
          </a:p>
          <a:p>
            <a:r>
              <a:rPr lang="en-IN" dirty="0">
                <a:latin typeface="Arial" panose="020B0604020202020204" pitchFamily="34" charset="0"/>
                <a:cs typeface="Arial" panose="020B0604020202020204" pitchFamily="34" charset="0"/>
              </a:rPr>
              <a:t>→ </a:t>
            </a:r>
            <a:r>
              <a:rPr lang="en-IN" dirty="0" smtClean="0"/>
              <a:t>Where are there </a:t>
            </a:r>
            <a:r>
              <a:rPr lang="en-IN" b="1" dirty="0" smtClean="0"/>
              <a:t>over 1 00,000 potential customers </a:t>
            </a:r>
            <a:r>
              <a:rPr lang="en-IN" dirty="0" smtClean="0"/>
              <a:t>within a 5 mile radius of a railway station? </a:t>
            </a:r>
            <a:endParaRPr lang="en-IN" dirty="0"/>
          </a:p>
        </p:txBody>
      </p:sp>
    </p:spTree>
    <p:extLst>
      <p:ext uri="{BB962C8B-B14F-4D97-AF65-F5344CB8AC3E}">
        <p14:creationId xmlns:p14="http://schemas.microsoft.com/office/powerpoint/2010/main" val="168030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35915"/>
            <a:ext cx="8915399" cy="957431"/>
          </a:xfrm>
        </p:spPr>
        <p:txBody>
          <a:bodyPr>
            <a:normAutofit/>
          </a:bodyPr>
          <a:lstStyle/>
          <a:p>
            <a:r>
              <a:rPr lang="en-IN" sz="3600" dirty="0" smtClean="0"/>
              <a:t>Defining GIS</a:t>
            </a:r>
            <a:endParaRPr lang="en-IN" sz="3600" dirty="0"/>
          </a:p>
        </p:txBody>
      </p:sp>
      <p:sp>
        <p:nvSpPr>
          <p:cNvPr id="3" name="Subtitle 2"/>
          <p:cNvSpPr>
            <a:spLocks noGrp="1"/>
          </p:cNvSpPr>
          <p:nvPr>
            <p:ph type="subTitle" idx="1"/>
          </p:nvPr>
        </p:nvSpPr>
        <p:spPr>
          <a:xfrm>
            <a:off x="2589213" y="2829261"/>
            <a:ext cx="8915399" cy="2517289"/>
          </a:xfrm>
        </p:spPr>
        <p:txBody>
          <a:bodyPr>
            <a:normAutofit fontScale="85000" lnSpcReduction="20000"/>
          </a:bodyPr>
          <a:lstStyle/>
          <a:p>
            <a:r>
              <a:rPr lang="en-IN" sz="2600" dirty="0" smtClean="0"/>
              <a:t>Definitions of GIS cover three main components:</a:t>
            </a:r>
          </a:p>
          <a:p>
            <a:r>
              <a:rPr lang="en-IN" sz="2600" dirty="0" smtClean="0">
                <a:latin typeface="Arial" panose="020B0604020202020204" pitchFamily="34" charset="0"/>
                <a:cs typeface="Arial" panose="020B0604020202020204" pitchFamily="34" charset="0"/>
              </a:rPr>
              <a:t>→GIS is a computer system</a:t>
            </a:r>
          </a:p>
          <a:p>
            <a:r>
              <a:rPr lang="en-IN" sz="2600" dirty="0" smtClean="0">
                <a:latin typeface="Arial" panose="020B0604020202020204" pitchFamily="34" charset="0"/>
                <a:cs typeface="Arial" panose="020B0604020202020204" pitchFamily="34" charset="0"/>
              </a:rPr>
              <a:t>→GIS uses spatially referenced or geographical data, and</a:t>
            </a:r>
          </a:p>
          <a:p>
            <a:r>
              <a:rPr lang="en-IN" sz="2600" dirty="0" smtClean="0">
                <a:latin typeface="Arial" panose="020B0604020202020204" pitchFamily="34" charset="0"/>
                <a:cs typeface="Arial" panose="020B0604020202020204" pitchFamily="34" charset="0"/>
              </a:rPr>
              <a:t>→GIS carries out various management and analysis tasks on these data including their input and output.</a:t>
            </a:r>
          </a:p>
          <a:p>
            <a:endParaRPr lang="en-IN" dirty="0" smtClean="0">
              <a:latin typeface="Arial" panose="020B0604020202020204" pitchFamily="34" charset="0"/>
              <a:cs typeface="Arial" panose="020B0604020202020204" pitchFamily="34" charset="0"/>
            </a:endParaRPr>
          </a:p>
          <a:p>
            <a:r>
              <a:rPr lang="en-IN" dirty="0" smtClean="0"/>
              <a:t> </a:t>
            </a:r>
            <a:endParaRPr lang="en-IN" dirty="0"/>
          </a:p>
        </p:txBody>
      </p:sp>
    </p:spTree>
    <p:extLst>
      <p:ext uri="{BB962C8B-B14F-4D97-AF65-F5344CB8AC3E}">
        <p14:creationId xmlns:p14="http://schemas.microsoft.com/office/powerpoint/2010/main" val="276350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75765"/>
            <a:ext cx="8915399" cy="1312433"/>
          </a:xfrm>
        </p:spPr>
        <p:txBody>
          <a:bodyPr>
            <a:normAutofit/>
          </a:bodyPr>
          <a:lstStyle/>
          <a:p>
            <a:r>
              <a:rPr lang="en-IN" sz="3600" dirty="0" smtClean="0"/>
              <a:t>Capabilities of well-designed GIS:</a:t>
            </a:r>
            <a:endParaRPr lang="en-IN" sz="3600" dirty="0"/>
          </a:p>
        </p:txBody>
      </p:sp>
      <p:sp>
        <p:nvSpPr>
          <p:cNvPr id="3" name="Subtitle 2"/>
          <p:cNvSpPr>
            <a:spLocks noGrp="1"/>
          </p:cNvSpPr>
          <p:nvPr>
            <p:ph type="subTitle" idx="1"/>
          </p:nvPr>
        </p:nvSpPr>
        <p:spPr>
          <a:xfrm>
            <a:off x="2589213" y="2506533"/>
            <a:ext cx="8915399" cy="3397130"/>
          </a:xfrm>
        </p:spPr>
        <p:txBody>
          <a:bodyPr>
            <a:normAutofit fontScale="85000" lnSpcReduction="20000"/>
          </a:bodyPr>
          <a:lstStyle/>
          <a:p>
            <a:pPr marL="457200" indent="-457200">
              <a:buAutoNum type="arabicPeriod"/>
            </a:pPr>
            <a:r>
              <a:rPr lang="en-IN" sz="2400" dirty="0" smtClean="0">
                <a:latin typeface="Arial" panose="020B0604020202020204" pitchFamily="34" charset="0"/>
                <a:cs typeface="Arial" panose="020B0604020202020204" pitchFamily="34" charset="0"/>
              </a:rPr>
              <a:t>Quick and easy access to large volume of data</a:t>
            </a:r>
          </a:p>
          <a:p>
            <a:pPr marL="457200" indent="-457200">
              <a:buAutoNum type="arabicPeriod"/>
            </a:pPr>
            <a:r>
              <a:rPr lang="en-IN" sz="2400" dirty="0" smtClean="0">
                <a:latin typeface="Arial" panose="020B0604020202020204" pitchFamily="34" charset="0"/>
                <a:cs typeface="Arial" panose="020B0604020202020204" pitchFamily="34" charset="0"/>
              </a:rPr>
              <a:t>The ability to:</a:t>
            </a:r>
          </a:p>
          <a:p>
            <a:r>
              <a:rPr lang="en-IN" sz="2400" dirty="0" smtClean="0">
                <a:latin typeface="Arial" panose="020B0604020202020204" pitchFamily="34" charset="0"/>
                <a:cs typeface="Arial" panose="020B0604020202020204" pitchFamily="34" charset="0"/>
              </a:rPr>
              <a:t>→select detail by area of theme</a:t>
            </a:r>
          </a:p>
          <a:p>
            <a:r>
              <a:rPr lang="en-IN" sz="2400" dirty="0" smtClean="0">
                <a:latin typeface="Arial" panose="020B0604020202020204" pitchFamily="34" charset="0"/>
                <a:cs typeface="Arial" panose="020B0604020202020204" pitchFamily="34" charset="0"/>
              </a:rPr>
              <a:t>→link or merge one data set with another</a:t>
            </a:r>
          </a:p>
          <a:p>
            <a:r>
              <a:rPr lang="en-IN" sz="2400" dirty="0" smtClean="0">
                <a:latin typeface="Arial" panose="020B0604020202020204" pitchFamily="34" charset="0"/>
                <a:cs typeface="Arial" panose="020B0604020202020204" pitchFamily="34" charset="0"/>
              </a:rPr>
              <a:t>→analyse spatial characteristics of data</a:t>
            </a:r>
          </a:p>
          <a:p>
            <a:r>
              <a:rPr lang="en-IN" sz="2400" dirty="0" smtClean="0">
                <a:latin typeface="Arial" panose="020B0604020202020204" pitchFamily="34" charset="0"/>
                <a:cs typeface="Arial" panose="020B0604020202020204" pitchFamily="34" charset="0"/>
              </a:rPr>
              <a:t>→search for particular features in an area</a:t>
            </a:r>
          </a:p>
          <a:p>
            <a:r>
              <a:rPr lang="en-IN" sz="2400" dirty="0" smtClean="0">
                <a:latin typeface="Arial" panose="020B0604020202020204" pitchFamily="34" charset="0"/>
                <a:cs typeface="Arial" panose="020B0604020202020204" pitchFamily="34" charset="0"/>
              </a:rPr>
              <a:t>→update data quickly and cheaply</a:t>
            </a:r>
          </a:p>
          <a:p>
            <a:r>
              <a:rPr lang="en-IN" sz="2400" dirty="0" smtClean="0">
                <a:latin typeface="Arial" panose="020B0604020202020204" pitchFamily="34" charset="0"/>
                <a:cs typeface="Arial" panose="020B0604020202020204" pitchFamily="34" charset="0"/>
              </a:rPr>
              <a:t>→model data</a:t>
            </a:r>
          </a:p>
          <a:p>
            <a:r>
              <a:rPr lang="en-IN" sz="2400" dirty="0" smtClean="0">
                <a:latin typeface="Arial" panose="020B0604020202020204" pitchFamily="34" charset="0"/>
                <a:cs typeface="Arial" panose="020B0604020202020204" pitchFamily="34" charset="0"/>
              </a:rPr>
              <a:t>3. Output capabilities tailored to meet particular needs.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2902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2" ma:contentTypeDescription="Create a new document." ma:contentTypeScope="" ma:versionID="e0afea79e21da38b7564648efc9073cf">
  <xsd:schema xmlns:xsd="http://www.w3.org/2001/XMLSchema" xmlns:xs="http://www.w3.org/2001/XMLSchema" xmlns:p="http://schemas.microsoft.com/office/2006/metadata/properties" xmlns:ns2="8506bf05-5515-44a3-848b-4d524adb9b77" targetNamespace="http://schemas.microsoft.com/office/2006/metadata/properties" ma:root="true" ma:fieldsID="dfcd2467caa6dc0b82cbc63651374ad1" ns2:_="">
    <xsd:import namespace="8506bf05-5515-44a3-848b-4d524adb9b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A93910-3C8B-442E-8628-22E23C3890C5}"/>
</file>

<file path=customXml/itemProps2.xml><?xml version="1.0" encoding="utf-8"?>
<ds:datastoreItem xmlns:ds="http://schemas.openxmlformats.org/officeDocument/2006/customXml" ds:itemID="{B908C70C-71DD-4E90-85C3-85E94EE1C66F}"/>
</file>

<file path=customXml/itemProps3.xml><?xml version="1.0" encoding="utf-8"?>
<ds:datastoreItem xmlns:ds="http://schemas.openxmlformats.org/officeDocument/2006/customXml" ds:itemID="{8A45E704-979B-47B3-AED3-9A16588A0F0B}"/>
</file>

<file path=docProps/app.xml><?xml version="1.0" encoding="utf-8"?>
<Properties xmlns="http://schemas.openxmlformats.org/officeDocument/2006/extended-properties" xmlns:vt="http://schemas.openxmlformats.org/officeDocument/2006/docPropsVTypes">
  <Template>Wisp</Template>
  <TotalTime>70</TotalTime>
  <Words>548</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IT 1724 Geographical Information Systems </vt:lpstr>
      <vt:lpstr>OBJECTIVE:  To introduce the concepts, principles and theories behind a Geographic Information System with emphasis on the nature of geographic information, data models and structures for storing geographic information;  Geographic data input, data manipulation, and spatial analysis and modeling techniques are to be understood. </vt:lpstr>
      <vt:lpstr>What is spatial data ?  →Spatial data, also known as geospatial data, is a term used to describe any data related to or containing information about a specific location on the Earth's surface.</vt:lpstr>
      <vt:lpstr>Need to Answer various Questions about….</vt:lpstr>
      <vt:lpstr>GIS is useful here…..</vt:lpstr>
      <vt:lpstr>GIS is useful here…..</vt:lpstr>
      <vt:lpstr>GIS is useful here…..</vt:lpstr>
      <vt:lpstr>Defining GIS</vt:lpstr>
      <vt:lpstr>Capabilities of well-designed GIS:</vt:lpstr>
      <vt:lpstr>Components of a GIS:</vt:lpstr>
      <vt:lpstr>Spatial Data: Maps and their influence</vt:lpstr>
      <vt:lpstr>Vector </vt:lpstr>
      <vt:lpstr>Raster data is data that is presented in a grid of pixels. Each pixel within a raster has a value, whether it be a colour or unit of measurement, to communicate information about the element in question.   Rasters typically refer to imagery. However, in the spatial world, this may specifically refer to orthoimagery which are photos taken from satellites or other aerial devices. Raster data quality varies depending on resolution and your task at hand.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1724 Geographical Information Systems</dc:title>
  <dc:creator>HKD</dc:creator>
  <cp:lastModifiedBy>HKD</cp:lastModifiedBy>
  <cp:revision>9</cp:revision>
  <dcterms:created xsi:type="dcterms:W3CDTF">2020-08-11T04:58:40Z</dcterms:created>
  <dcterms:modified xsi:type="dcterms:W3CDTF">2020-08-18T06:20:12Z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