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3" r:id="rId21"/>
    <p:sldId id="274"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51069"/>
            <a:ext cx="8915399" cy="860612"/>
          </a:xfrm>
        </p:spPr>
        <p:txBody>
          <a:bodyPr>
            <a:normAutofit/>
          </a:bodyPr>
          <a:lstStyle/>
          <a:p>
            <a:r>
              <a:rPr lang="en-IN" sz="3200" b="1" dirty="0" smtClean="0"/>
              <a:t>IT 1724 Geographical Information Systems </a:t>
            </a:r>
            <a:endParaRPr lang="en-IN" sz="3200" b="1" dirty="0"/>
          </a:p>
        </p:txBody>
      </p:sp>
      <p:sp>
        <p:nvSpPr>
          <p:cNvPr id="3" name="Subtitle 2"/>
          <p:cNvSpPr>
            <a:spLocks noGrp="1"/>
          </p:cNvSpPr>
          <p:nvPr>
            <p:ph type="subTitle" idx="1"/>
          </p:nvPr>
        </p:nvSpPr>
        <p:spPr/>
        <p:txBody>
          <a:bodyPr/>
          <a:lstStyle/>
          <a:p>
            <a:pPr algn="r"/>
            <a:r>
              <a:rPr lang="en-IN" b="1" dirty="0" err="1" smtClean="0"/>
              <a:t>Prof.</a:t>
            </a:r>
            <a:r>
              <a:rPr lang="en-IN" b="1" dirty="0" smtClean="0"/>
              <a:t> HKD </a:t>
            </a:r>
            <a:r>
              <a:rPr lang="en-IN" b="1" dirty="0" err="1" smtClean="0"/>
              <a:t>Sarma</a:t>
            </a:r>
            <a:endParaRPr lang="en-IN" b="1" dirty="0" smtClean="0"/>
          </a:p>
          <a:p>
            <a:pPr algn="r"/>
            <a:r>
              <a:rPr lang="en-IN" b="1" dirty="0" smtClean="0"/>
              <a:t>Department of IT, SMIT</a:t>
            </a:r>
            <a:endParaRPr lang="en-IN" b="1" dirty="0"/>
          </a:p>
        </p:txBody>
      </p:sp>
    </p:spTree>
    <p:extLst>
      <p:ext uri="{BB962C8B-B14F-4D97-AF65-F5344CB8AC3E}">
        <p14:creationId xmlns:p14="http://schemas.microsoft.com/office/powerpoint/2010/main" val="316101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9365" y="1118795"/>
            <a:ext cx="9055248" cy="1204857"/>
          </a:xfrm>
        </p:spPr>
        <p:txBody>
          <a:bodyPr>
            <a:normAutofit/>
          </a:bodyPr>
          <a:lstStyle/>
          <a:p>
            <a:r>
              <a:rPr lang="en-IN" sz="3600" dirty="0" smtClean="0"/>
              <a:t>Components of a GIS:</a:t>
            </a:r>
            <a:endParaRPr lang="en-IN" sz="3600" dirty="0"/>
          </a:p>
        </p:txBody>
      </p:sp>
      <p:sp>
        <p:nvSpPr>
          <p:cNvPr id="3" name="Subtitle 2"/>
          <p:cNvSpPr>
            <a:spLocks noGrp="1"/>
          </p:cNvSpPr>
          <p:nvPr>
            <p:ph type="subTitle" idx="1"/>
          </p:nvPr>
        </p:nvSpPr>
        <p:spPr>
          <a:xfrm>
            <a:off x="2449364" y="2615092"/>
            <a:ext cx="8915399" cy="3258583"/>
          </a:xfrm>
        </p:spPr>
        <p:txBody>
          <a:bodyPr>
            <a:normAutofit fontScale="92500" lnSpcReduction="20000"/>
          </a:bodyPr>
          <a:lstStyle/>
          <a:p>
            <a:r>
              <a:rPr lang="en-IN" sz="2400" dirty="0">
                <a:latin typeface="Arial" panose="020B0604020202020204" pitchFamily="34" charset="0"/>
                <a:cs typeface="Arial" panose="020B0604020202020204" pitchFamily="34" charset="0"/>
              </a:rPr>
              <a:t>→ </a:t>
            </a:r>
            <a:r>
              <a:rPr lang="en-IN" sz="2400" dirty="0" smtClean="0"/>
              <a:t>Computer systems and software</a:t>
            </a:r>
          </a:p>
          <a:p>
            <a:endParaRPr lang="en-IN" sz="2400" dirty="0" smtClean="0"/>
          </a:p>
          <a:p>
            <a:r>
              <a:rPr lang="en-IN" sz="2400" dirty="0"/>
              <a:t>[</a:t>
            </a:r>
            <a:r>
              <a:rPr lang="en-IN" sz="2400" dirty="0" smtClean="0"/>
              <a:t>High power processor/sufficient memory/high resolution colour graphics screen/data input and output devices.]</a:t>
            </a:r>
          </a:p>
          <a:p>
            <a:endParaRPr lang="en-IN" sz="2400" dirty="0"/>
          </a:p>
          <a:p>
            <a:r>
              <a:rPr lang="en-IN" sz="2400" dirty="0" smtClean="0">
                <a:latin typeface="Arial" panose="020B0604020202020204" pitchFamily="34" charset="0"/>
                <a:cs typeface="Arial" panose="020B0604020202020204" pitchFamily="34" charset="0"/>
              </a:rPr>
              <a:t>→Spatial data</a:t>
            </a:r>
          </a:p>
          <a:p>
            <a:r>
              <a:rPr lang="en-IN" sz="2400" dirty="0" smtClean="0">
                <a:latin typeface="Arial" panose="020B0604020202020204" pitchFamily="34" charset="0"/>
                <a:cs typeface="Arial" panose="020B0604020202020204" pitchFamily="34" charset="0"/>
              </a:rPr>
              <a:t>→Data management and analysis procedure</a:t>
            </a:r>
          </a:p>
          <a:p>
            <a:r>
              <a:rPr lang="en-IN" sz="2400" dirty="0" smtClean="0">
                <a:latin typeface="Arial" panose="020B0604020202020204" pitchFamily="34" charset="0"/>
                <a:cs typeface="Arial" panose="020B0604020202020204" pitchFamily="34" charset="0"/>
              </a:rPr>
              <a:t>→People / Organizations </a:t>
            </a:r>
            <a:endParaRPr lang="en-IN" sz="2400" dirty="0" smtClean="0"/>
          </a:p>
          <a:p>
            <a:endParaRPr lang="en-IN" sz="2400" dirty="0"/>
          </a:p>
        </p:txBody>
      </p:sp>
    </p:spTree>
    <p:extLst>
      <p:ext uri="{BB962C8B-B14F-4D97-AF65-F5344CB8AC3E}">
        <p14:creationId xmlns:p14="http://schemas.microsoft.com/office/powerpoint/2010/main" val="164359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89705"/>
            <a:ext cx="8915399" cy="720762"/>
          </a:xfrm>
        </p:spPr>
        <p:txBody>
          <a:bodyPr>
            <a:normAutofit/>
          </a:bodyPr>
          <a:lstStyle/>
          <a:p>
            <a:r>
              <a:rPr lang="en-US" sz="3200" dirty="0"/>
              <a:t>Spatial Data: Maps and their influence</a:t>
            </a:r>
            <a:endParaRPr lang="en-IN" sz="3200" dirty="0"/>
          </a:p>
        </p:txBody>
      </p:sp>
      <p:pic>
        <p:nvPicPr>
          <p:cNvPr id="1026" name="Picture 2" descr="Vecto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838" y="2554942"/>
            <a:ext cx="3928578"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1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5443"/>
          </a:xfrm>
        </p:spPr>
        <p:txBody>
          <a:bodyPr>
            <a:normAutofit fontScale="90000"/>
          </a:bodyPr>
          <a:lstStyle/>
          <a:p>
            <a:r>
              <a:rPr lang="en-IN" b="1" dirty="0"/>
              <a:t>Vector</a:t>
            </a:r>
            <a:br>
              <a:rPr lang="en-IN" b="1" dirty="0"/>
            </a:br>
            <a:endParaRPr lang="en-IN" dirty="0"/>
          </a:p>
        </p:txBody>
      </p:sp>
      <p:sp>
        <p:nvSpPr>
          <p:cNvPr id="3" name="Content Placeholder 2"/>
          <p:cNvSpPr>
            <a:spLocks noGrp="1"/>
          </p:cNvSpPr>
          <p:nvPr>
            <p:ph idx="1"/>
          </p:nvPr>
        </p:nvSpPr>
        <p:spPr>
          <a:xfrm>
            <a:off x="2589212" y="2133600"/>
            <a:ext cx="8915400" cy="2911736"/>
          </a:xfrm>
        </p:spPr>
        <p:txBody>
          <a:bodyPr>
            <a:normAutofit/>
          </a:bodyPr>
          <a:lstStyle/>
          <a:p>
            <a:pPr algn="just"/>
            <a:r>
              <a:rPr lang="en-IN" dirty="0"/>
              <a:t>Vector data is best described as graphical representations of the real world. There are three main types of vector data: points, lines, and polygons. Connecting points create lines, and connecting lines that create an enclosed area create polygons. </a:t>
            </a:r>
            <a:endParaRPr lang="en-IN" dirty="0" smtClean="0"/>
          </a:p>
          <a:p>
            <a:pPr algn="just"/>
            <a:endParaRPr lang="en-IN" dirty="0"/>
          </a:p>
          <a:p>
            <a:pPr algn="just"/>
            <a:r>
              <a:rPr lang="en-IN" dirty="0" smtClean="0"/>
              <a:t>Vectors </a:t>
            </a:r>
            <a:r>
              <a:rPr lang="en-IN" dirty="0"/>
              <a:t>are best used to present generalizations of objects or features on the Earth’s surface. Vector data and the file format known as </a:t>
            </a:r>
            <a:r>
              <a:rPr lang="en-IN" dirty="0" err="1"/>
              <a:t>shapefiles</a:t>
            </a:r>
            <a:r>
              <a:rPr lang="en-IN" dirty="0"/>
              <a:t> (.</a:t>
            </a:r>
            <a:r>
              <a:rPr lang="en-IN" dirty="0" err="1"/>
              <a:t>shp</a:t>
            </a:r>
            <a:r>
              <a:rPr lang="en-IN" dirty="0"/>
              <a:t>) are sometimes used interchangeably since vector data is most often stored in .</a:t>
            </a:r>
            <a:r>
              <a:rPr lang="en-IN" dirty="0" err="1"/>
              <a:t>shp</a:t>
            </a:r>
            <a:r>
              <a:rPr lang="en-IN" dirty="0"/>
              <a:t> files.</a:t>
            </a:r>
          </a:p>
        </p:txBody>
      </p:sp>
    </p:spTree>
    <p:extLst>
      <p:ext uri="{BB962C8B-B14F-4D97-AF65-F5344CB8AC3E}">
        <p14:creationId xmlns:p14="http://schemas.microsoft.com/office/powerpoint/2010/main" val="20969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606" y="570156"/>
            <a:ext cx="8915399" cy="5540187"/>
          </a:xfrm>
        </p:spPr>
        <p:txBody>
          <a:bodyPr>
            <a:normAutofit/>
          </a:bodyPr>
          <a:lstStyle/>
          <a:p>
            <a:pPr algn="just"/>
            <a:r>
              <a:rPr lang="en-IN" sz="2400" dirty="0"/>
              <a:t>Raster data is data that is presented in a grid of pixels. Each pixel within a raster has a value, whether it be a colour or unit of measurement, to communicate information about the element in question. </a:t>
            </a:r>
            <a:r>
              <a:rPr lang="en-IN" sz="2400" dirty="0" smtClean="0"/>
              <a:t/>
            </a:r>
            <a:br>
              <a:rPr lang="en-IN" sz="2400" dirty="0" smtClean="0"/>
            </a:br>
            <a:r>
              <a:rPr lang="en-IN" sz="2400" dirty="0"/>
              <a:t/>
            </a:r>
            <a:br>
              <a:rPr lang="en-IN" sz="2400" dirty="0"/>
            </a:br>
            <a:r>
              <a:rPr lang="en-IN" sz="2400" dirty="0" err="1" smtClean="0"/>
              <a:t>Rasters</a:t>
            </a:r>
            <a:r>
              <a:rPr lang="en-IN" sz="2400" dirty="0" smtClean="0"/>
              <a:t> </a:t>
            </a:r>
            <a:r>
              <a:rPr lang="en-IN" sz="2400" dirty="0"/>
              <a:t>typically refer to imagery. However, in the spatial world, this may specifically refer to </a:t>
            </a:r>
            <a:r>
              <a:rPr lang="en-IN" sz="2400" dirty="0" err="1"/>
              <a:t>orthoimagery</a:t>
            </a:r>
            <a:r>
              <a:rPr lang="en-IN" sz="2400" dirty="0"/>
              <a:t> which are photos taken from satellites or other aerial devices. Raster data quality varies depending on resolution and your task at hand.</a:t>
            </a:r>
          </a:p>
        </p:txBody>
      </p:sp>
      <p:pic>
        <p:nvPicPr>
          <p:cNvPr id="2052" name="Picture 4" descr="Ras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123" y="656215"/>
            <a:ext cx="2857500" cy="174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216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39097"/>
            <a:ext cx="8915399" cy="806824"/>
          </a:xfrm>
        </p:spPr>
        <p:txBody>
          <a:bodyPr>
            <a:normAutofit/>
          </a:bodyPr>
          <a:lstStyle/>
          <a:p>
            <a:pPr algn="r"/>
            <a:r>
              <a:rPr lang="en-IN" sz="3200" dirty="0" smtClean="0"/>
              <a:t>Spatial Data</a:t>
            </a:r>
            <a:endParaRPr lang="en-IN" sz="3200" dirty="0"/>
          </a:p>
        </p:txBody>
      </p:sp>
      <p:sp>
        <p:nvSpPr>
          <p:cNvPr id="3" name="Subtitle 2"/>
          <p:cNvSpPr>
            <a:spLocks noGrp="1"/>
          </p:cNvSpPr>
          <p:nvPr>
            <p:ph type="subTitle" idx="1"/>
          </p:nvPr>
        </p:nvSpPr>
        <p:spPr>
          <a:xfrm>
            <a:off x="2589213" y="1936377"/>
            <a:ext cx="8915399" cy="3967286"/>
          </a:xfrm>
        </p:spPr>
        <p:txBody>
          <a:bodyPr/>
          <a:lstStyle/>
          <a:p>
            <a:r>
              <a:rPr lang="en-IN" dirty="0" smtClean="0"/>
              <a:t>Primary Data Sources</a:t>
            </a:r>
          </a:p>
          <a:p>
            <a:r>
              <a:rPr lang="en-IN" dirty="0"/>
              <a:t> </a:t>
            </a:r>
            <a:r>
              <a:rPr lang="en-IN" dirty="0" smtClean="0"/>
              <a:t>              Daily Meteorological Records</a:t>
            </a:r>
          </a:p>
          <a:p>
            <a:r>
              <a:rPr lang="en-IN" dirty="0"/>
              <a:t> </a:t>
            </a:r>
            <a:r>
              <a:rPr lang="en-IN" dirty="0" smtClean="0"/>
              <a:t>              Demand for skiing on different days of a week (no. of lift passes sold)</a:t>
            </a:r>
          </a:p>
          <a:p>
            <a:endParaRPr lang="en-IN" dirty="0" smtClean="0"/>
          </a:p>
          <a:p>
            <a:r>
              <a:rPr lang="en-IN" dirty="0" smtClean="0"/>
              <a:t>Secondary Data Sources</a:t>
            </a:r>
          </a:p>
          <a:p>
            <a:r>
              <a:rPr lang="en-IN" dirty="0"/>
              <a:t> </a:t>
            </a:r>
            <a:r>
              <a:rPr lang="en-IN" dirty="0" smtClean="0"/>
              <a:t>              Meteorological Maps</a:t>
            </a:r>
          </a:p>
          <a:p>
            <a:r>
              <a:rPr lang="en-IN" dirty="0"/>
              <a:t> </a:t>
            </a:r>
            <a:r>
              <a:rPr lang="en-IN" dirty="0" smtClean="0"/>
              <a:t>              Local Topographic Maps</a:t>
            </a:r>
            <a:endParaRPr lang="en-IN" dirty="0"/>
          </a:p>
        </p:txBody>
      </p:sp>
    </p:spTree>
    <p:extLst>
      <p:ext uri="{BB962C8B-B14F-4D97-AF65-F5344CB8AC3E}">
        <p14:creationId xmlns:p14="http://schemas.microsoft.com/office/powerpoint/2010/main" val="423934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06824"/>
            <a:ext cx="8915399" cy="978945"/>
          </a:xfrm>
        </p:spPr>
        <p:txBody>
          <a:bodyPr>
            <a:normAutofit fontScale="90000"/>
          </a:bodyPr>
          <a:lstStyle/>
          <a:p>
            <a:r>
              <a:rPr lang="en-IN" sz="3200" dirty="0" smtClean="0"/>
              <a:t>Maps and their influence on the character of spatial data</a:t>
            </a:r>
            <a:endParaRPr lang="en-IN" sz="3200" dirty="0"/>
          </a:p>
        </p:txBody>
      </p:sp>
      <p:sp>
        <p:nvSpPr>
          <p:cNvPr id="3" name="Subtitle 2"/>
          <p:cNvSpPr>
            <a:spLocks noGrp="1"/>
          </p:cNvSpPr>
          <p:nvPr>
            <p:ph type="subTitle" idx="1"/>
          </p:nvPr>
        </p:nvSpPr>
        <p:spPr>
          <a:xfrm>
            <a:off x="2589213" y="1979407"/>
            <a:ext cx="8915399" cy="3924255"/>
          </a:xfrm>
        </p:spPr>
        <p:txBody>
          <a:bodyPr>
            <a:normAutofit fontScale="92500" lnSpcReduction="10000"/>
          </a:bodyPr>
          <a:lstStyle/>
          <a:p>
            <a:r>
              <a:rPr lang="en-IN" dirty="0" smtClean="0"/>
              <a:t>Tasks of cartographer:</a:t>
            </a:r>
          </a:p>
          <a:p>
            <a:r>
              <a:rPr lang="en-IN" dirty="0">
                <a:latin typeface="+mj-lt"/>
              </a:rPr>
              <a:t> </a:t>
            </a:r>
            <a:r>
              <a:rPr lang="en-IN" dirty="0" smtClean="0">
                <a:latin typeface="+mj-lt"/>
                <a:cs typeface="Arial" panose="020B0604020202020204" pitchFamily="34" charset="0"/>
              </a:rPr>
              <a:t>→</a:t>
            </a:r>
            <a:r>
              <a:rPr lang="en-IN" dirty="0" smtClean="0">
                <a:latin typeface="+mj-lt"/>
              </a:rPr>
              <a:t>Establish the purpose the map is to serve.</a:t>
            </a:r>
          </a:p>
          <a:p>
            <a:r>
              <a:rPr lang="en-IN" dirty="0" smtClean="0">
                <a:latin typeface="+mj-lt"/>
              </a:rPr>
              <a:t> </a:t>
            </a:r>
            <a:r>
              <a:rPr lang="en-IN" dirty="0" smtClean="0">
                <a:latin typeface="+mj-lt"/>
                <a:cs typeface="Arial" panose="020B0604020202020204" pitchFamily="34" charset="0"/>
              </a:rPr>
              <a:t>→</a:t>
            </a:r>
            <a:r>
              <a:rPr lang="en-IN" dirty="0" smtClean="0">
                <a:latin typeface="+mj-lt"/>
              </a:rPr>
              <a:t>Define the scale at which the map is to be produced</a:t>
            </a:r>
          </a:p>
          <a:p>
            <a:r>
              <a:rPr lang="en-IN" dirty="0">
                <a:latin typeface="+mj-lt"/>
              </a:rPr>
              <a:t> </a:t>
            </a:r>
            <a:r>
              <a:rPr lang="en-IN" dirty="0">
                <a:latin typeface="+mj-lt"/>
                <a:cs typeface="Arial" panose="020B0604020202020204" pitchFamily="34" charset="0"/>
              </a:rPr>
              <a:t>→</a:t>
            </a:r>
            <a:r>
              <a:rPr lang="en-IN" dirty="0" smtClean="0">
                <a:latin typeface="+mj-lt"/>
              </a:rPr>
              <a:t>Select the features (spatial entities) from the real world which are to be portrayed on the map. </a:t>
            </a:r>
          </a:p>
          <a:p>
            <a:r>
              <a:rPr lang="en-IN" dirty="0">
                <a:latin typeface="+mj-lt"/>
              </a:rPr>
              <a:t> </a:t>
            </a:r>
            <a:r>
              <a:rPr lang="en-IN" dirty="0" smtClean="0">
                <a:latin typeface="+mj-lt"/>
                <a:cs typeface="Arial" panose="020B0604020202020204" pitchFamily="34" charset="0"/>
              </a:rPr>
              <a:t>→Choose a method for the representation of the features (points, lines, and areas).</a:t>
            </a:r>
          </a:p>
          <a:p>
            <a:r>
              <a:rPr lang="en-IN" dirty="0">
                <a:latin typeface="+mj-lt"/>
              </a:rPr>
              <a:t> </a:t>
            </a:r>
            <a:r>
              <a:rPr lang="en-IN" dirty="0" smtClean="0">
                <a:latin typeface="+mj-lt"/>
                <a:cs typeface="Arial" panose="020B0604020202020204" pitchFamily="34" charset="0"/>
              </a:rPr>
              <a:t>→Generalize these features for representation in two dimensions.</a:t>
            </a:r>
          </a:p>
          <a:p>
            <a:r>
              <a:rPr lang="en-IN" dirty="0">
                <a:latin typeface="+mj-lt"/>
              </a:rPr>
              <a:t> </a:t>
            </a:r>
            <a:r>
              <a:rPr lang="en-IN" dirty="0" smtClean="0">
                <a:latin typeface="+mj-lt"/>
                <a:cs typeface="Arial" panose="020B0604020202020204" pitchFamily="34" charset="0"/>
              </a:rPr>
              <a:t>→Adopt a map projection for placing these features onto a flat piece of paper.</a:t>
            </a:r>
          </a:p>
          <a:p>
            <a:r>
              <a:rPr lang="en-IN" dirty="0">
                <a:latin typeface="+mj-lt"/>
              </a:rPr>
              <a:t> </a:t>
            </a:r>
            <a:r>
              <a:rPr lang="en-IN" dirty="0" smtClean="0">
                <a:latin typeface="+mj-lt"/>
                <a:cs typeface="Arial" panose="020B0604020202020204" pitchFamily="34" charset="0"/>
              </a:rPr>
              <a:t>→Apply a spatial referencing system to locate these features relative to each other.</a:t>
            </a:r>
          </a:p>
          <a:p>
            <a:r>
              <a:rPr lang="en-IN" dirty="0">
                <a:latin typeface="+mj-lt"/>
              </a:rPr>
              <a:t> </a:t>
            </a:r>
            <a:r>
              <a:rPr lang="en-IN" dirty="0" smtClean="0">
                <a:latin typeface="+mj-lt"/>
                <a:cs typeface="Arial" panose="020B0604020202020204" pitchFamily="34" charset="0"/>
              </a:rPr>
              <a:t>→Annotate the map with keys, legends and text to facilitate use of the map. </a:t>
            </a:r>
            <a:endParaRPr lang="en-IN" dirty="0">
              <a:latin typeface="+mj-lt"/>
            </a:endParaRPr>
          </a:p>
        </p:txBody>
      </p:sp>
    </p:spTree>
    <p:extLst>
      <p:ext uri="{BB962C8B-B14F-4D97-AF65-F5344CB8AC3E}">
        <p14:creationId xmlns:p14="http://schemas.microsoft.com/office/powerpoint/2010/main" val="377415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78946"/>
            <a:ext cx="8915399" cy="935915"/>
          </a:xfrm>
        </p:spPr>
        <p:txBody>
          <a:bodyPr>
            <a:normAutofit/>
          </a:bodyPr>
          <a:lstStyle/>
          <a:p>
            <a:pPr algn="r"/>
            <a:r>
              <a:rPr lang="en-IN" sz="3200" dirty="0" smtClean="0"/>
              <a:t>Spatial Referencing</a:t>
            </a:r>
            <a:endParaRPr lang="en-IN" sz="3200" dirty="0"/>
          </a:p>
        </p:txBody>
      </p:sp>
      <p:sp>
        <p:nvSpPr>
          <p:cNvPr id="3" name="Subtitle 2"/>
          <p:cNvSpPr>
            <a:spLocks noGrp="1"/>
          </p:cNvSpPr>
          <p:nvPr>
            <p:ph type="subTitle" idx="1"/>
          </p:nvPr>
        </p:nvSpPr>
        <p:spPr>
          <a:xfrm>
            <a:off x="2589213" y="2151529"/>
            <a:ext cx="8915399" cy="3752133"/>
          </a:xfrm>
        </p:spPr>
        <p:txBody>
          <a:bodyPr>
            <a:normAutofit lnSpcReduction="10000"/>
          </a:bodyPr>
          <a:lstStyle/>
          <a:p>
            <a:r>
              <a:rPr lang="en-IN" dirty="0" smtClean="0">
                <a:latin typeface="Arial" panose="020B0604020202020204" pitchFamily="34" charset="0"/>
                <a:cs typeface="Arial" panose="020B0604020202020204" pitchFamily="34" charset="0"/>
              </a:rPr>
              <a:t>→</a:t>
            </a:r>
            <a:r>
              <a:rPr lang="en-IN" dirty="0" smtClean="0"/>
              <a:t>A referencing system is used to locate a feature on the Earth’s surface or a two-dimensional representation of this surface such as a map.</a:t>
            </a:r>
          </a:p>
          <a:p>
            <a:r>
              <a:rPr lang="en-IN" dirty="0">
                <a:latin typeface="Arial" panose="020B0604020202020204" pitchFamily="34" charset="0"/>
                <a:cs typeface="Arial" panose="020B0604020202020204" pitchFamily="34" charset="0"/>
              </a:rPr>
              <a:t>→ </a:t>
            </a:r>
            <a:r>
              <a:rPr lang="en-IN" dirty="0" smtClean="0"/>
              <a:t>Characteristics that a referencing system should have:</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stability,</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ability to show points, lines and areas,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ability to measure length, size (area) and shape.</a:t>
            </a:r>
          </a:p>
          <a:p>
            <a:r>
              <a:rPr lang="en-IN" dirty="0" smtClean="0"/>
              <a:t>CATEGORIES of Spatial Referencing:</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Geographic co-ordinate systems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Rectangular co-ordinate systems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Non-co-ordinate systems</a:t>
            </a:r>
            <a:endParaRPr lang="en-IN" dirty="0"/>
          </a:p>
        </p:txBody>
      </p:sp>
    </p:spTree>
    <p:extLst>
      <p:ext uri="{BB962C8B-B14F-4D97-AF65-F5344CB8AC3E}">
        <p14:creationId xmlns:p14="http://schemas.microsoft.com/office/powerpoint/2010/main" val="105336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7280"/>
            <a:ext cx="8915399" cy="699247"/>
          </a:xfrm>
        </p:spPr>
        <p:txBody>
          <a:bodyPr>
            <a:normAutofit/>
          </a:bodyPr>
          <a:lstStyle/>
          <a:p>
            <a:pPr algn="r"/>
            <a:r>
              <a:rPr lang="en-IN" sz="3200" dirty="0" smtClean="0"/>
              <a:t>Geographic co-ordinate systems</a:t>
            </a:r>
            <a:endParaRPr lang="en-IN" sz="3200" dirty="0"/>
          </a:p>
        </p:txBody>
      </p:sp>
      <p:sp>
        <p:nvSpPr>
          <p:cNvPr id="3" name="Subtitle 2"/>
          <p:cNvSpPr>
            <a:spLocks noGrp="1"/>
          </p:cNvSpPr>
          <p:nvPr>
            <p:ph type="subTitle" idx="1"/>
          </p:nvPr>
        </p:nvSpPr>
        <p:spPr>
          <a:xfrm>
            <a:off x="2589213" y="1904104"/>
            <a:ext cx="8915399" cy="3999559"/>
          </a:xfrm>
        </p:spPr>
        <p:txBody>
          <a:bodyPr>
            <a:normAutofit fontScale="92500" lnSpcReduction="20000"/>
          </a:bodyPr>
          <a:lstStyle/>
          <a:p>
            <a:r>
              <a:rPr lang="en-IN" dirty="0" smtClean="0">
                <a:latin typeface="Arial" panose="020B0604020202020204" pitchFamily="34" charset="0"/>
                <a:cs typeface="Arial" panose="020B0604020202020204" pitchFamily="34" charset="0"/>
              </a:rPr>
              <a:t>→</a:t>
            </a:r>
            <a:r>
              <a:rPr lang="en-IN" dirty="0" smtClean="0"/>
              <a:t>True geographic co-ordinates are latitude and longitude.</a:t>
            </a:r>
          </a:p>
          <a:p>
            <a:endParaRPr lang="en-IN" dirty="0" smtClean="0"/>
          </a:p>
          <a:p>
            <a:r>
              <a:rPr lang="en-IN" dirty="0">
                <a:latin typeface="Arial" panose="020B0604020202020204" pitchFamily="34" charset="0"/>
                <a:cs typeface="Arial" panose="020B0604020202020204" pitchFamily="34" charset="0"/>
              </a:rPr>
              <a:t>→ </a:t>
            </a:r>
            <a:r>
              <a:rPr lang="en-IN" dirty="0" smtClean="0"/>
              <a:t>The location of any point on the Earth’s surface can be defined by a reference using latitude and longitude. </a:t>
            </a:r>
          </a:p>
          <a:p>
            <a:endParaRPr lang="en-IN" dirty="0" smtClean="0"/>
          </a:p>
          <a:p>
            <a:r>
              <a:rPr lang="en-IN" dirty="0">
                <a:latin typeface="Arial" panose="020B0604020202020204" pitchFamily="34" charset="0"/>
                <a:cs typeface="Arial" panose="020B0604020202020204" pitchFamily="34" charset="0"/>
              </a:rPr>
              <a:t>→ </a:t>
            </a:r>
            <a:r>
              <a:rPr lang="en-IN" dirty="0" smtClean="0"/>
              <a:t>Lines of longitude (also known as meridians) start at one pole and radiate outward until they converge at the opposite pole.</a:t>
            </a:r>
          </a:p>
          <a:p>
            <a:endParaRPr lang="en-IN" dirty="0" smtClean="0"/>
          </a:p>
          <a:p>
            <a:r>
              <a:rPr lang="en-IN" dirty="0">
                <a:latin typeface="Arial" panose="020B0604020202020204" pitchFamily="34" charset="0"/>
                <a:cs typeface="Arial" panose="020B0604020202020204" pitchFamily="34" charset="0"/>
              </a:rPr>
              <a:t>→ </a:t>
            </a:r>
            <a:r>
              <a:rPr lang="en-IN" dirty="0" smtClean="0"/>
              <a:t>Conceptually, they can be thought of as semicircles. </a:t>
            </a:r>
          </a:p>
          <a:p>
            <a:endParaRPr lang="en-IN" dirty="0" smtClean="0"/>
          </a:p>
          <a:p>
            <a:r>
              <a:rPr lang="en-IN" dirty="0">
                <a:latin typeface="Arial" panose="020B0604020202020204" pitchFamily="34" charset="0"/>
                <a:cs typeface="Arial" panose="020B0604020202020204" pitchFamily="34" charset="0"/>
              </a:rPr>
              <a:t>→ </a:t>
            </a:r>
            <a:r>
              <a:rPr lang="en-IN" dirty="0" smtClean="0"/>
              <a:t>The arbitrary choice for a central line of longitude is that which runs through the Royal Observatory in Greenwich in England, and hence known as the Greenwich meridian or the prime meridian. </a:t>
            </a:r>
            <a:endParaRPr lang="en-IN" dirty="0"/>
          </a:p>
        </p:txBody>
      </p:sp>
    </p:spTree>
    <p:extLst>
      <p:ext uri="{BB962C8B-B14F-4D97-AF65-F5344CB8AC3E}">
        <p14:creationId xmlns:p14="http://schemas.microsoft.com/office/powerpoint/2010/main" val="309981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61827"/>
            <a:ext cx="8915399" cy="484094"/>
          </a:xfrm>
        </p:spPr>
        <p:txBody>
          <a:bodyPr>
            <a:noAutofit/>
          </a:bodyPr>
          <a:lstStyle/>
          <a:p>
            <a:pPr algn="r"/>
            <a:r>
              <a:rPr lang="en-IN" sz="3200" dirty="0" smtClean="0"/>
              <a:t>Longitude &amp; Latitude</a:t>
            </a:r>
            <a:endParaRPr lang="en-IN" sz="3200" dirty="0"/>
          </a:p>
        </p:txBody>
      </p:sp>
      <p:pic>
        <p:nvPicPr>
          <p:cNvPr id="4" name="Picture 3"/>
          <p:cNvPicPr>
            <a:picLocks noChangeAspect="1"/>
          </p:cNvPicPr>
          <p:nvPr/>
        </p:nvPicPr>
        <p:blipFill>
          <a:blip r:embed="rId2"/>
          <a:stretch>
            <a:fillRect/>
          </a:stretch>
        </p:blipFill>
        <p:spPr>
          <a:xfrm>
            <a:off x="4303058" y="2732442"/>
            <a:ext cx="4432151" cy="2506532"/>
          </a:xfrm>
          <a:prstGeom prst="rect">
            <a:avLst/>
          </a:prstGeom>
        </p:spPr>
      </p:pic>
      <p:sp>
        <p:nvSpPr>
          <p:cNvPr id="3" name="Subtitle 2"/>
          <p:cNvSpPr>
            <a:spLocks noGrp="1"/>
          </p:cNvSpPr>
          <p:nvPr>
            <p:ph type="subTitle" idx="1"/>
          </p:nvPr>
        </p:nvSpPr>
        <p:spPr>
          <a:xfrm>
            <a:off x="2589213" y="1775013"/>
            <a:ext cx="8915399" cy="4128650"/>
          </a:xfrm>
        </p:spPr>
        <p:txBody>
          <a:bodyPr/>
          <a:lstStyle/>
          <a:p>
            <a:endParaRPr lang="en-IN" dirty="0"/>
          </a:p>
        </p:txBody>
      </p:sp>
    </p:spTree>
    <p:extLst>
      <p:ext uri="{BB962C8B-B14F-4D97-AF65-F5344CB8AC3E}">
        <p14:creationId xmlns:p14="http://schemas.microsoft.com/office/powerpoint/2010/main" val="378209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8323"/>
          </a:xfrm>
        </p:spPr>
        <p:txBody>
          <a:bodyPr>
            <a:normAutofit/>
          </a:bodyPr>
          <a:lstStyle/>
          <a:p>
            <a:pPr algn="r"/>
            <a:r>
              <a:rPr lang="en-IN" sz="3200" dirty="0"/>
              <a:t>Longitude &amp; Latitude</a:t>
            </a:r>
          </a:p>
        </p:txBody>
      </p:sp>
      <p:pic>
        <p:nvPicPr>
          <p:cNvPr id="4" name="Content Placeholder 3"/>
          <p:cNvPicPr>
            <a:picLocks noGrp="1" noChangeAspect="1"/>
          </p:cNvPicPr>
          <p:nvPr>
            <p:ph idx="1"/>
          </p:nvPr>
        </p:nvPicPr>
        <p:blipFill>
          <a:blip r:embed="rId2"/>
          <a:stretch>
            <a:fillRect/>
          </a:stretch>
        </p:blipFill>
        <p:spPr>
          <a:xfrm>
            <a:off x="3732904" y="1979406"/>
            <a:ext cx="4471297" cy="3754419"/>
          </a:xfrm>
          <a:prstGeom prst="rect">
            <a:avLst/>
          </a:prstGeom>
        </p:spPr>
      </p:pic>
    </p:spTree>
    <p:extLst>
      <p:ext uri="{BB962C8B-B14F-4D97-AF65-F5344CB8AC3E}">
        <p14:creationId xmlns:p14="http://schemas.microsoft.com/office/powerpoint/2010/main" val="103086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14400"/>
            <a:ext cx="8915399" cy="3474720"/>
          </a:xfrm>
        </p:spPr>
        <p:txBody>
          <a:bodyPr>
            <a:noAutofit/>
          </a:bodyPr>
          <a:lstStyle/>
          <a:p>
            <a:r>
              <a:rPr lang="en-US" sz="2400" b="1" dirty="0" smtClean="0"/>
              <a:t>OBJECTIVE: </a:t>
            </a:r>
            <a:r>
              <a:rPr lang="en-US" sz="2400" dirty="0" smtClean="0"/>
              <a:t/>
            </a:r>
            <a:br>
              <a:rPr lang="en-US" sz="2400" dirty="0" smtClean="0"/>
            </a:br>
            <a:r>
              <a:rPr lang="en-US" sz="2400" dirty="0" smtClean="0"/>
              <a:t>To </a:t>
            </a:r>
            <a:r>
              <a:rPr lang="en-US" sz="2400" dirty="0"/>
              <a:t>introduce </a:t>
            </a:r>
            <a:r>
              <a:rPr lang="en-US" sz="2400" dirty="0" smtClean="0"/>
              <a:t>the </a:t>
            </a:r>
            <a:r>
              <a:rPr lang="en-US" sz="2400" dirty="0"/>
              <a:t>concepts, principles and theories behind a Geographic </a:t>
            </a:r>
            <a:r>
              <a:rPr lang="en-US" sz="2400" dirty="0" smtClean="0"/>
              <a:t>Information </a:t>
            </a:r>
            <a:r>
              <a:rPr lang="en-US" sz="2400" dirty="0"/>
              <a:t>S</a:t>
            </a:r>
            <a:r>
              <a:rPr lang="en-US" sz="2400" dirty="0" smtClean="0"/>
              <a:t>ystem </a:t>
            </a:r>
            <a:r>
              <a:rPr lang="en-US" sz="2400" dirty="0"/>
              <a:t>with emphasis on the nature of </a:t>
            </a:r>
            <a:r>
              <a:rPr lang="en-US" sz="2400" b="1" dirty="0" smtClean="0"/>
              <a:t>geographic </a:t>
            </a:r>
            <a:r>
              <a:rPr lang="en-US" sz="2400" b="1" dirty="0"/>
              <a:t>information</a:t>
            </a:r>
            <a:r>
              <a:rPr lang="en-US" sz="2400" dirty="0"/>
              <a:t>, </a:t>
            </a:r>
            <a:r>
              <a:rPr lang="en-US" sz="2400" b="1" dirty="0"/>
              <a:t>data models </a:t>
            </a:r>
            <a:r>
              <a:rPr lang="en-US" sz="2400" dirty="0"/>
              <a:t>and </a:t>
            </a:r>
            <a:r>
              <a:rPr lang="en-US" sz="2400" b="1" dirty="0"/>
              <a:t>structures for storing </a:t>
            </a:r>
            <a:r>
              <a:rPr lang="en-US" sz="2400" dirty="0"/>
              <a:t>g</a:t>
            </a:r>
            <a:r>
              <a:rPr lang="en-US" sz="2400" dirty="0" smtClean="0"/>
              <a:t>eographic information;</a:t>
            </a:r>
            <a:br>
              <a:rPr lang="en-US" sz="2400" dirty="0" smtClean="0"/>
            </a:br>
            <a:r>
              <a:rPr lang="en-US" sz="2400" dirty="0" smtClean="0"/>
              <a:t/>
            </a:r>
            <a:br>
              <a:rPr lang="en-US" sz="2400" dirty="0" smtClean="0"/>
            </a:br>
            <a:r>
              <a:rPr lang="en-US" sz="2400" dirty="0" smtClean="0"/>
              <a:t>Geographic </a:t>
            </a:r>
            <a:r>
              <a:rPr lang="en-US" sz="2400" dirty="0"/>
              <a:t>data input, data </a:t>
            </a:r>
            <a:r>
              <a:rPr lang="en-US" sz="2400" dirty="0" smtClean="0"/>
              <a:t>manipulation, </a:t>
            </a:r>
            <a:r>
              <a:rPr lang="en-US" sz="2400" dirty="0"/>
              <a:t>and spatial analysis and modeling </a:t>
            </a:r>
            <a:r>
              <a:rPr lang="en-US" sz="2400" dirty="0" smtClean="0"/>
              <a:t>techniques are to be understood.</a:t>
            </a:r>
            <a:r>
              <a:rPr lang="en-IN" sz="2400" dirty="0"/>
              <a:t/>
            </a:r>
            <a:br>
              <a:rPr lang="en-IN" sz="2400" dirty="0"/>
            </a:br>
            <a:endParaRPr lang="en-IN" sz="2400" dirty="0"/>
          </a:p>
        </p:txBody>
      </p:sp>
      <p:sp>
        <p:nvSpPr>
          <p:cNvPr id="3" name="Subtitle 2"/>
          <p:cNvSpPr>
            <a:spLocks noGrp="1"/>
          </p:cNvSpPr>
          <p:nvPr>
            <p:ph type="subTitle" idx="1"/>
          </p:nvPr>
        </p:nvSpPr>
        <p:spPr>
          <a:xfrm>
            <a:off x="2589213" y="4765638"/>
            <a:ext cx="8915399" cy="1138024"/>
          </a:xfrm>
        </p:spPr>
        <p:txBody>
          <a:bodyPr/>
          <a:lstStyle/>
          <a:p>
            <a:r>
              <a:rPr lang="en-US" b="1" dirty="0" smtClean="0"/>
              <a:t>Text Book:</a:t>
            </a:r>
          </a:p>
          <a:p>
            <a:r>
              <a:rPr lang="en-US" b="1" dirty="0" smtClean="0"/>
              <a:t>An </a:t>
            </a:r>
            <a:r>
              <a:rPr lang="en-US" b="1" dirty="0"/>
              <a:t>Introduction to Geographical Information Systems</a:t>
            </a:r>
            <a:r>
              <a:rPr lang="en-US" dirty="0"/>
              <a:t>, Ian Heywood, Sarah Cornelius, Steve Carver, 2010, Pearson </a:t>
            </a:r>
            <a:r>
              <a:rPr lang="en-US" dirty="0" smtClean="0"/>
              <a:t>Education.</a:t>
            </a:r>
            <a:endParaRPr lang="en-IN" dirty="0"/>
          </a:p>
        </p:txBody>
      </p:sp>
    </p:spTree>
    <p:extLst>
      <p:ext uri="{BB962C8B-B14F-4D97-AF65-F5344CB8AC3E}">
        <p14:creationId xmlns:p14="http://schemas.microsoft.com/office/powerpoint/2010/main" val="319836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29554"/>
            <a:ext cx="8915399" cy="720761"/>
          </a:xfrm>
        </p:spPr>
        <p:txBody>
          <a:bodyPr>
            <a:normAutofit/>
          </a:bodyPr>
          <a:lstStyle/>
          <a:p>
            <a:pPr algn="r"/>
            <a:r>
              <a:rPr lang="en-IN" sz="3200" dirty="0"/>
              <a:t>Geographic co-ordinate systems</a:t>
            </a:r>
          </a:p>
        </p:txBody>
      </p:sp>
      <p:sp>
        <p:nvSpPr>
          <p:cNvPr id="3" name="Subtitle 2"/>
          <p:cNvSpPr>
            <a:spLocks noGrp="1"/>
          </p:cNvSpPr>
          <p:nvPr>
            <p:ph type="subTitle" idx="1"/>
          </p:nvPr>
        </p:nvSpPr>
        <p:spPr>
          <a:xfrm>
            <a:off x="2589213" y="1968649"/>
            <a:ext cx="8915399" cy="3935013"/>
          </a:xfrm>
        </p:spPr>
        <p:txBody>
          <a:bodyPr>
            <a:normAutofit fontScale="92500" lnSpcReduction="20000"/>
          </a:bodyPr>
          <a:lstStyle/>
          <a:p>
            <a:r>
              <a:rPr lang="en-IN" dirty="0">
                <a:latin typeface="Arial" panose="020B0604020202020204" pitchFamily="34" charset="0"/>
                <a:cs typeface="Arial" panose="020B0604020202020204" pitchFamily="34" charset="0"/>
              </a:rPr>
              <a:t>→ </a:t>
            </a:r>
            <a:r>
              <a:rPr lang="en-IN" dirty="0" smtClean="0"/>
              <a:t>Lines of longitude are widest apart at the equator, and closest together at the poles.</a:t>
            </a:r>
          </a:p>
          <a:p>
            <a:endParaRPr lang="en-IN" dirty="0" smtClean="0"/>
          </a:p>
          <a:p>
            <a:r>
              <a:rPr lang="en-IN" dirty="0">
                <a:latin typeface="Arial" panose="020B0604020202020204" pitchFamily="34" charset="0"/>
                <a:cs typeface="Arial" panose="020B0604020202020204" pitchFamily="34" charset="0"/>
              </a:rPr>
              <a:t>→ </a:t>
            </a:r>
            <a:r>
              <a:rPr lang="en-IN" dirty="0" smtClean="0"/>
              <a:t>Lines of latitude lie at right angles to lines of longitude and run parallel to one another. </a:t>
            </a:r>
          </a:p>
          <a:p>
            <a:endParaRPr lang="en-IN" dirty="0" smtClean="0"/>
          </a:p>
          <a:p>
            <a:r>
              <a:rPr lang="en-IN" dirty="0">
                <a:latin typeface="Arial" panose="020B0604020202020204" pitchFamily="34" charset="0"/>
                <a:cs typeface="Arial" panose="020B0604020202020204" pitchFamily="34" charset="0"/>
              </a:rPr>
              <a:t>→ </a:t>
            </a:r>
            <a:r>
              <a:rPr lang="en-IN" dirty="0" smtClean="0"/>
              <a:t>Each line of latitude represents a circle running around the globe. </a:t>
            </a:r>
          </a:p>
          <a:p>
            <a:endParaRPr lang="en-IN" dirty="0" smtClean="0"/>
          </a:p>
          <a:p>
            <a:r>
              <a:rPr lang="en-IN" dirty="0">
                <a:latin typeface="Arial" panose="020B0604020202020204" pitchFamily="34" charset="0"/>
                <a:cs typeface="Arial" panose="020B0604020202020204" pitchFamily="34" charset="0"/>
              </a:rPr>
              <a:t>→ </a:t>
            </a:r>
            <a:r>
              <a:rPr lang="en-IN" dirty="0" smtClean="0"/>
              <a:t>Each circle will have a different circumference and area depending on where it lies relative to the two poles.</a:t>
            </a:r>
          </a:p>
          <a:p>
            <a:endParaRPr lang="en-IN" dirty="0" smtClean="0"/>
          </a:p>
          <a:p>
            <a:r>
              <a:rPr lang="en-IN" dirty="0">
                <a:latin typeface="Arial" panose="020B0604020202020204" pitchFamily="34" charset="0"/>
                <a:cs typeface="Arial" panose="020B0604020202020204" pitchFamily="34" charset="0"/>
              </a:rPr>
              <a:t>→ </a:t>
            </a:r>
            <a:r>
              <a:rPr lang="en-IN" dirty="0" smtClean="0"/>
              <a:t>The circle with the greatest circumference is known as the equator (or central parallel), and lies equidistant from the two poles. </a:t>
            </a:r>
            <a:endParaRPr lang="en-IN" dirty="0"/>
          </a:p>
        </p:txBody>
      </p:sp>
    </p:spTree>
    <p:extLst>
      <p:ext uri="{BB962C8B-B14F-4D97-AF65-F5344CB8AC3E}">
        <p14:creationId xmlns:p14="http://schemas.microsoft.com/office/powerpoint/2010/main" val="68731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94100"/>
            <a:ext cx="8915399" cy="839095"/>
          </a:xfrm>
        </p:spPr>
        <p:txBody>
          <a:bodyPr>
            <a:normAutofit/>
          </a:bodyPr>
          <a:lstStyle/>
          <a:p>
            <a:pPr algn="r"/>
            <a:r>
              <a:rPr lang="en-IN" sz="3200" dirty="0"/>
              <a:t>Geographic co-ordinate systems</a:t>
            </a:r>
          </a:p>
        </p:txBody>
      </p:sp>
      <p:sp>
        <p:nvSpPr>
          <p:cNvPr id="3" name="Subtitle 2"/>
          <p:cNvSpPr>
            <a:spLocks noGrp="1"/>
          </p:cNvSpPr>
          <p:nvPr>
            <p:ph type="subTitle" idx="1"/>
          </p:nvPr>
        </p:nvSpPr>
        <p:spPr>
          <a:xfrm>
            <a:off x="2589213" y="2183803"/>
            <a:ext cx="8915399" cy="3076686"/>
          </a:xfrm>
        </p:spPr>
        <p:txBody>
          <a:bodyPr/>
          <a:lstStyle/>
          <a:p>
            <a:r>
              <a:rPr lang="en-IN" dirty="0">
                <a:latin typeface="Arial" panose="020B0604020202020204" pitchFamily="34" charset="0"/>
                <a:cs typeface="Arial" panose="020B0604020202020204" pitchFamily="34" charset="0"/>
              </a:rPr>
              <a:t>→ </a:t>
            </a:r>
            <a:r>
              <a:rPr lang="en-IN" dirty="0" smtClean="0"/>
              <a:t>Using lines of latitude and longitude, any point on Earth’s surface can be located by a reference given in degrees and minutes.</a:t>
            </a:r>
          </a:p>
          <a:p>
            <a:r>
              <a:rPr lang="en-IN" dirty="0" smtClean="0"/>
              <a:t> </a:t>
            </a:r>
          </a:p>
          <a:p>
            <a:r>
              <a:rPr lang="en-IN" dirty="0">
                <a:latin typeface="Arial" panose="020B0604020202020204" pitchFamily="34" charset="0"/>
                <a:cs typeface="Arial" panose="020B0604020202020204" pitchFamily="34" charset="0"/>
              </a:rPr>
              <a:t>→ </a:t>
            </a:r>
            <a:r>
              <a:rPr lang="en-IN" dirty="0" smtClean="0"/>
              <a:t>For example, the city of Moscow, represented as a point can be given a geographical reference using latitude and longitude of 55 degrees 45 minutes north  (north of the equator) and 36 degrees 0 minutes east (east of the prime meridian). </a:t>
            </a:r>
            <a:endParaRPr lang="en-IN" dirty="0"/>
          </a:p>
        </p:txBody>
      </p:sp>
    </p:spTree>
    <p:extLst>
      <p:ext uri="{BB962C8B-B14F-4D97-AF65-F5344CB8AC3E}">
        <p14:creationId xmlns:p14="http://schemas.microsoft.com/office/powerpoint/2010/main" val="273168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33366" y="2538805"/>
            <a:ext cx="4012602" cy="2969110"/>
          </a:xfrm>
          <a:prstGeom prst="rect">
            <a:avLst/>
          </a:prstGeom>
        </p:spPr>
      </p:pic>
      <p:sp>
        <p:nvSpPr>
          <p:cNvPr id="3" name="Subtitle 2"/>
          <p:cNvSpPr>
            <a:spLocks noGrp="1"/>
          </p:cNvSpPr>
          <p:nvPr>
            <p:ph type="subTitle" idx="1"/>
          </p:nvPr>
        </p:nvSpPr>
        <p:spPr>
          <a:xfrm>
            <a:off x="2589213" y="1818042"/>
            <a:ext cx="8915399" cy="4085621"/>
          </a:xfrm>
        </p:spPr>
        <p:txBody>
          <a:bodyPr/>
          <a:lstStyle/>
          <a:p>
            <a:endParaRPr lang="en-IN" dirty="0"/>
          </a:p>
        </p:txBody>
      </p:sp>
      <p:sp>
        <p:nvSpPr>
          <p:cNvPr id="6" name="AutoShape 4" descr="Immobiliers offres: Moscow location latitude"/>
          <p:cNvSpPr>
            <a:spLocks noGrp="1" noChangeAspect="1" noChangeArrowheads="1"/>
          </p:cNvSpPr>
          <p:nvPr>
            <p:ph type="ctrTitle"/>
          </p:nvPr>
        </p:nvSpPr>
        <p:spPr bwMode="auto">
          <a:xfrm>
            <a:off x="2589213" y="1000125"/>
            <a:ext cx="8915400" cy="6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r"/>
            <a:r>
              <a:rPr lang="en-IN" sz="3200" dirty="0"/>
              <a:t>Geographic co-ordinate systems</a:t>
            </a:r>
          </a:p>
        </p:txBody>
      </p:sp>
    </p:spTree>
    <p:extLst>
      <p:ext uri="{BB962C8B-B14F-4D97-AF65-F5344CB8AC3E}">
        <p14:creationId xmlns:p14="http://schemas.microsoft.com/office/powerpoint/2010/main" val="86487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0596"/>
          </a:xfrm>
        </p:spPr>
        <p:txBody>
          <a:bodyPr>
            <a:normAutofit/>
          </a:bodyPr>
          <a:lstStyle/>
          <a:p>
            <a:pPr algn="r"/>
            <a:r>
              <a:rPr lang="en-IN" sz="3200" dirty="0"/>
              <a:t>Longitude &amp; Latitude</a:t>
            </a:r>
          </a:p>
        </p:txBody>
      </p:sp>
      <p:pic>
        <p:nvPicPr>
          <p:cNvPr id="4" name="Content Placeholder 3"/>
          <p:cNvPicPr>
            <a:picLocks noGrp="1" noChangeAspect="1"/>
          </p:cNvPicPr>
          <p:nvPr>
            <p:ph idx="1"/>
          </p:nvPr>
        </p:nvPicPr>
        <p:blipFill>
          <a:blip r:embed="rId2"/>
          <a:stretch>
            <a:fillRect/>
          </a:stretch>
        </p:blipFill>
        <p:spPr>
          <a:xfrm>
            <a:off x="3281083" y="2571078"/>
            <a:ext cx="6271708" cy="3270323"/>
          </a:xfrm>
          <a:prstGeom prst="rect">
            <a:avLst/>
          </a:prstGeom>
        </p:spPr>
      </p:pic>
    </p:spTree>
    <p:extLst>
      <p:ext uri="{BB962C8B-B14F-4D97-AF65-F5344CB8AC3E}">
        <p14:creationId xmlns:p14="http://schemas.microsoft.com/office/powerpoint/2010/main" val="4273761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89704"/>
            <a:ext cx="8915399" cy="1172583"/>
          </a:xfrm>
        </p:spPr>
        <p:txBody>
          <a:bodyPr>
            <a:normAutofit/>
          </a:bodyPr>
          <a:lstStyle/>
          <a:p>
            <a:pPr algn="r"/>
            <a:r>
              <a:rPr lang="en-IN" sz="3200" dirty="0" smtClean="0"/>
              <a:t>Spatial Referencing </a:t>
            </a:r>
            <a:endParaRPr lang="en-IN" sz="3200" dirty="0"/>
          </a:p>
        </p:txBody>
      </p:sp>
      <p:sp>
        <p:nvSpPr>
          <p:cNvPr id="3" name="Subtitle 2"/>
          <p:cNvSpPr>
            <a:spLocks noGrp="1"/>
          </p:cNvSpPr>
          <p:nvPr>
            <p:ph type="subTitle" idx="1"/>
          </p:nvPr>
        </p:nvSpPr>
        <p:spPr>
          <a:xfrm>
            <a:off x="2043953" y="2302137"/>
            <a:ext cx="9460659" cy="3601526"/>
          </a:xfrm>
        </p:spPr>
        <p:txBody>
          <a:bodyPr>
            <a:normAutofit lnSpcReduction="10000"/>
          </a:bodyPr>
          <a:lstStyle/>
          <a:p>
            <a:r>
              <a:rPr lang="en-IN" dirty="0">
                <a:latin typeface="Arial" panose="020B0604020202020204" pitchFamily="34" charset="0"/>
                <a:cs typeface="Arial" panose="020B0604020202020204" pitchFamily="34" charset="0"/>
              </a:rPr>
              <a:t>→ </a:t>
            </a:r>
            <a:r>
              <a:rPr lang="en-IN" dirty="0" smtClean="0"/>
              <a:t>A referencing system is used to locate a feature on the Earth’s surface or a two-dimensional representation of this surface such as a map.</a:t>
            </a:r>
          </a:p>
          <a:p>
            <a:endParaRPr lang="en-IN" dirty="0"/>
          </a:p>
          <a:p>
            <a:r>
              <a:rPr lang="en-IN" dirty="0" smtClean="0"/>
              <a:t>Characteristics a referencing system should have:</a:t>
            </a:r>
          </a:p>
          <a:p>
            <a:r>
              <a:rPr lang="en-IN" dirty="0" smtClean="0">
                <a:latin typeface="Arial" panose="020B0604020202020204" pitchFamily="34" charset="0"/>
                <a:cs typeface="Arial" panose="020B0604020202020204" pitchFamily="34" charset="0"/>
              </a:rPr>
              <a:t>→</a:t>
            </a:r>
            <a:r>
              <a:rPr lang="en-IN" dirty="0" smtClean="0"/>
              <a:t>Stability,</a:t>
            </a:r>
          </a:p>
          <a:p>
            <a:r>
              <a:rPr lang="en-IN" dirty="0" smtClean="0">
                <a:latin typeface="Arial" panose="020B0604020202020204" pitchFamily="34" charset="0"/>
                <a:cs typeface="Arial" panose="020B0604020202020204" pitchFamily="34" charset="0"/>
              </a:rPr>
              <a:t>→</a:t>
            </a:r>
            <a:r>
              <a:rPr lang="en-IN" dirty="0" smtClean="0"/>
              <a:t>The ability to show points, lines and areas,</a:t>
            </a:r>
          </a:p>
          <a:p>
            <a:r>
              <a:rPr lang="en-IN" dirty="0" smtClean="0">
                <a:latin typeface="Arial" panose="020B0604020202020204" pitchFamily="34" charset="0"/>
                <a:cs typeface="Arial" panose="020B0604020202020204" pitchFamily="34" charset="0"/>
              </a:rPr>
              <a:t>→</a:t>
            </a:r>
            <a:r>
              <a:rPr lang="en-IN" dirty="0" smtClean="0"/>
              <a:t>The ability to measure length, size (area), and shape.</a:t>
            </a:r>
          </a:p>
          <a:p>
            <a:r>
              <a:rPr lang="en-IN" b="1" u="sng" dirty="0" smtClean="0"/>
              <a:t>Categories of Spatial Referencing:</a:t>
            </a:r>
          </a:p>
          <a:p>
            <a:r>
              <a:rPr lang="en-IN" dirty="0" smtClean="0"/>
              <a:t>Geographic co-ordinate systems/Rectangular co-ordinate systems/ Non-</a:t>
            </a:r>
            <a:r>
              <a:rPr lang="en-IN" dirty="0"/>
              <a:t> co-ordinate systems</a:t>
            </a:r>
            <a:endParaRPr lang="en-IN" dirty="0" smtClean="0"/>
          </a:p>
          <a:p>
            <a:endParaRPr lang="en-IN" dirty="0"/>
          </a:p>
        </p:txBody>
      </p:sp>
    </p:spTree>
    <p:extLst>
      <p:ext uri="{BB962C8B-B14F-4D97-AF65-F5344CB8AC3E}">
        <p14:creationId xmlns:p14="http://schemas.microsoft.com/office/powerpoint/2010/main" val="1779319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44706"/>
            <a:ext cx="8915399" cy="699247"/>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2216075"/>
            <a:ext cx="8915399" cy="3687587"/>
          </a:xfrm>
        </p:spPr>
        <p:txBody>
          <a:bodyPr>
            <a:normAutofit lnSpcReduction="10000"/>
          </a:bodyPr>
          <a:lstStyle/>
          <a:p>
            <a:pPr algn="just"/>
            <a:r>
              <a:rPr lang="en-IN" dirty="0">
                <a:latin typeface="Arial" panose="020B0604020202020204" pitchFamily="34" charset="0"/>
                <a:cs typeface="Arial" panose="020B0604020202020204" pitchFamily="34" charset="0"/>
              </a:rPr>
              <a:t>→</a:t>
            </a:r>
            <a:r>
              <a:rPr lang="en-IN" dirty="0" smtClean="0"/>
              <a:t>The </a:t>
            </a:r>
            <a:r>
              <a:rPr lang="en-IN" b="1" dirty="0" smtClean="0"/>
              <a:t>Quaternary Triangular Mesh Referencing system </a:t>
            </a:r>
            <a:r>
              <a:rPr lang="en-IN" dirty="0" smtClean="0"/>
              <a:t>(</a:t>
            </a:r>
            <a:r>
              <a:rPr lang="en-IN" dirty="0" err="1" smtClean="0"/>
              <a:t>Goodchild</a:t>
            </a:r>
            <a:r>
              <a:rPr lang="en-IN" dirty="0" smtClean="0"/>
              <a:t> and Yang, 1989) tries to deal with irregularities in the Earth’s surface. </a:t>
            </a:r>
          </a:p>
          <a:p>
            <a:pPr algn="just"/>
            <a:endParaRPr lang="en-IN" dirty="0" smtClean="0"/>
          </a:p>
          <a:p>
            <a:pPr algn="just"/>
            <a:r>
              <a:rPr lang="en-IN" dirty="0" smtClean="0">
                <a:latin typeface="Arial" panose="020B0604020202020204" pitchFamily="34" charset="0"/>
                <a:cs typeface="Arial" panose="020B0604020202020204" pitchFamily="34" charset="0"/>
              </a:rPr>
              <a:t>→</a:t>
            </a:r>
            <a:r>
              <a:rPr lang="en-IN" dirty="0" smtClean="0"/>
              <a:t>It replaces lines of latitude and longitude with a mesh of regular-shaped triangles. </a:t>
            </a:r>
          </a:p>
          <a:p>
            <a:pPr algn="just"/>
            <a:endParaRPr lang="en-IN" dirty="0" smtClean="0"/>
          </a:p>
          <a:p>
            <a:pPr algn="just"/>
            <a:r>
              <a:rPr lang="en-IN" dirty="0" smtClean="0">
                <a:latin typeface="Arial" panose="020B0604020202020204" pitchFamily="34" charset="0"/>
                <a:cs typeface="Arial" panose="020B0604020202020204" pitchFamily="34" charset="0"/>
              </a:rPr>
              <a:t>→</a:t>
            </a:r>
            <a:r>
              <a:rPr lang="en-IN" dirty="0" smtClean="0"/>
              <a:t>Each triangle occupies the same area on the Earth’s surface. The individual triangles are also of same size and shape. </a:t>
            </a:r>
          </a:p>
          <a:p>
            <a:pPr algn="just"/>
            <a:endParaRPr lang="en-IN" dirty="0" smtClean="0"/>
          </a:p>
          <a:p>
            <a:pPr algn="just"/>
            <a:r>
              <a:rPr lang="en-IN" dirty="0" smtClean="0">
                <a:latin typeface="Arial" panose="020B0604020202020204" pitchFamily="34" charset="0"/>
                <a:cs typeface="Arial" panose="020B0604020202020204" pitchFamily="34" charset="0"/>
              </a:rPr>
              <a:t>→</a:t>
            </a:r>
            <a:r>
              <a:rPr lang="en-IN" dirty="0" smtClean="0"/>
              <a:t>It can be moulded to fit the slight bumps and blemishes that the true surface of the Earth. </a:t>
            </a:r>
            <a:endParaRPr lang="en-IN" dirty="0"/>
          </a:p>
        </p:txBody>
      </p:sp>
    </p:spTree>
    <p:extLst>
      <p:ext uri="{BB962C8B-B14F-4D97-AF65-F5344CB8AC3E}">
        <p14:creationId xmlns:p14="http://schemas.microsoft.com/office/powerpoint/2010/main" val="79432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72585"/>
            <a:ext cx="8915399" cy="666974"/>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1990165"/>
            <a:ext cx="8915399" cy="3719859"/>
          </a:xfrm>
        </p:spPr>
        <p:txBody>
          <a:bodyPr/>
          <a:lstStyle/>
          <a:p>
            <a:pPr algn="just"/>
            <a:r>
              <a:rPr lang="en-IN" dirty="0" smtClean="0"/>
              <a:t>The latitude and longitude referencing system assumes that the Earth is a perfect sphere. Unfortunately, that is not correct.</a:t>
            </a:r>
          </a:p>
          <a:p>
            <a:pPr algn="just"/>
            <a:endParaRPr lang="en-IN" dirty="0"/>
          </a:p>
          <a:p>
            <a:pPr algn="just"/>
            <a:r>
              <a:rPr lang="en-IN" dirty="0" smtClean="0"/>
              <a:t>The Earth is actually an oblate spheroid somewhat like an orange with flatter poles and outward bulges in equatorial regions. Further, the surface of the Earth is far from smooth and regular. </a:t>
            </a:r>
          </a:p>
          <a:p>
            <a:pPr algn="just"/>
            <a:endParaRPr lang="en-IN" dirty="0"/>
          </a:p>
          <a:p>
            <a:pPr algn="just"/>
            <a:endParaRPr lang="en-IN" dirty="0"/>
          </a:p>
        </p:txBody>
      </p:sp>
    </p:spTree>
    <p:extLst>
      <p:ext uri="{BB962C8B-B14F-4D97-AF65-F5344CB8AC3E}">
        <p14:creationId xmlns:p14="http://schemas.microsoft.com/office/powerpoint/2010/main" val="2163071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21977"/>
            <a:ext cx="8915399" cy="871370"/>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2097741"/>
            <a:ext cx="8915399" cy="3805921"/>
          </a:xfrm>
        </p:spPr>
        <p:txBody>
          <a:bodyPr/>
          <a:lstStyle/>
          <a:p>
            <a:pPr algn="just"/>
            <a:r>
              <a:rPr lang="en-IN" dirty="0" smtClean="0">
                <a:latin typeface="Arial" panose="020B0604020202020204" pitchFamily="34" charset="0"/>
                <a:cs typeface="Arial" panose="020B0604020202020204" pitchFamily="34" charset="0"/>
              </a:rPr>
              <a:t>→</a:t>
            </a:r>
            <a:r>
              <a:rPr lang="en-IN" dirty="0" smtClean="0"/>
              <a:t>At present, most of the spatial data available for use in GIS exist in two-dimensional form. </a:t>
            </a:r>
          </a:p>
          <a:p>
            <a:pPr algn="just"/>
            <a:r>
              <a:rPr lang="en-IN" dirty="0" smtClean="0">
                <a:latin typeface="Arial" panose="020B0604020202020204" pitchFamily="34" charset="0"/>
                <a:cs typeface="Arial" panose="020B0604020202020204" pitchFamily="34" charset="0"/>
              </a:rPr>
              <a:t>→</a:t>
            </a:r>
            <a:r>
              <a:rPr lang="en-IN" dirty="0" smtClean="0"/>
              <a:t>In order to make use of these data a referencing system that uses rectangular co-ordinates is required.</a:t>
            </a:r>
          </a:p>
          <a:p>
            <a:pPr algn="just"/>
            <a:r>
              <a:rPr lang="en-IN" dirty="0" smtClean="0">
                <a:latin typeface="Arial" panose="020B0604020202020204" pitchFamily="34" charset="0"/>
                <a:cs typeface="Arial" panose="020B0604020202020204" pitchFamily="34" charset="0"/>
              </a:rPr>
              <a:t>→</a:t>
            </a:r>
            <a:r>
              <a:rPr lang="en-IN" dirty="0" smtClean="0"/>
              <a:t>To obtain these a map </a:t>
            </a:r>
            <a:r>
              <a:rPr lang="en-IN" dirty="0" err="1" smtClean="0"/>
              <a:t>graticule</a:t>
            </a:r>
            <a:r>
              <a:rPr lang="en-IN" dirty="0" smtClean="0"/>
              <a:t>, or grid, is placed on top of the map.</a:t>
            </a:r>
          </a:p>
          <a:p>
            <a:pPr algn="just"/>
            <a:r>
              <a:rPr lang="en-IN" dirty="0" smtClean="0">
                <a:latin typeface="Arial" panose="020B0604020202020204" pitchFamily="34" charset="0"/>
                <a:cs typeface="Arial" panose="020B0604020202020204" pitchFamily="34" charset="0"/>
              </a:rPr>
              <a:t>→</a:t>
            </a:r>
            <a:r>
              <a:rPr lang="en-IN" dirty="0" smtClean="0"/>
              <a:t>This </a:t>
            </a:r>
            <a:r>
              <a:rPr lang="en-IN" dirty="0" err="1" smtClean="0"/>
              <a:t>graticule</a:t>
            </a:r>
            <a:r>
              <a:rPr lang="en-IN" dirty="0" smtClean="0"/>
              <a:t> is obtained by projecting the lines of latitude or longitude from our representation of the world as a globe onto a flat surface using a map projection. The lines of latitude and longitude become the grid lines on a flat map.</a:t>
            </a:r>
          </a:p>
          <a:p>
            <a:pPr algn="just"/>
            <a:r>
              <a:rPr lang="en-IN" dirty="0" smtClean="0">
                <a:latin typeface="Arial" panose="020B0604020202020204" pitchFamily="34" charset="0"/>
                <a:cs typeface="Arial" panose="020B0604020202020204" pitchFamily="34" charset="0"/>
              </a:rPr>
              <a:t>→</a:t>
            </a:r>
            <a:r>
              <a:rPr lang="en-IN" dirty="0" smtClean="0"/>
              <a:t>The problem is that when you project from a sphere onto a flat surface the image becomes distorted. </a:t>
            </a:r>
            <a:endParaRPr lang="en-IN" dirty="0"/>
          </a:p>
        </p:txBody>
      </p:sp>
    </p:spTree>
    <p:extLst>
      <p:ext uri="{BB962C8B-B14F-4D97-AF65-F5344CB8AC3E}">
        <p14:creationId xmlns:p14="http://schemas.microsoft.com/office/powerpoint/2010/main" val="177938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rmAutofit/>
          </a:bodyPr>
          <a:lstStyle/>
          <a:p>
            <a:pPr algn="r"/>
            <a:r>
              <a:rPr lang="en-IN" sz="3200" dirty="0"/>
              <a:t>Spatial Referencing </a:t>
            </a:r>
          </a:p>
        </p:txBody>
      </p:sp>
      <p:sp>
        <p:nvSpPr>
          <p:cNvPr id="3" name="Content Placeholder 2"/>
          <p:cNvSpPr>
            <a:spLocks noGrp="1"/>
          </p:cNvSpPr>
          <p:nvPr>
            <p:ph idx="1"/>
          </p:nvPr>
        </p:nvSpPr>
        <p:spPr>
          <a:xfrm>
            <a:off x="2589212" y="1280160"/>
            <a:ext cx="8915400" cy="4087906"/>
          </a:xfrm>
        </p:spPr>
        <p:txBody>
          <a:bodyPr/>
          <a:lstStyle/>
          <a:p>
            <a:pPr marL="0" indent="0" algn="just">
              <a:buNone/>
            </a:pPr>
            <a:r>
              <a:rPr lang="en-IN" dirty="0" smtClean="0">
                <a:latin typeface="Arial" panose="020B0604020202020204" pitchFamily="34" charset="0"/>
                <a:cs typeface="Arial" panose="020B0604020202020204" pitchFamily="34" charset="0"/>
              </a:rPr>
              <a:t>→</a:t>
            </a:r>
            <a:r>
              <a:rPr lang="en-IN" dirty="0" smtClean="0"/>
              <a:t>When small areas are being studied there will be only minor distortions in the layout of the grid.</a:t>
            </a:r>
          </a:p>
          <a:p>
            <a:pPr marL="0" indent="0" algn="just">
              <a:buNone/>
            </a:pPr>
            <a:endParaRPr lang="en-IN" dirty="0" smtClean="0"/>
          </a:p>
          <a:p>
            <a:pPr marL="0" indent="0" algn="just">
              <a:buNone/>
            </a:pPr>
            <a:r>
              <a:rPr lang="en-IN" dirty="0" smtClean="0">
                <a:latin typeface="Arial" panose="020B0604020202020204" pitchFamily="34" charset="0"/>
                <a:cs typeface="Arial" panose="020B0604020202020204" pitchFamily="34" charset="0"/>
              </a:rPr>
              <a:t>→</a:t>
            </a:r>
            <a:r>
              <a:rPr lang="en-IN" dirty="0" smtClean="0"/>
              <a:t>However, when large areas of the globe are projected onto a flat surface, the grid will tear and stretch. </a:t>
            </a:r>
          </a:p>
          <a:p>
            <a:pPr marL="0" indent="0" algn="just">
              <a:buNone/>
            </a:pPr>
            <a:endParaRPr lang="en-IN" dirty="0" smtClean="0"/>
          </a:p>
          <a:p>
            <a:pPr marL="0" indent="0" algn="just">
              <a:buNone/>
            </a:pPr>
            <a:r>
              <a:rPr lang="en-IN" dirty="0" smtClean="0">
                <a:latin typeface="Arial" panose="020B0604020202020204" pitchFamily="34" charset="0"/>
                <a:cs typeface="Arial" panose="020B0604020202020204" pitchFamily="34" charset="0"/>
              </a:rPr>
              <a:t>→</a:t>
            </a:r>
            <a:r>
              <a:rPr lang="en-IN" dirty="0" smtClean="0"/>
              <a:t>Therefore, all rectangular co-ordinate systems are designed to allow the mapping of specific geographical regions. </a:t>
            </a:r>
          </a:p>
          <a:p>
            <a:pPr marL="0" indent="0" algn="just">
              <a:buNone/>
            </a:pPr>
            <a:endParaRPr lang="en-IN" dirty="0" smtClean="0"/>
          </a:p>
          <a:p>
            <a:pPr marL="0" indent="0" algn="just">
              <a:buNone/>
            </a:pPr>
            <a:r>
              <a:rPr lang="en-IN" dirty="0" smtClean="0">
                <a:latin typeface="Arial" panose="020B0604020202020204" pitchFamily="34" charset="0"/>
                <a:cs typeface="Arial" panose="020B0604020202020204" pitchFamily="34" charset="0"/>
              </a:rPr>
              <a:t>→</a:t>
            </a:r>
            <a:r>
              <a:rPr lang="en-IN" dirty="0" smtClean="0"/>
              <a:t>A good example of rectangular co-ordinate system is the UK Ordnances Survey’s National Grid. </a:t>
            </a:r>
            <a:endParaRPr lang="en-IN" dirty="0"/>
          </a:p>
        </p:txBody>
      </p:sp>
    </p:spTree>
    <p:extLst>
      <p:ext uri="{BB962C8B-B14F-4D97-AF65-F5344CB8AC3E}">
        <p14:creationId xmlns:p14="http://schemas.microsoft.com/office/powerpoint/2010/main" val="377716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12433"/>
            <a:ext cx="8915399" cy="817581"/>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2269865"/>
            <a:ext cx="8915399" cy="3633798"/>
          </a:xfrm>
        </p:spPr>
        <p:txBody>
          <a:bodyPr/>
          <a:lstStyle/>
          <a:p>
            <a:pPr algn="just"/>
            <a:r>
              <a:rPr lang="en-IN" dirty="0" smtClean="0">
                <a:latin typeface="Arial" panose="020B0604020202020204" pitchFamily="34" charset="0"/>
                <a:cs typeface="Arial" panose="020B0604020202020204" pitchFamily="34" charset="0"/>
              </a:rPr>
              <a:t>→</a:t>
            </a:r>
            <a:r>
              <a:rPr lang="en-IN" dirty="0" smtClean="0"/>
              <a:t>Non-co-ordinate system provides spatial references using descriptive code rather than co-ordinate. Postal codes, widely used throughout the world, are an example.</a:t>
            </a:r>
          </a:p>
          <a:p>
            <a:pPr algn="just"/>
            <a:r>
              <a:rPr lang="en-IN" dirty="0" smtClean="0">
                <a:latin typeface="Arial" panose="020B0604020202020204" pitchFamily="34" charset="0"/>
                <a:cs typeface="Arial" panose="020B0604020202020204" pitchFamily="34" charset="0"/>
              </a:rPr>
              <a:t>→</a:t>
            </a:r>
            <a:r>
              <a:rPr lang="en-IN" dirty="0" smtClean="0"/>
              <a:t>Some postal codes are fully numeric, whilst some others are alphanumeric, as in the case of the UK postcode.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Public Land Survey System (PLSS): used in western United States. There has been a recursive sub-division of the land into quarter sections. By knowing which section you are in, you can reference yourself to the Earth’s surface (</a:t>
            </a:r>
            <a:r>
              <a:rPr lang="en-IN" dirty="0" err="1"/>
              <a:t>D</a:t>
            </a:r>
            <a:r>
              <a:rPr lang="en-IN" dirty="0" err="1" smtClean="0"/>
              <a:t>eMers</a:t>
            </a:r>
            <a:r>
              <a:rPr lang="en-IN" dirty="0" smtClean="0"/>
              <a:t>, 2002). </a:t>
            </a:r>
            <a:endParaRPr lang="en-IN" dirty="0"/>
          </a:p>
        </p:txBody>
      </p:sp>
    </p:spTree>
    <p:extLst>
      <p:ext uri="{BB962C8B-B14F-4D97-AF65-F5344CB8AC3E}">
        <p14:creationId xmlns:p14="http://schemas.microsoft.com/office/powerpoint/2010/main" val="350506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47887"/>
            <a:ext cx="8915399" cy="1979407"/>
          </a:xfrm>
        </p:spPr>
        <p:txBody>
          <a:bodyPr>
            <a:normAutofit fontScale="90000"/>
          </a:bodyPr>
          <a:lstStyle/>
          <a:p>
            <a:r>
              <a:rPr lang="en-IN" sz="2400" b="1" dirty="0" smtClean="0"/>
              <a:t>What is spatial data ?</a:t>
            </a:r>
            <a:br>
              <a:rPr lang="en-IN" sz="2400" b="1" dirty="0" smtClean="0"/>
            </a:br>
            <a:r>
              <a:rPr lang="en-IN" sz="2400" b="1" dirty="0"/>
              <a:t/>
            </a:r>
            <a:br>
              <a:rPr lang="en-IN" sz="2400" b="1" dirty="0"/>
            </a:br>
            <a:r>
              <a:rPr lang="en-IN" sz="2400" b="1" dirty="0" smtClean="0">
                <a:latin typeface="Arial" panose="020B0604020202020204" pitchFamily="34" charset="0"/>
                <a:cs typeface="Arial" panose="020B0604020202020204" pitchFamily="34" charset="0"/>
              </a:rPr>
              <a:t>→</a:t>
            </a:r>
            <a:r>
              <a:rPr lang="en-IN" sz="2400" b="1" dirty="0" smtClean="0"/>
              <a:t>Spatial </a:t>
            </a:r>
            <a:r>
              <a:rPr lang="en-IN" sz="2400" b="1" dirty="0"/>
              <a:t>data</a:t>
            </a:r>
            <a:r>
              <a:rPr lang="en-IN" sz="2400" dirty="0"/>
              <a:t>, also known as </a:t>
            </a:r>
            <a:r>
              <a:rPr lang="en-IN" sz="2400" b="1" dirty="0"/>
              <a:t>geospatial data</a:t>
            </a:r>
            <a:r>
              <a:rPr lang="en-IN" sz="2400" dirty="0"/>
              <a:t>, is a term used to describe any </a:t>
            </a:r>
            <a:r>
              <a:rPr lang="en-IN" sz="2400" b="1" dirty="0"/>
              <a:t>data</a:t>
            </a:r>
            <a:r>
              <a:rPr lang="en-IN" sz="2400" dirty="0"/>
              <a:t> related to or containing information about a specific location on the Earth's surface.</a:t>
            </a:r>
            <a:endParaRPr lang="en-IN" sz="2400" b="1" dirty="0"/>
          </a:p>
        </p:txBody>
      </p:sp>
      <p:sp>
        <p:nvSpPr>
          <p:cNvPr id="3" name="Subtitle 2"/>
          <p:cNvSpPr>
            <a:spLocks noGrp="1"/>
          </p:cNvSpPr>
          <p:nvPr>
            <p:ph type="subTitle" idx="1"/>
          </p:nvPr>
        </p:nvSpPr>
        <p:spPr>
          <a:xfrm>
            <a:off x="2589213" y="4001845"/>
            <a:ext cx="8915399" cy="591670"/>
          </a:xfrm>
        </p:spPr>
        <p:txBody>
          <a:bodyPr>
            <a:normAutofit fontScale="92500" lnSpcReduction="20000"/>
          </a:bodyPr>
          <a:lstStyle/>
          <a:p>
            <a:pPr algn="just"/>
            <a:r>
              <a:rPr lang="en-IN" sz="2000" b="1" dirty="0">
                <a:latin typeface="Arial" panose="020B0604020202020204" pitchFamily="34" charset="0"/>
                <a:cs typeface="Arial" panose="020B0604020202020204" pitchFamily="34" charset="0"/>
              </a:rPr>
              <a:t>→ </a:t>
            </a:r>
            <a:r>
              <a:rPr lang="en-IN" sz="2200" b="1" dirty="0" smtClean="0">
                <a:solidFill>
                  <a:srgbClr val="002060"/>
                </a:solidFill>
              </a:rPr>
              <a:t>Geographical Information Systems (GIS) and Geospatial Data are in the core of this study. </a:t>
            </a:r>
            <a:endParaRPr lang="en-IN" sz="2200" b="1" dirty="0">
              <a:solidFill>
                <a:srgbClr val="002060"/>
              </a:solidFill>
            </a:endParaRPr>
          </a:p>
        </p:txBody>
      </p:sp>
    </p:spTree>
    <p:extLst>
      <p:ext uri="{BB962C8B-B14F-4D97-AF65-F5344CB8AC3E}">
        <p14:creationId xmlns:p14="http://schemas.microsoft.com/office/powerpoint/2010/main" val="3544661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03642"/>
            <a:ext cx="8915399" cy="710005"/>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1785769"/>
            <a:ext cx="8915399" cy="4117893"/>
          </a:xfrm>
        </p:spPr>
        <p:txBody>
          <a:bodyPr/>
          <a:lstStyle/>
          <a:p>
            <a:r>
              <a:rPr lang="en-IN" dirty="0" smtClean="0"/>
              <a:t>Some issues:</a:t>
            </a:r>
          </a:p>
          <a:p>
            <a:pPr algn="just"/>
            <a:r>
              <a:rPr lang="en-IN" dirty="0" smtClean="0">
                <a:latin typeface="Arial" panose="020B0604020202020204" pitchFamily="34" charset="0"/>
                <a:cs typeface="Arial" panose="020B0604020202020204" pitchFamily="34" charset="0"/>
              </a:rPr>
              <a:t>→</a:t>
            </a:r>
            <a:r>
              <a:rPr lang="en-IN" dirty="0" smtClean="0"/>
              <a:t>Spatial entities may be mobile. Animals, cars and people move, therefore, any spatial reference they are tagged with will only represent their known location at a particular time.</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Spatial entities may change. Rivers meander, roads can be relocated and policy areas redefined.</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The same object may be referenced in different ways. House: point/area.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Large number of different spatial referencing systems in use. </a:t>
            </a:r>
            <a:endParaRPr lang="en-IN" dirty="0"/>
          </a:p>
        </p:txBody>
      </p:sp>
    </p:spTree>
    <p:extLst>
      <p:ext uri="{BB962C8B-B14F-4D97-AF65-F5344CB8AC3E}">
        <p14:creationId xmlns:p14="http://schemas.microsoft.com/office/powerpoint/2010/main" val="1140421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08038"/>
            <a:ext cx="8915399" cy="688489"/>
          </a:xfrm>
        </p:spPr>
        <p:txBody>
          <a:bodyPr>
            <a:normAutofit/>
          </a:bodyPr>
          <a:lstStyle/>
          <a:p>
            <a:pPr algn="r"/>
            <a:r>
              <a:rPr lang="en-IN" sz="3200" dirty="0" smtClean="0"/>
              <a:t>Topology</a:t>
            </a:r>
            <a:endParaRPr lang="en-IN" sz="3200" dirty="0"/>
          </a:p>
        </p:txBody>
      </p:sp>
      <p:sp>
        <p:nvSpPr>
          <p:cNvPr id="3" name="Subtitle 2"/>
          <p:cNvSpPr>
            <a:spLocks noGrp="1"/>
          </p:cNvSpPr>
          <p:nvPr>
            <p:ph type="subTitle" idx="1"/>
          </p:nvPr>
        </p:nvSpPr>
        <p:spPr>
          <a:xfrm>
            <a:off x="2589213" y="1914861"/>
            <a:ext cx="8915399" cy="3988801"/>
          </a:xfrm>
        </p:spPr>
        <p:txBody>
          <a:bodyPr/>
          <a:lstStyle/>
          <a:p>
            <a:pPr algn="just"/>
            <a:r>
              <a:rPr lang="en-IN" dirty="0" smtClean="0">
                <a:latin typeface="Arial" panose="020B0604020202020204" pitchFamily="34" charset="0"/>
                <a:cs typeface="Arial" panose="020B0604020202020204" pitchFamily="34" charset="0"/>
              </a:rPr>
              <a:t>→</a:t>
            </a:r>
            <a:r>
              <a:rPr lang="en-IN" dirty="0" smtClean="0"/>
              <a:t>In GIS, topology is the term used to describe the geometric characteristics of objects which do not change under transformations such as stretching or bending and are independent of any co-ordinate system (</a:t>
            </a:r>
            <a:r>
              <a:rPr lang="en-IN" dirty="0" err="1" smtClean="0"/>
              <a:t>Bernhardsen</a:t>
            </a:r>
            <a:r>
              <a:rPr lang="en-IN" dirty="0" smtClean="0"/>
              <a:t>, 1999).</a:t>
            </a:r>
          </a:p>
          <a:p>
            <a:pPr algn="just"/>
            <a:r>
              <a:rPr lang="en-IN" dirty="0" smtClean="0">
                <a:latin typeface="Arial" panose="020B0604020202020204" pitchFamily="34" charset="0"/>
                <a:cs typeface="Arial" panose="020B0604020202020204" pitchFamily="34" charset="0"/>
              </a:rPr>
              <a:t>→</a:t>
            </a:r>
            <a:r>
              <a:rPr lang="en-IN" dirty="0" smtClean="0"/>
              <a:t>The topological characteristics of an object are also independent of scale of measurement (Chrisman, 2002). </a:t>
            </a:r>
          </a:p>
          <a:p>
            <a:pPr algn="just"/>
            <a:r>
              <a:rPr lang="en-IN" dirty="0" smtClean="0">
                <a:latin typeface="Arial" panose="020B0604020202020204" pitchFamily="34" charset="0"/>
                <a:cs typeface="Arial" panose="020B0604020202020204" pitchFamily="34" charset="0"/>
              </a:rPr>
              <a:t>→</a:t>
            </a:r>
            <a:r>
              <a:rPr lang="en-IN" dirty="0" smtClean="0"/>
              <a:t>Topology, as relates to spatial data, consists of three elements: </a:t>
            </a:r>
            <a:r>
              <a:rPr lang="en-IN" b="1" dirty="0" smtClean="0"/>
              <a:t>adjacency</a:t>
            </a:r>
            <a:r>
              <a:rPr lang="en-IN" dirty="0" smtClean="0"/>
              <a:t>, </a:t>
            </a:r>
            <a:r>
              <a:rPr lang="en-IN" b="1" dirty="0" smtClean="0"/>
              <a:t>containment</a:t>
            </a:r>
            <a:r>
              <a:rPr lang="en-IN" dirty="0" smtClean="0"/>
              <a:t>, and </a:t>
            </a:r>
            <a:r>
              <a:rPr lang="en-IN" b="1" dirty="0" smtClean="0"/>
              <a:t>connectivity</a:t>
            </a:r>
            <a:r>
              <a:rPr lang="en-IN" dirty="0" smtClean="0"/>
              <a:t>.</a:t>
            </a:r>
          </a:p>
          <a:p>
            <a:pPr algn="just"/>
            <a:r>
              <a:rPr lang="en-IN" dirty="0" smtClean="0">
                <a:latin typeface="Arial" panose="020B0604020202020204" pitchFamily="34" charset="0"/>
                <a:cs typeface="Arial" panose="020B0604020202020204" pitchFamily="34" charset="0"/>
              </a:rPr>
              <a:t>→</a:t>
            </a:r>
            <a:r>
              <a:rPr lang="en-IN" b="1" dirty="0" smtClean="0"/>
              <a:t>Adjacency</a:t>
            </a:r>
            <a:r>
              <a:rPr lang="en-IN" dirty="0" smtClean="0"/>
              <a:t> and </a:t>
            </a:r>
            <a:r>
              <a:rPr lang="en-IN" b="1" dirty="0" smtClean="0"/>
              <a:t>containment </a:t>
            </a:r>
            <a:r>
              <a:rPr lang="en-IN" dirty="0" smtClean="0"/>
              <a:t>describe the geometric relationships that exist between area features. Area can be described being ‘adjacent’ when they share a boundary. </a:t>
            </a:r>
            <a:r>
              <a:rPr lang="en-IN" b="1" dirty="0" smtClean="0"/>
              <a:t>Containment</a:t>
            </a:r>
            <a:r>
              <a:rPr lang="en-IN" dirty="0" smtClean="0"/>
              <a:t> is an extension of the adjacency theme and describes area features that may be wholly contained within another area feature such as an island within a lake. </a:t>
            </a:r>
            <a:endParaRPr lang="en-IN" dirty="0"/>
          </a:p>
        </p:txBody>
      </p:sp>
    </p:spTree>
    <p:extLst>
      <p:ext uri="{BB962C8B-B14F-4D97-AF65-F5344CB8AC3E}">
        <p14:creationId xmlns:p14="http://schemas.microsoft.com/office/powerpoint/2010/main" val="2021378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839097"/>
            <a:ext cx="8915399" cy="742278"/>
          </a:xfrm>
        </p:spPr>
        <p:txBody>
          <a:bodyPr>
            <a:normAutofit/>
          </a:bodyPr>
          <a:lstStyle/>
          <a:p>
            <a:pPr algn="r"/>
            <a:r>
              <a:rPr lang="en-IN" sz="3200" dirty="0"/>
              <a:t>Topology</a:t>
            </a:r>
          </a:p>
        </p:txBody>
      </p:sp>
      <p:sp>
        <p:nvSpPr>
          <p:cNvPr id="3" name="Subtitle 2"/>
          <p:cNvSpPr>
            <a:spLocks noGrp="1"/>
          </p:cNvSpPr>
          <p:nvPr>
            <p:ph type="subTitle" idx="1"/>
          </p:nvPr>
        </p:nvSpPr>
        <p:spPr>
          <a:xfrm>
            <a:off x="2589213" y="1839557"/>
            <a:ext cx="8915399" cy="4206241"/>
          </a:xfrm>
        </p:spPr>
        <p:txBody>
          <a:bodyPr>
            <a:normAutofit/>
          </a:bodyPr>
          <a:lstStyle/>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gn="just"/>
            <a:r>
              <a:rPr lang="en-IN" dirty="0" smtClean="0">
                <a:latin typeface="Arial" panose="020B0604020202020204" pitchFamily="34" charset="0"/>
                <a:cs typeface="Arial" panose="020B0604020202020204" pitchFamily="34" charset="0"/>
              </a:rPr>
              <a:t>→</a:t>
            </a:r>
            <a:r>
              <a:rPr lang="en-IN" b="1" dirty="0" smtClean="0"/>
              <a:t>Connectivity</a:t>
            </a:r>
            <a:r>
              <a:rPr lang="en-IN" dirty="0" smtClean="0"/>
              <a:t> is a geometric property used to describe the linkages between line features. Roads are usually connected together to form a road network through which traffic can flow.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An understanding of the geometric relationships between spatial entities is important for analysis and integration is GIS.</a:t>
            </a:r>
          </a:p>
          <a:p>
            <a:pPr algn="just"/>
            <a:endParaRPr lang="en-IN" dirty="0" smtClean="0"/>
          </a:p>
          <a:p>
            <a:pPr algn="just"/>
            <a:r>
              <a:rPr lang="en-IN" dirty="0" smtClean="0">
                <a:latin typeface="Arial" panose="020B0604020202020204" pitchFamily="34" charset="0"/>
                <a:cs typeface="Arial" panose="020B0604020202020204" pitchFamily="34" charset="0"/>
              </a:rPr>
              <a:t>→</a:t>
            </a:r>
            <a:r>
              <a:rPr lang="en-IN" dirty="0" smtClean="0"/>
              <a:t>Without knowledge of how entities are geometrically related to each other, it is impossible to answer questions like “What is the shortest route from A to B?”</a:t>
            </a:r>
            <a:endParaRPr lang="en-IN" dirty="0"/>
          </a:p>
        </p:txBody>
      </p:sp>
    </p:spTree>
    <p:extLst>
      <p:ext uri="{BB962C8B-B14F-4D97-AF65-F5344CB8AC3E}">
        <p14:creationId xmlns:p14="http://schemas.microsoft.com/office/powerpoint/2010/main" val="99325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18795"/>
            <a:ext cx="8915399" cy="774551"/>
          </a:xfrm>
        </p:spPr>
        <p:txBody>
          <a:bodyPr>
            <a:normAutofit/>
          </a:bodyPr>
          <a:lstStyle/>
          <a:p>
            <a:pPr algn="r"/>
            <a:r>
              <a:rPr lang="en-IN" sz="3200" dirty="0" smtClean="0"/>
              <a:t>Thematic Characteristics of Spatial Data</a:t>
            </a:r>
            <a:endParaRPr lang="en-IN" sz="3200" dirty="0"/>
          </a:p>
        </p:txBody>
      </p:sp>
      <p:sp>
        <p:nvSpPr>
          <p:cNvPr id="3" name="Subtitle 2"/>
          <p:cNvSpPr>
            <a:spLocks noGrp="1"/>
          </p:cNvSpPr>
          <p:nvPr>
            <p:ph type="subTitle" idx="1"/>
          </p:nvPr>
        </p:nvSpPr>
        <p:spPr>
          <a:xfrm>
            <a:off x="2589213" y="2086985"/>
            <a:ext cx="8915399" cy="3816678"/>
          </a:xfrm>
        </p:spPr>
        <p:txBody>
          <a:bodyPr/>
          <a:lstStyle/>
          <a:p>
            <a:pPr algn="just"/>
            <a:r>
              <a:rPr lang="en-IN" dirty="0" smtClean="0">
                <a:latin typeface="Arial" panose="020B0604020202020204" pitchFamily="34" charset="0"/>
                <a:cs typeface="Arial" panose="020B0604020202020204" pitchFamily="34" charset="0"/>
              </a:rPr>
              <a:t>→</a:t>
            </a:r>
            <a:r>
              <a:rPr lang="en-IN" dirty="0" smtClean="0"/>
              <a:t>On a </a:t>
            </a:r>
            <a:r>
              <a:rPr lang="en-IN" b="1" dirty="0" smtClean="0"/>
              <a:t>nominal scale </a:t>
            </a:r>
            <a:r>
              <a:rPr lang="en-IN" dirty="0" smtClean="0"/>
              <a:t>numbers are used to establish identity, e.g., telephone numbers. These numbers can not be processed mathematically.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The numbers in an </a:t>
            </a:r>
            <a:r>
              <a:rPr lang="en-IN" b="1" dirty="0" smtClean="0"/>
              <a:t>ordinal scale </a:t>
            </a:r>
            <a:r>
              <a:rPr lang="en-IN" dirty="0" smtClean="0"/>
              <a:t>establish order. Ordinal scale is used to publish the top 10 cafes based on the number of people using them each week. Arithmetic operations are possible on ordinal data, but will give meaningless results.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On an </a:t>
            </a:r>
            <a:r>
              <a:rPr lang="en-IN" b="1" dirty="0" smtClean="0"/>
              <a:t>interval scale</a:t>
            </a:r>
            <a:r>
              <a:rPr lang="en-IN" dirty="0" smtClean="0"/>
              <a:t>, the difference between numbers is meaningful, but the scale does not have a real origin. </a:t>
            </a:r>
            <a:endParaRPr lang="en-IN" dirty="0"/>
          </a:p>
        </p:txBody>
      </p:sp>
    </p:spTree>
    <p:extLst>
      <p:ext uri="{BB962C8B-B14F-4D97-AF65-F5344CB8AC3E}">
        <p14:creationId xmlns:p14="http://schemas.microsoft.com/office/powerpoint/2010/main" val="146357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58646"/>
            <a:ext cx="8915399" cy="710003"/>
          </a:xfrm>
        </p:spPr>
        <p:txBody>
          <a:bodyPr>
            <a:normAutofit/>
          </a:bodyPr>
          <a:lstStyle/>
          <a:p>
            <a:pPr algn="r"/>
            <a:r>
              <a:rPr lang="en-IN" sz="3200" dirty="0"/>
              <a:t>Thematic Characteristics of Spatial Data</a:t>
            </a:r>
          </a:p>
        </p:txBody>
      </p:sp>
      <p:sp>
        <p:nvSpPr>
          <p:cNvPr id="3" name="Subtitle 2"/>
          <p:cNvSpPr>
            <a:spLocks noGrp="1"/>
          </p:cNvSpPr>
          <p:nvPr>
            <p:ph type="subTitle" idx="1"/>
          </p:nvPr>
        </p:nvSpPr>
        <p:spPr>
          <a:xfrm>
            <a:off x="2589213" y="2108499"/>
            <a:ext cx="8915399" cy="3795163"/>
          </a:xfrm>
        </p:spPr>
        <p:txBody>
          <a:bodyPr>
            <a:normAutofit lnSpcReduction="10000"/>
          </a:bodyPr>
          <a:lstStyle/>
          <a:p>
            <a:pPr algn="just"/>
            <a:r>
              <a:rPr lang="en-IN" dirty="0" smtClean="0">
                <a:latin typeface="Arial" panose="020B0604020202020204" pitchFamily="34" charset="0"/>
                <a:cs typeface="Arial" panose="020B0604020202020204" pitchFamily="34" charset="0"/>
              </a:rPr>
              <a:t>→</a:t>
            </a:r>
            <a:r>
              <a:rPr lang="en-IN" dirty="0" smtClean="0"/>
              <a:t>Temperatures in degrees Celsius, are a good example of data that are collected using an </a:t>
            </a:r>
            <a:r>
              <a:rPr lang="en-IN" b="1" dirty="0" smtClean="0"/>
              <a:t>interval scale</a:t>
            </a:r>
            <a:r>
              <a:rPr lang="en-IN" dirty="0" smtClean="0"/>
              <a:t>. On a temperature scale it is possible to say that there is a 10 degree difference between a thermometer that records a value 10 degrees and one that records a value of 20 degrees. Thus differences can be calculated. However, it would be incorrect to say, that 20 degrees is twice as warm as 10 degrees, because zero degrees on the Celsius scale is not a true zero.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Negative numbers are also possible on an </a:t>
            </a:r>
            <a:r>
              <a:rPr lang="en-IN" b="1" dirty="0" smtClean="0"/>
              <a:t>interval scale</a:t>
            </a:r>
            <a:r>
              <a:rPr lang="en-IN" dirty="0" smtClean="0"/>
              <a:t>.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On a </a:t>
            </a:r>
            <a:r>
              <a:rPr lang="en-IN" b="1" dirty="0" smtClean="0"/>
              <a:t>ratio scale</a:t>
            </a:r>
            <a:r>
              <a:rPr lang="en-IN" dirty="0" smtClean="0"/>
              <a:t>, measurements can have an absolute or real  zero, and the difference between the numbers is significant. </a:t>
            </a:r>
            <a:endParaRPr lang="en-IN" dirty="0"/>
          </a:p>
        </p:txBody>
      </p:sp>
    </p:spTree>
    <p:extLst>
      <p:ext uri="{BB962C8B-B14F-4D97-AF65-F5344CB8AC3E}">
        <p14:creationId xmlns:p14="http://schemas.microsoft.com/office/powerpoint/2010/main" val="3781526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68189"/>
            <a:ext cx="8915399" cy="666974"/>
          </a:xfrm>
        </p:spPr>
        <p:txBody>
          <a:bodyPr>
            <a:normAutofit/>
          </a:bodyPr>
          <a:lstStyle/>
          <a:p>
            <a:pPr algn="r"/>
            <a:r>
              <a:rPr lang="en-IN" sz="3200" dirty="0" smtClean="0"/>
              <a:t>Other Sources of Spatial Data</a:t>
            </a:r>
            <a:endParaRPr lang="en-IN" sz="3200" dirty="0"/>
          </a:p>
        </p:txBody>
      </p:sp>
      <p:sp>
        <p:nvSpPr>
          <p:cNvPr id="3" name="Subtitle 2"/>
          <p:cNvSpPr>
            <a:spLocks noGrp="1"/>
          </p:cNvSpPr>
          <p:nvPr>
            <p:ph type="subTitle" idx="1"/>
          </p:nvPr>
        </p:nvSpPr>
        <p:spPr>
          <a:xfrm>
            <a:off x="2589213" y="1753497"/>
            <a:ext cx="8915399" cy="4668818"/>
          </a:xfrm>
        </p:spPr>
        <p:txBody>
          <a:bodyPr>
            <a:normAutofit lnSpcReduction="10000"/>
          </a:bodyPr>
          <a:lstStyle/>
          <a:p>
            <a:r>
              <a:rPr lang="en-IN" b="1" dirty="0" smtClean="0"/>
              <a:t>Census and survey data:</a:t>
            </a:r>
          </a:p>
          <a:p>
            <a:pPr algn="just"/>
            <a:r>
              <a:rPr lang="en-IN" dirty="0" smtClean="0">
                <a:latin typeface="Arial" panose="020B0604020202020204" pitchFamily="34" charset="0"/>
                <a:cs typeface="Arial" panose="020B0604020202020204" pitchFamily="34" charset="0"/>
              </a:rPr>
              <a:t>→</a:t>
            </a:r>
            <a:r>
              <a:rPr lang="en-IN" dirty="0" smtClean="0"/>
              <a:t>Population census, employment data, agriculture census data, or marketing data. (has a reference to location on the surface of the Earth)</a:t>
            </a:r>
          </a:p>
          <a:p>
            <a:r>
              <a:rPr lang="en-IN" b="1" dirty="0" smtClean="0"/>
              <a:t>Aerial Photographs:</a:t>
            </a:r>
          </a:p>
          <a:p>
            <a:pPr algn="just"/>
            <a:r>
              <a:rPr lang="en-IN" dirty="0" smtClean="0">
                <a:latin typeface="Arial" panose="020B0604020202020204" pitchFamily="34" charset="0"/>
                <a:cs typeface="Arial" panose="020B0604020202020204" pitchFamily="34" charset="0"/>
              </a:rPr>
              <a:t>→</a:t>
            </a:r>
            <a:r>
              <a:rPr lang="en-IN" dirty="0" smtClean="0"/>
              <a:t>Aerial photography was the first method of terrestrial remote sensing. It is the capturing of images from a position above the Earth’s surface. </a:t>
            </a:r>
          </a:p>
          <a:p>
            <a:pPr algn="just"/>
            <a:r>
              <a:rPr lang="en-IN" dirty="0" smtClean="0">
                <a:latin typeface="Arial" panose="020B0604020202020204" pitchFamily="34" charset="0"/>
                <a:cs typeface="Arial" panose="020B0604020202020204" pitchFamily="34" charset="0"/>
              </a:rPr>
              <a:t>→</a:t>
            </a:r>
            <a:r>
              <a:rPr lang="en-IN" dirty="0" smtClean="0"/>
              <a:t>Unlike a map, which is a model of the Earth’s surface and contains only a selection of data, an aerial photograph is a snapshot of the Earth at a particular instant in time. </a:t>
            </a:r>
          </a:p>
          <a:p>
            <a:pPr algn="just"/>
            <a:endParaRPr lang="en-IN" dirty="0"/>
          </a:p>
          <a:p>
            <a:pPr algn="just"/>
            <a:r>
              <a:rPr lang="en-IN" b="1" i="1" dirty="0" smtClean="0"/>
              <a:t>Wide availability</a:t>
            </a:r>
            <a:r>
              <a:rPr lang="en-IN" dirty="0" smtClean="0"/>
              <a:t>; </a:t>
            </a:r>
            <a:r>
              <a:rPr lang="en-IN" b="1" i="1" dirty="0" smtClean="0"/>
              <a:t>low cost</a:t>
            </a:r>
            <a:r>
              <a:rPr lang="en-IN" dirty="0" smtClean="0"/>
              <a:t>; </a:t>
            </a:r>
            <a:r>
              <a:rPr lang="en-IN" b="1" i="1" dirty="0" smtClean="0"/>
              <a:t>wide area views</a:t>
            </a:r>
            <a:r>
              <a:rPr lang="en-IN" dirty="0" smtClean="0"/>
              <a:t>; </a:t>
            </a:r>
            <a:r>
              <a:rPr lang="en-IN" b="1" i="1" dirty="0" smtClean="0"/>
              <a:t>time-freezing ability</a:t>
            </a:r>
            <a:r>
              <a:rPr lang="en-IN" dirty="0" smtClean="0"/>
              <a:t>; </a:t>
            </a:r>
            <a:r>
              <a:rPr lang="en-IN" b="1" i="1" dirty="0" smtClean="0"/>
              <a:t>high spectral and spatial resolution</a:t>
            </a:r>
            <a:r>
              <a:rPr lang="en-IN" dirty="0" smtClean="0"/>
              <a:t>; and </a:t>
            </a:r>
            <a:r>
              <a:rPr lang="en-IN" b="1" i="1" dirty="0" smtClean="0"/>
              <a:t>three-dimensional perspective </a:t>
            </a:r>
            <a:r>
              <a:rPr lang="en-IN" dirty="0" smtClean="0"/>
              <a:t>[Curran (1989) identified these six characteristics of aerial photographs]</a:t>
            </a:r>
          </a:p>
          <a:p>
            <a:pPr algn="just"/>
            <a:r>
              <a:rPr lang="en-IN" b="1" dirty="0" smtClean="0"/>
              <a:t>Satellite Images:</a:t>
            </a:r>
            <a:endParaRPr lang="en-IN" b="1" dirty="0"/>
          </a:p>
        </p:txBody>
      </p:sp>
    </p:spTree>
    <p:extLst>
      <p:ext uri="{BB962C8B-B14F-4D97-AF65-F5344CB8AC3E}">
        <p14:creationId xmlns:p14="http://schemas.microsoft.com/office/powerpoint/2010/main" val="3915606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32735"/>
            <a:ext cx="8915399" cy="796066"/>
          </a:xfrm>
        </p:spPr>
        <p:txBody>
          <a:bodyPr>
            <a:normAutofit/>
          </a:bodyPr>
          <a:lstStyle/>
          <a:p>
            <a:pPr algn="r"/>
            <a:r>
              <a:rPr lang="en-IN" sz="3200" dirty="0" smtClean="0"/>
              <a:t>GIS Data Standards</a:t>
            </a:r>
            <a:endParaRPr lang="en-IN" sz="3200" dirty="0"/>
          </a:p>
        </p:txBody>
      </p:sp>
      <p:sp>
        <p:nvSpPr>
          <p:cNvPr id="3" name="Subtitle 2"/>
          <p:cNvSpPr>
            <a:spLocks noGrp="1"/>
          </p:cNvSpPr>
          <p:nvPr>
            <p:ph type="subTitle" idx="1"/>
          </p:nvPr>
        </p:nvSpPr>
        <p:spPr>
          <a:xfrm>
            <a:off x="2589213" y="1990165"/>
            <a:ext cx="8915399" cy="3913497"/>
          </a:xfrm>
        </p:spPr>
        <p:txBody>
          <a:bodyPr/>
          <a:lstStyle/>
          <a:p>
            <a:r>
              <a:rPr lang="en-IN" dirty="0" smtClean="0">
                <a:latin typeface="Arial" panose="020B0604020202020204" pitchFamily="34" charset="0"/>
                <a:cs typeface="Arial" panose="020B0604020202020204" pitchFamily="34" charset="0"/>
              </a:rPr>
              <a:t>→</a:t>
            </a:r>
            <a:r>
              <a:rPr lang="en-IN" dirty="0" smtClean="0"/>
              <a:t>Number of formats available for GIS data is almost as large as the number of GIS packages on the market. </a:t>
            </a:r>
          </a:p>
          <a:p>
            <a:endParaRPr lang="en-IN" dirty="0"/>
          </a:p>
          <a:p>
            <a:r>
              <a:rPr lang="en-IN" dirty="0" smtClean="0"/>
              <a:t>BS 7666; CEN TC 287; DIGEST; DNF; GDF; </a:t>
            </a:r>
            <a:r>
              <a:rPr lang="en-IN" dirty="0" err="1" smtClean="0"/>
              <a:t>GeoTIFF</a:t>
            </a:r>
            <a:r>
              <a:rPr lang="en-IN" dirty="0" smtClean="0"/>
              <a:t>; GML; ISO 6709; ISO 8211; ISO 15046; NEN 1878; NTF; OGIS; RINEX; SDTS; UGDCS</a:t>
            </a:r>
            <a:endParaRPr lang="en-IN" dirty="0"/>
          </a:p>
        </p:txBody>
      </p:sp>
    </p:spTree>
    <p:extLst>
      <p:ext uri="{BB962C8B-B14F-4D97-AF65-F5344CB8AC3E}">
        <p14:creationId xmlns:p14="http://schemas.microsoft.com/office/powerpoint/2010/main" val="405006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53036"/>
            <a:ext cx="8915399" cy="1301675"/>
          </a:xfrm>
        </p:spPr>
        <p:txBody>
          <a:bodyPr>
            <a:normAutofit/>
          </a:bodyPr>
          <a:lstStyle/>
          <a:p>
            <a:r>
              <a:rPr lang="en-IN" sz="2400" b="1" dirty="0" smtClean="0"/>
              <a:t>Need to Answer various Questions about….</a:t>
            </a:r>
            <a:endParaRPr lang="en-IN" sz="2400" b="1" dirty="0"/>
          </a:p>
        </p:txBody>
      </p:sp>
      <p:sp>
        <p:nvSpPr>
          <p:cNvPr id="3" name="Subtitle 2"/>
          <p:cNvSpPr>
            <a:spLocks noGrp="1"/>
          </p:cNvSpPr>
          <p:nvPr>
            <p:ph type="subTitle" idx="1"/>
          </p:nvPr>
        </p:nvSpPr>
        <p:spPr>
          <a:xfrm>
            <a:off x="2589213" y="2571079"/>
            <a:ext cx="8915399" cy="3332584"/>
          </a:xfrm>
        </p:spPr>
        <p:txBody>
          <a:bodyPr>
            <a:noAutofit/>
          </a:bodyPr>
          <a:lstStyle/>
          <a:p>
            <a:r>
              <a:rPr lang="en-IN" sz="2400" b="1" dirty="0" smtClean="0"/>
              <a:t>Location…</a:t>
            </a:r>
          </a:p>
          <a:p>
            <a:endParaRPr lang="en-IN" sz="2400" b="1" dirty="0"/>
          </a:p>
          <a:p>
            <a:r>
              <a:rPr lang="en-IN" sz="2400" b="1" dirty="0" smtClean="0"/>
              <a:t>Patterns…</a:t>
            </a:r>
          </a:p>
          <a:p>
            <a:endParaRPr lang="en-IN" sz="2400" b="1" dirty="0"/>
          </a:p>
          <a:p>
            <a:r>
              <a:rPr lang="en-IN" sz="2400" b="1" dirty="0" smtClean="0"/>
              <a:t>Trends…</a:t>
            </a:r>
          </a:p>
          <a:p>
            <a:endParaRPr lang="en-IN" sz="2400" b="1" dirty="0"/>
          </a:p>
          <a:p>
            <a:r>
              <a:rPr lang="en-IN" sz="2400" b="1" dirty="0" smtClean="0"/>
              <a:t>Conditions…</a:t>
            </a:r>
            <a:endParaRPr lang="en-IN" sz="2400" b="1" dirty="0"/>
          </a:p>
        </p:txBody>
      </p:sp>
    </p:spTree>
    <p:extLst>
      <p:ext uri="{BB962C8B-B14F-4D97-AF65-F5344CB8AC3E}">
        <p14:creationId xmlns:p14="http://schemas.microsoft.com/office/powerpoint/2010/main" val="250900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06825"/>
            <a:ext cx="8915399" cy="720762"/>
          </a:xfrm>
        </p:spPr>
        <p:txBody>
          <a:bodyPr>
            <a:normAutofit/>
          </a:bodyPr>
          <a:lstStyle/>
          <a:p>
            <a:r>
              <a:rPr lang="en-IN" sz="2400" dirty="0" smtClean="0"/>
              <a:t>GIS is useful here…..</a:t>
            </a:r>
            <a:endParaRPr lang="en-IN" sz="2400" dirty="0"/>
          </a:p>
        </p:txBody>
      </p:sp>
      <p:sp>
        <p:nvSpPr>
          <p:cNvPr id="3" name="Subtitle 2"/>
          <p:cNvSpPr>
            <a:spLocks noGrp="1"/>
          </p:cNvSpPr>
          <p:nvPr>
            <p:ph type="subTitle" idx="1"/>
          </p:nvPr>
        </p:nvSpPr>
        <p:spPr>
          <a:xfrm>
            <a:off x="2589213" y="1721224"/>
            <a:ext cx="8915399" cy="4214711"/>
          </a:xfrm>
        </p:spPr>
        <p:txBody>
          <a:bodyPr/>
          <a:lstStyle/>
          <a:p>
            <a:r>
              <a:rPr lang="en-IN" b="1" dirty="0" smtClean="0"/>
              <a:t>Location:</a:t>
            </a:r>
          </a:p>
          <a:p>
            <a:r>
              <a:rPr lang="en-IN" dirty="0">
                <a:latin typeface="Arial" panose="020B0604020202020204" pitchFamily="34" charset="0"/>
                <a:cs typeface="Arial" panose="020B0604020202020204" pitchFamily="34" charset="0"/>
              </a:rPr>
              <a:t>→ </a:t>
            </a:r>
            <a:r>
              <a:rPr lang="en-IN" dirty="0" smtClean="0"/>
              <a:t>Where is the nearest </a:t>
            </a:r>
            <a:r>
              <a:rPr lang="en-IN" b="1" dirty="0" smtClean="0"/>
              <a:t>book shops</a:t>
            </a:r>
            <a:r>
              <a:rPr lang="en-IN" dirty="0" smtClean="0"/>
              <a:t>?</a:t>
            </a:r>
          </a:p>
          <a:p>
            <a:r>
              <a:rPr lang="en-IN" dirty="0">
                <a:latin typeface="Arial" panose="020B0604020202020204" pitchFamily="34" charset="0"/>
                <a:cs typeface="Arial" panose="020B0604020202020204" pitchFamily="34" charset="0"/>
              </a:rPr>
              <a:t>→ </a:t>
            </a:r>
            <a:r>
              <a:rPr lang="en-IN" dirty="0" smtClean="0"/>
              <a:t>Where are </a:t>
            </a:r>
            <a:r>
              <a:rPr lang="en-IN" b="1" dirty="0" smtClean="0"/>
              <a:t>stone age settlements </a:t>
            </a:r>
            <a:r>
              <a:rPr lang="en-IN" dirty="0" smtClean="0"/>
              <a:t>located in Europe?</a:t>
            </a:r>
          </a:p>
          <a:p>
            <a:r>
              <a:rPr lang="en-IN" dirty="0">
                <a:latin typeface="Arial" panose="020B0604020202020204" pitchFamily="34" charset="0"/>
                <a:cs typeface="Arial" panose="020B0604020202020204" pitchFamily="34" charset="0"/>
              </a:rPr>
              <a:t>→ </a:t>
            </a:r>
            <a:r>
              <a:rPr lang="en-IN" dirty="0" smtClean="0"/>
              <a:t>Where are areas of forestry in which </a:t>
            </a:r>
            <a:r>
              <a:rPr lang="en-IN" b="1" dirty="0" err="1" smtClean="0"/>
              <a:t>Rudrakhs</a:t>
            </a:r>
            <a:r>
              <a:rPr lang="en-IN" b="1" dirty="0" smtClean="0"/>
              <a:t> trees </a:t>
            </a:r>
            <a:r>
              <a:rPr lang="en-IN" dirty="0" smtClean="0"/>
              <a:t>are found?</a:t>
            </a:r>
          </a:p>
          <a:p>
            <a:endParaRPr lang="en-IN" dirty="0"/>
          </a:p>
          <a:p>
            <a:endParaRPr lang="en-IN" b="1" dirty="0" smtClean="0"/>
          </a:p>
          <a:p>
            <a:r>
              <a:rPr lang="en-IN" b="1" dirty="0" smtClean="0"/>
              <a:t>Patterns:</a:t>
            </a:r>
          </a:p>
          <a:p>
            <a:r>
              <a:rPr lang="en-IN" dirty="0">
                <a:latin typeface="Arial" panose="020B0604020202020204" pitchFamily="34" charset="0"/>
                <a:cs typeface="Arial" panose="020B0604020202020204" pitchFamily="34" charset="0"/>
              </a:rPr>
              <a:t>→ </a:t>
            </a:r>
            <a:r>
              <a:rPr lang="en-IN" dirty="0" smtClean="0"/>
              <a:t>Where do </a:t>
            </a:r>
            <a:r>
              <a:rPr lang="en-IN" b="1" dirty="0" smtClean="0"/>
              <a:t>high concentrations of students </a:t>
            </a:r>
            <a:r>
              <a:rPr lang="en-IN" dirty="0" smtClean="0"/>
              <a:t>live in the city?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flow of traffic </a:t>
            </a:r>
            <a:r>
              <a:rPr lang="en-IN" dirty="0" smtClean="0"/>
              <a:t>along this motorway?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distribution of crime incidents </a:t>
            </a:r>
            <a:r>
              <a:rPr lang="en-IN" dirty="0" smtClean="0"/>
              <a:t>in New Delhi?</a:t>
            </a:r>
            <a:endParaRPr lang="en-IN" dirty="0"/>
          </a:p>
        </p:txBody>
      </p:sp>
    </p:spTree>
    <p:extLst>
      <p:ext uri="{BB962C8B-B14F-4D97-AF65-F5344CB8AC3E}">
        <p14:creationId xmlns:p14="http://schemas.microsoft.com/office/powerpoint/2010/main" val="332347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7280"/>
            <a:ext cx="8915399" cy="1075765"/>
          </a:xfrm>
        </p:spPr>
        <p:txBody>
          <a:bodyPr>
            <a:normAutofit/>
          </a:bodyPr>
          <a:lstStyle/>
          <a:p>
            <a:r>
              <a:rPr lang="en-IN" sz="2400" dirty="0"/>
              <a:t>GIS is useful here…..</a:t>
            </a:r>
          </a:p>
        </p:txBody>
      </p:sp>
      <p:sp>
        <p:nvSpPr>
          <p:cNvPr id="3" name="Subtitle 2"/>
          <p:cNvSpPr>
            <a:spLocks noGrp="1"/>
          </p:cNvSpPr>
          <p:nvPr>
            <p:ph type="subTitle" idx="1"/>
          </p:nvPr>
        </p:nvSpPr>
        <p:spPr>
          <a:xfrm>
            <a:off x="2589213" y="2474259"/>
            <a:ext cx="8915399" cy="3429404"/>
          </a:xfrm>
        </p:spPr>
        <p:txBody>
          <a:bodyPr/>
          <a:lstStyle/>
          <a:p>
            <a:r>
              <a:rPr lang="en-IN" b="1" dirty="0" smtClean="0"/>
              <a:t>Trends:</a:t>
            </a:r>
          </a:p>
          <a:p>
            <a:endParaRPr lang="en-IN" b="1" dirty="0" smtClean="0"/>
          </a:p>
          <a:p>
            <a:r>
              <a:rPr lang="en-IN" dirty="0">
                <a:latin typeface="Arial" panose="020B0604020202020204" pitchFamily="34" charset="0"/>
                <a:cs typeface="Arial" panose="020B0604020202020204" pitchFamily="34" charset="0"/>
              </a:rPr>
              <a:t>→ </a:t>
            </a:r>
            <a:r>
              <a:rPr lang="en-IN" dirty="0" smtClean="0"/>
              <a:t>How are </a:t>
            </a:r>
            <a:r>
              <a:rPr lang="en-IN" b="1" dirty="0" smtClean="0"/>
              <a:t>patterns of retailing </a:t>
            </a:r>
            <a:r>
              <a:rPr lang="en-IN" dirty="0" smtClean="0"/>
              <a:t>changing in response to the development of out-oft-town superstores?</a:t>
            </a:r>
          </a:p>
          <a:p>
            <a:endParaRPr lang="en-IN" dirty="0" smtClean="0"/>
          </a:p>
          <a:p>
            <a:r>
              <a:rPr lang="en-IN" dirty="0">
                <a:latin typeface="Arial" panose="020B0604020202020204" pitchFamily="34" charset="0"/>
                <a:cs typeface="Arial" panose="020B0604020202020204" pitchFamily="34" charset="0"/>
              </a:rPr>
              <a:t>→ </a:t>
            </a:r>
            <a:r>
              <a:rPr lang="en-IN" dirty="0" smtClean="0"/>
              <a:t>Where have </a:t>
            </a:r>
            <a:r>
              <a:rPr lang="en-IN" b="1" dirty="0" smtClean="0"/>
              <a:t>glaciers retreated </a:t>
            </a:r>
            <a:r>
              <a:rPr lang="en-IN" dirty="0" smtClean="0"/>
              <a:t>in the European Alps?</a:t>
            </a:r>
          </a:p>
          <a:p>
            <a:endParaRPr lang="en-IN" dirty="0"/>
          </a:p>
          <a:p>
            <a:r>
              <a:rPr lang="en-IN" dirty="0">
                <a:latin typeface="Arial" panose="020B0604020202020204" pitchFamily="34" charset="0"/>
                <a:cs typeface="Arial" panose="020B0604020202020204" pitchFamily="34" charset="0"/>
              </a:rPr>
              <a:t>→ </a:t>
            </a:r>
            <a:r>
              <a:rPr lang="en-IN" dirty="0" smtClean="0"/>
              <a:t>Where have </a:t>
            </a:r>
            <a:r>
              <a:rPr lang="en-IN" b="1" dirty="0" smtClean="0"/>
              <a:t>changes to the population of polar bears </a:t>
            </a:r>
            <a:r>
              <a:rPr lang="en-IN" dirty="0" smtClean="0"/>
              <a:t>occurred? </a:t>
            </a:r>
          </a:p>
          <a:p>
            <a:endParaRPr lang="en-IN" dirty="0"/>
          </a:p>
        </p:txBody>
      </p:sp>
    </p:spTree>
    <p:extLst>
      <p:ext uri="{BB962C8B-B14F-4D97-AF65-F5344CB8AC3E}">
        <p14:creationId xmlns:p14="http://schemas.microsoft.com/office/powerpoint/2010/main" val="12716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24405"/>
            <a:ext cx="8915399" cy="688489"/>
          </a:xfrm>
        </p:spPr>
        <p:txBody>
          <a:bodyPr>
            <a:normAutofit/>
          </a:bodyPr>
          <a:lstStyle/>
          <a:p>
            <a:r>
              <a:rPr lang="en-IN" sz="2400" dirty="0"/>
              <a:t>GIS is useful here…..</a:t>
            </a:r>
          </a:p>
        </p:txBody>
      </p:sp>
      <p:sp>
        <p:nvSpPr>
          <p:cNvPr id="3" name="Subtitle 2"/>
          <p:cNvSpPr>
            <a:spLocks noGrp="1"/>
          </p:cNvSpPr>
          <p:nvPr>
            <p:ph type="subTitle" idx="1"/>
          </p:nvPr>
        </p:nvSpPr>
        <p:spPr>
          <a:xfrm>
            <a:off x="2589213" y="2571077"/>
            <a:ext cx="8915399" cy="3332585"/>
          </a:xfrm>
        </p:spPr>
        <p:txBody>
          <a:bodyPr/>
          <a:lstStyle/>
          <a:p>
            <a:r>
              <a:rPr lang="en-IN" b="1" dirty="0" smtClean="0"/>
              <a:t>Conditions:</a:t>
            </a:r>
          </a:p>
          <a:p>
            <a:endParaRPr lang="en-IN" b="1" dirty="0" smtClean="0"/>
          </a:p>
          <a:p>
            <a:r>
              <a:rPr lang="en-IN" dirty="0" smtClean="0">
                <a:latin typeface="Arial" panose="020B0604020202020204" pitchFamily="34" charset="0"/>
                <a:cs typeface="Arial" panose="020B0604020202020204" pitchFamily="34" charset="0"/>
              </a:rPr>
              <a:t>→</a:t>
            </a:r>
            <a:r>
              <a:rPr lang="en-IN" dirty="0" smtClean="0"/>
              <a:t>Where can I find </a:t>
            </a:r>
            <a:r>
              <a:rPr lang="en-IN" b="1" dirty="0" smtClean="0"/>
              <a:t>holiday accommodation </a:t>
            </a:r>
            <a:r>
              <a:rPr lang="en-IN" dirty="0" smtClean="0"/>
              <a:t>that is within 1 km of a wind surfing beach and accessible by public transport?</a:t>
            </a:r>
          </a:p>
          <a:p>
            <a:endParaRPr lang="en-IN" dirty="0"/>
          </a:p>
          <a:p>
            <a:r>
              <a:rPr lang="en-IN" dirty="0">
                <a:latin typeface="Arial" panose="020B0604020202020204" pitchFamily="34" charset="0"/>
                <a:cs typeface="Arial" panose="020B0604020202020204" pitchFamily="34" charset="0"/>
              </a:rPr>
              <a:t>→ </a:t>
            </a:r>
            <a:r>
              <a:rPr lang="en-IN" dirty="0" smtClean="0"/>
              <a:t>Where is there </a:t>
            </a:r>
            <a:r>
              <a:rPr lang="en-IN" b="1" dirty="0" smtClean="0"/>
              <a:t>flat land </a:t>
            </a:r>
            <a:r>
              <a:rPr lang="en-IN" dirty="0" smtClean="0"/>
              <a:t>within 500 m of a major highway?</a:t>
            </a:r>
          </a:p>
          <a:p>
            <a:endParaRPr lang="en-IN" dirty="0"/>
          </a:p>
          <a:p>
            <a:r>
              <a:rPr lang="en-IN" dirty="0">
                <a:latin typeface="Arial" panose="020B0604020202020204" pitchFamily="34" charset="0"/>
                <a:cs typeface="Arial" panose="020B0604020202020204" pitchFamily="34" charset="0"/>
              </a:rPr>
              <a:t>→ </a:t>
            </a:r>
            <a:r>
              <a:rPr lang="en-IN" dirty="0" smtClean="0"/>
              <a:t>Where are there </a:t>
            </a:r>
            <a:r>
              <a:rPr lang="en-IN" b="1" dirty="0" smtClean="0"/>
              <a:t>over 1 00,000 potential customers </a:t>
            </a:r>
            <a:r>
              <a:rPr lang="en-IN" dirty="0" smtClean="0"/>
              <a:t>within a 5 mile radius of a railway station? </a:t>
            </a:r>
            <a:endParaRPr lang="en-IN" dirty="0"/>
          </a:p>
        </p:txBody>
      </p:sp>
    </p:spTree>
    <p:extLst>
      <p:ext uri="{BB962C8B-B14F-4D97-AF65-F5344CB8AC3E}">
        <p14:creationId xmlns:p14="http://schemas.microsoft.com/office/powerpoint/2010/main" val="168030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35915"/>
            <a:ext cx="8915399" cy="957431"/>
          </a:xfrm>
        </p:spPr>
        <p:txBody>
          <a:bodyPr>
            <a:normAutofit/>
          </a:bodyPr>
          <a:lstStyle/>
          <a:p>
            <a:r>
              <a:rPr lang="en-IN" sz="3600" dirty="0" smtClean="0"/>
              <a:t>Defining GIS</a:t>
            </a:r>
            <a:endParaRPr lang="en-IN" sz="3600" dirty="0"/>
          </a:p>
        </p:txBody>
      </p:sp>
      <p:sp>
        <p:nvSpPr>
          <p:cNvPr id="3" name="Subtitle 2"/>
          <p:cNvSpPr>
            <a:spLocks noGrp="1"/>
          </p:cNvSpPr>
          <p:nvPr>
            <p:ph type="subTitle" idx="1"/>
          </p:nvPr>
        </p:nvSpPr>
        <p:spPr>
          <a:xfrm>
            <a:off x="2589213" y="2829261"/>
            <a:ext cx="8915399" cy="2517289"/>
          </a:xfrm>
        </p:spPr>
        <p:txBody>
          <a:bodyPr>
            <a:normAutofit fontScale="85000" lnSpcReduction="20000"/>
          </a:bodyPr>
          <a:lstStyle/>
          <a:p>
            <a:r>
              <a:rPr lang="en-IN" sz="2600" dirty="0" smtClean="0"/>
              <a:t>Definitions of GIS cover three main components:</a:t>
            </a:r>
          </a:p>
          <a:p>
            <a:r>
              <a:rPr lang="en-IN" sz="2600" dirty="0" smtClean="0">
                <a:latin typeface="Arial" panose="020B0604020202020204" pitchFamily="34" charset="0"/>
                <a:cs typeface="Arial" panose="020B0604020202020204" pitchFamily="34" charset="0"/>
              </a:rPr>
              <a:t>→GIS is a computer system</a:t>
            </a:r>
          </a:p>
          <a:p>
            <a:r>
              <a:rPr lang="en-IN" sz="2600" dirty="0" smtClean="0">
                <a:latin typeface="Arial" panose="020B0604020202020204" pitchFamily="34" charset="0"/>
                <a:cs typeface="Arial" panose="020B0604020202020204" pitchFamily="34" charset="0"/>
              </a:rPr>
              <a:t>→GIS uses spatially referenced or geographical data, and</a:t>
            </a:r>
          </a:p>
          <a:p>
            <a:r>
              <a:rPr lang="en-IN" sz="2600" dirty="0" smtClean="0">
                <a:latin typeface="Arial" panose="020B0604020202020204" pitchFamily="34" charset="0"/>
                <a:cs typeface="Arial" panose="020B0604020202020204" pitchFamily="34" charset="0"/>
              </a:rPr>
              <a:t>→GIS carries out various management and analysis tasks on these data including their input and output.</a:t>
            </a:r>
          </a:p>
          <a:p>
            <a:endParaRPr lang="en-IN" dirty="0" smtClean="0">
              <a:latin typeface="Arial" panose="020B0604020202020204" pitchFamily="34" charset="0"/>
              <a:cs typeface="Arial" panose="020B0604020202020204" pitchFamily="34" charset="0"/>
            </a:endParaRPr>
          </a:p>
          <a:p>
            <a:r>
              <a:rPr lang="en-IN" dirty="0" smtClean="0"/>
              <a:t> </a:t>
            </a:r>
            <a:endParaRPr lang="en-IN" dirty="0"/>
          </a:p>
        </p:txBody>
      </p:sp>
    </p:spTree>
    <p:extLst>
      <p:ext uri="{BB962C8B-B14F-4D97-AF65-F5344CB8AC3E}">
        <p14:creationId xmlns:p14="http://schemas.microsoft.com/office/powerpoint/2010/main" val="276350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75765"/>
            <a:ext cx="8915399" cy="1312433"/>
          </a:xfrm>
        </p:spPr>
        <p:txBody>
          <a:bodyPr>
            <a:normAutofit/>
          </a:bodyPr>
          <a:lstStyle/>
          <a:p>
            <a:r>
              <a:rPr lang="en-IN" sz="3600" dirty="0" smtClean="0"/>
              <a:t>Capabilities of well-designed GIS:</a:t>
            </a:r>
            <a:endParaRPr lang="en-IN" sz="3600" dirty="0"/>
          </a:p>
        </p:txBody>
      </p:sp>
      <p:sp>
        <p:nvSpPr>
          <p:cNvPr id="3" name="Subtitle 2"/>
          <p:cNvSpPr>
            <a:spLocks noGrp="1"/>
          </p:cNvSpPr>
          <p:nvPr>
            <p:ph type="subTitle" idx="1"/>
          </p:nvPr>
        </p:nvSpPr>
        <p:spPr>
          <a:xfrm>
            <a:off x="2589213" y="2506533"/>
            <a:ext cx="8915399" cy="3397130"/>
          </a:xfrm>
        </p:spPr>
        <p:txBody>
          <a:bodyPr>
            <a:normAutofit fontScale="85000" lnSpcReduction="20000"/>
          </a:bodyPr>
          <a:lstStyle/>
          <a:p>
            <a:pPr marL="457200" indent="-457200">
              <a:buAutoNum type="arabicPeriod"/>
            </a:pPr>
            <a:r>
              <a:rPr lang="en-IN" sz="2400" dirty="0" smtClean="0">
                <a:latin typeface="Arial" panose="020B0604020202020204" pitchFamily="34" charset="0"/>
                <a:cs typeface="Arial" panose="020B0604020202020204" pitchFamily="34" charset="0"/>
              </a:rPr>
              <a:t>Quick and easy access to large volume of data</a:t>
            </a:r>
          </a:p>
          <a:p>
            <a:pPr marL="457200" indent="-457200">
              <a:buAutoNum type="arabicPeriod"/>
            </a:pPr>
            <a:r>
              <a:rPr lang="en-IN" sz="2400" dirty="0" smtClean="0">
                <a:latin typeface="Arial" panose="020B0604020202020204" pitchFamily="34" charset="0"/>
                <a:cs typeface="Arial" panose="020B0604020202020204" pitchFamily="34" charset="0"/>
              </a:rPr>
              <a:t>The ability to:</a:t>
            </a:r>
          </a:p>
          <a:p>
            <a:r>
              <a:rPr lang="en-IN" sz="2400" dirty="0" smtClean="0">
                <a:latin typeface="Arial" panose="020B0604020202020204" pitchFamily="34" charset="0"/>
                <a:cs typeface="Arial" panose="020B0604020202020204" pitchFamily="34" charset="0"/>
              </a:rPr>
              <a:t>→select detail by area of theme</a:t>
            </a:r>
          </a:p>
          <a:p>
            <a:r>
              <a:rPr lang="en-IN" sz="2400" dirty="0" smtClean="0">
                <a:latin typeface="Arial" panose="020B0604020202020204" pitchFamily="34" charset="0"/>
                <a:cs typeface="Arial" panose="020B0604020202020204" pitchFamily="34" charset="0"/>
              </a:rPr>
              <a:t>→link or merge one data set with another</a:t>
            </a:r>
          </a:p>
          <a:p>
            <a:r>
              <a:rPr lang="en-IN" sz="2400" dirty="0" smtClean="0">
                <a:latin typeface="Arial" panose="020B0604020202020204" pitchFamily="34" charset="0"/>
                <a:cs typeface="Arial" panose="020B0604020202020204" pitchFamily="34" charset="0"/>
              </a:rPr>
              <a:t>→analyse spatial characteristics of data</a:t>
            </a:r>
          </a:p>
          <a:p>
            <a:r>
              <a:rPr lang="en-IN" sz="2400" dirty="0" smtClean="0">
                <a:latin typeface="Arial" panose="020B0604020202020204" pitchFamily="34" charset="0"/>
                <a:cs typeface="Arial" panose="020B0604020202020204" pitchFamily="34" charset="0"/>
              </a:rPr>
              <a:t>→search for particular features in an area</a:t>
            </a:r>
          </a:p>
          <a:p>
            <a:r>
              <a:rPr lang="en-IN" sz="2400" dirty="0" smtClean="0">
                <a:latin typeface="Arial" panose="020B0604020202020204" pitchFamily="34" charset="0"/>
                <a:cs typeface="Arial" panose="020B0604020202020204" pitchFamily="34" charset="0"/>
              </a:rPr>
              <a:t>→update data quickly and cheaply</a:t>
            </a:r>
          </a:p>
          <a:p>
            <a:r>
              <a:rPr lang="en-IN" sz="2400" dirty="0" smtClean="0">
                <a:latin typeface="Arial" panose="020B0604020202020204" pitchFamily="34" charset="0"/>
                <a:cs typeface="Arial" panose="020B0604020202020204" pitchFamily="34" charset="0"/>
              </a:rPr>
              <a:t>→model data</a:t>
            </a:r>
          </a:p>
          <a:p>
            <a:r>
              <a:rPr lang="en-IN" sz="2400" dirty="0" smtClean="0">
                <a:latin typeface="Arial" panose="020B0604020202020204" pitchFamily="34" charset="0"/>
                <a:cs typeface="Arial" panose="020B0604020202020204" pitchFamily="34" charset="0"/>
              </a:rPr>
              <a:t>3. Output capabilities tailored to meet particular needs.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2902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4" ma:contentTypeDescription="Create a new document." ma:contentTypeScope="" ma:versionID="9600ddd11134492a42125b792a7fe078">
  <xsd:schema xmlns:xsd="http://www.w3.org/2001/XMLSchema" xmlns:xs="http://www.w3.org/2001/XMLSchema" xmlns:p="http://schemas.microsoft.com/office/2006/metadata/properties" xmlns:ns2="8506bf05-5515-44a3-848b-4d524adb9b77" targetNamespace="http://schemas.microsoft.com/office/2006/metadata/properties" ma:root="true" ma:fieldsID="ef3fa11c34c368ec6efb3f8d4c94db8a" ns2:_="">
    <xsd:import namespace="8506bf05-5515-44a3-848b-4d524adb9b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A7F684-E4B0-4671-ACDB-549553817944}"/>
</file>

<file path=customXml/itemProps2.xml><?xml version="1.0" encoding="utf-8"?>
<ds:datastoreItem xmlns:ds="http://schemas.openxmlformats.org/officeDocument/2006/customXml" ds:itemID="{711FAEDD-2231-4BF5-BC66-617AAB286E97}"/>
</file>

<file path=customXml/itemProps3.xml><?xml version="1.0" encoding="utf-8"?>
<ds:datastoreItem xmlns:ds="http://schemas.openxmlformats.org/officeDocument/2006/customXml" ds:itemID="{C66251C2-77BA-4CCE-A59E-F8826441A832}"/>
</file>

<file path=docProps/app.xml><?xml version="1.0" encoding="utf-8"?>
<Properties xmlns="http://schemas.openxmlformats.org/officeDocument/2006/extended-properties" xmlns:vt="http://schemas.openxmlformats.org/officeDocument/2006/docPropsVTypes">
  <Template>Wisp</Template>
  <TotalTime>281</TotalTime>
  <Words>2318</Words>
  <Application>Microsoft Office PowerPoint</Application>
  <PresentationFormat>Widescreen</PresentationFormat>
  <Paragraphs>217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Wisp</vt:lpstr>
      <vt:lpstr>IT 1724 Geographical Information Systems </vt:lpstr>
      <vt:lpstr>OBJECTIVE:  To introduce the concepts, principles and theories behind a Geographic Information System with emphasis on the nature of geographic information, data models and structures for storing geographic information;  Geographic data input, data manipulation, and spatial analysis and modeling techniques are to be understood. </vt:lpstr>
      <vt:lpstr>What is spatial data ?  →Spatial data, also known as geospatial data, is a term used to describe any data related to or containing information about a specific location on the Earth's surface.</vt:lpstr>
      <vt:lpstr>Need to Answer various Questions about….</vt:lpstr>
      <vt:lpstr>GIS is useful here…..</vt:lpstr>
      <vt:lpstr>GIS is useful here…..</vt:lpstr>
      <vt:lpstr>GIS is useful here…..</vt:lpstr>
      <vt:lpstr>Defining GIS</vt:lpstr>
      <vt:lpstr>Capabilities of well-designed GIS:</vt:lpstr>
      <vt:lpstr>Components of a GIS:</vt:lpstr>
      <vt:lpstr>Spatial Data: Maps and their influence</vt:lpstr>
      <vt:lpstr>Vector </vt:lpstr>
      <vt:lpstr>Raster data is data that is presented in a grid of pixels. Each pixel within a raster has a value, whether it be a colour or unit of measurement, to communicate information about the element in question.   Rasters typically refer to imagery. However, in the spatial world, this may specifically refer to orthoimagery which are photos taken from satellites or other aerial devices. Raster data quality varies depending on resolution and your task at hand.</vt:lpstr>
      <vt:lpstr>Spatial Data</vt:lpstr>
      <vt:lpstr>Maps and their influence on the character of spatial data</vt:lpstr>
      <vt:lpstr>Spatial Referencing</vt:lpstr>
      <vt:lpstr>Geographic co-ordinate systems</vt:lpstr>
      <vt:lpstr>Longitude &amp; Latitude</vt:lpstr>
      <vt:lpstr>Longitude &amp; Latitude</vt:lpstr>
      <vt:lpstr>Geographic co-ordinate systems</vt:lpstr>
      <vt:lpstr>Geographic co-ordinate systems</vt:lpstr>
      <vt:lpstr>Geographic co-ordinate systems</vt:lpstr>
      <vt:lpstr>Longitude &amp; Latitude</vt:lpstr>
      <vt:lpstr>Spatial Referencing </vt:lpstr>
      <vt:lpstr>Spatial Referencing </vt:lpstr>
      <vt:lpstr>Spatial Referencing </vt:lpstr>
      <vt:lpstr>Spatial Referencing </vt:lpstr>
      <vt:lpstr>Spatial Referencing </vt:lpstr>
      <vt:lpstr>Spatial Referencing </vt:lpstr>
      <vt:lpstr>Spatial Referencing </vt:lpstr>
      <vt:lpstr>Topology</vt:lpstr>
      <vt:lpstr>Topology</vt:lpstr>
      <vt:lpstr>Thematic Characteristics of Spatial Data</vt:lpstr>
      <vt:lpstr>Thematic Characteristics of Spatial Data</vt:lpstr>
      <vt:lpstr>Other Sources of Spatial Data</vt:lpstr>
      <vt:lpstr>GIS Data Standards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1724 Geographical Information Systems</dc:title>
  <dc:creator>HKD</dc:creator>
  <cp:lastModifiedBy>HKD</cp:lastModifiedBy>
  <cp:revision>29</cp:revision>
  <dcterms:created xsi:type="dcterms:W3CDTF">2020-08-11T04:58:40Z</dcterms:created>
  <dcterms:modified xsi:type="dcterms:W3CDTF">2020-09-02T06:22:28Z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