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51069"/>
            <a:ext cx="8915399" cy="86061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IT 1724 Geographical Information Systems 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 err="1" smtClean="0"/>
              <a:t>Prof.</a:t>
            </a:r>
            <a:r>
              <a:rPr lang="en-IN" b="1" dirty="0" smtClean="0"/>
              <a:t> HKD </a:t>
            </a:r>
            <a:r>
              <a:rPr lang="en-IN" b="1" dirty="0" err="1" smtClean="0"/>
              <a:t>Sarma</a:t>
            </a:r>
            <a:endParaRPr lang="en-IN" b="1" dirty="0" smtClean="0"/>
          </a:p>
          <a:p>
            <a:pPr algn="r"/>
            <a:r>
              <a:rPr lang="en-IN" b="1" dirty="0" smtClean="0"/>
              <a:t>Department of IT, SMIT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101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365" y="1118795"/>
            <a:ext cx="9055248" cy="120485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Components of a GIS: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364" y="2615092"/>
            <a:ext cx="8915399" cy="3258583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sz="2400" dirty="0" smtClean="0"/>
              <a:t>Computer systems and software</a:t>
            </a:r>
          </a:p>
          <a:p>
            <a:endParaRPr lang="en-IN" sz="2400" dirty="0" smtClean="0"/>
          </a:p>
          <a:p>
            <a:r>
              <a:rPr lang="en-IN" sz="2400" dirty="0"/>
              <a:t>[</a:t>
            </a:r>
            <a:r>
              <a:rPr lang="en-IN" sz="2400" dirty="0" smtClean="0"/>
              <a:t>High power processor/sufficient memory/high resolution colour graphics screen/data input and output devices.]</a:t>
            </a:r>
          </a:p>
          <a:p>
            <a:endParaRPr lang="en-IN" sz="2400" dirty="0"/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→Spatial data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→Data management and analysis procedure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→People / Organizations </a:t>
            </a: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359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14400"/>
            <a:ext cx="8915399" cy="347472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OBJECTIVE: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introduce </a:t>
            </a:r>
            <a:r>
              <a:rPr lang="en-US" sz="2400" dirty="0" smtClean="0"/>
              <a:t>the </a:t>
            </a:r>
            <a:r>
              <a:rPr lang="en-US" sz="2400" dirty="0"/>
              <a:t>concepts, principles and theories behind a Geographic </a:t>
            </a:r>
            <a:r>
              <a:rPr lang="en-US" sz="2400" dirty="0" smtClean="0"/>
              <a:t>Information </a:t>
            </a:r>
            <a:r>
              <a:rPr lang="en-US" sz="2400" dirty="0"/>
              <a:t>S</a:t>
            </a:r>
            <a:r>
              <a:rPr lang="en-US" sz="2400" dirty="0" smtClean="0"/>
              <a:t>ystem </a:t>
            </a:r>
            <a:r>
              <a:rPr lang="en-US" sz="2400" dirty="0"/>
              <a:t>with emphasis on the nature of </a:t>
            </a:r>
            <a:r>
              <a:rPr lang="en-US" sz="2400" b="1" dirty="0" smtClean="0"/>
              <a:t>geographic </a:t>
            </a:r>
            <a:r>
              <a:rPr lang="en-US" sz="2400" b="1" dirty="0"/>
              <a:t>information</a:t>
            </a:r>
            <a:r>
              <a:rPr lang="en-US" sz="2400" dirty="0"/>
              <a:t>, </a:t>
            </a:r>
            <a:r>
              <a:rPr lang="en-US" sz="2400" b="1" dirty="0"/>
              <a:t>data models </a:t>
            </a:r>
            <a:r>
              <a:rPr lang="en-US" sz="2400" dirty="0"/>
              <a:t>and </a:t>
            </a:r>
            <a:r>
              <a:rPr lang="en-US" sz="2400" b="1" dirty="0"/>
              <a:t>structures for storing </a:t>
            </a:r>
            <a:r>
              <a:rPr lang="en-US" sz="2400" dirty="0"/>
              <a:t>g</a:t>
            </a:r>
            <a:r>
              <a:rPr lang="en-US" sz="2400" dirty="0" smtClean="0"/>
              <a:t>eographic information;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Geographic </a:t>
            </a:r>
            <a:r>
              <a:rPr lang="en-US" sz="2400" dirty="0"/>
              <a:t>data input, data </a:t>
            </a:r>
            <a:r>
              <a:rPr lang="en-US" sz="2400" dirty="0" smtClean="0"/>
              <a:t>manipulation, </a:t>
            </a:r>
            <a:r>
              <a:rPr lang="en-US" sz="2400" dirty="0"/>
              <a:t>and spatial analysis and modeling </a:t>
            </a:r>
            <a:r>
              <a:rPr lang="en-US" sz="2400" dirty="0" smtClean="0"/>
              <a:t>techniques are to be understood.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65638"/>
            <a:ext cx="8915399" cy="1138024"/>
          </a:xfrm>
        </p:spPr>
        <p:txBody>
          <a:bodyPr/>
          <a:lstStyle/>
          <a:p>
            <a:r>
              <a:rPr lang="en-US" b="1" dirty="0" smtClean="0"/>
              <a:t>Text Book:</a:t>
            </a:r>
          </a:p>
          <a:p>
            <a:r>
              <a:rPr lang="en-US" b="1" dirty="0" smtClean="0"/>
              <a:t>An </a:t>
            </a:r>
            <a:r>
              <a:rPr lang="en-US" b="1" dirty="0"/>
              <a:t>Introduction to Geographical Information Systems</a:t>
            </a:r>
            <a:r>
              <a:rPr lang="en-US" dirty="0"/>
              <a:t>, Ian Heywood, Sarah Cornelius, Steve Carver, 2010, Pearson </a:t>
            </a:r>
            <a:r>
              <a:rPr lang="en-US" dirty="0" smtClean="0"/>
              <a:t>Education.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47887"/>
            <a:ext cx="8915399" cy="1979407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What is spatial data ?</a:t>
            </a:r>
            <a:br>
              <a:rPr lang="en-IN" sz="2400" b="1" dirty="0" smtClean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IN" sz="2400" b="1" dirty="0" smtClean="0"/>
              <a:t>Spatial </a:t>
            </a:r>
            <a:r>
              <a:rPr lang="en-IN" sz="2400" b="1" dirty="0"/>
              <a:t>data</a:t>
            </a:r>
            <a:r>
              <a:rPr lang="en-IN" sz="2400" dirty="0"/>
              <a:t>, also known as </a:t>
            </a:r>
            <a:r>
              <a:rPr lang="en-IN" sz="2400" b="1" dirty="0"/>
              <a:t>geospatial data</a:t>
            </a:r>
            <a:r>
              <a:rPr lang="en-IN" sz="2400" dirty="0"/>
              <a:t>, is a term used to describe any </a:t>
            </a:r>
            <a:r>
              <a:rPr lang="en-IN" sz="2400" b="1" dirty="0"/>
              <a:t>data</a:t>
            </a:r>
            <a:r>
              <a:rPr lang="en-IN" sz="2400" dirty="0"/>
              <a:t> related to or containing information about a specific location on the Earth's surface.</a:t>
            </a: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01845"/>
            <a:ext cx="8915399" cy="5916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sz="2200" b="1" dirty="0" smtClean="0">
                <a:solidFill>
                  <a:srgbClr val="002060"/>
                </a:solidFill>
              </a:rPr>
              <a:t>Geographical Information Systems (GIS) and Geospatial Data are in the core of this study. </a:t>
            </a:r>
            <a:endParaRPr lang="en-IN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53036"/>
            <a:ext cx="8915399" cy="1301675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Need to Answer various Questions about….</a:t>
            </a: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571079"/>
            <a:ext cx="8915399" cy="3332584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Location…</a:t>
            </a:r>
          </a:p>
          <a:p>
            <a:endParaRPr lang="en-IN" sz="2400" b="1" dirty="0"/>
          </a:p>
          <a:p>
            <a:r>
              <a:rPr lang="en-IN" sz="2400" b="1" dirty="0" smtClean="0"/>
              <a:t>Patterns…</a:t>
            </a:r>
          </a:p>
          <a:p>
            <a:endParaRPr lang="en-IN" sz="2400" b="1" dirty="0"/>
          </a:p>
          <a:p>
            <a:r>
              <a:rPr lang="en-IN" sz="2400" b="1" dirty="0" smtClean="0"/>
              <a:t>Trends…</a:t>
            </a:r>
          </a:p>
          <a:p>
            <a:endParaRPr lang="en-IN" sz="2400" b="1" dirty="0"/>
          </a:p>
          <a:p>
            <a:r>
              <a:rPr lang="en-IN" sz="2400" b="1" dirty="0" smtClean="0"/>
              <a:t>Conditions…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0900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06825"/>
            <a:ext cx="8915399" cy="72076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GIS is useful here…..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721224"/>
            <a:ext cx="8915399" cy="4214711"/>
          </a:xfrm>
        </p:spPr>
        <p:txBody>
          <a:bodyPr/>
          <a:lstStyle/>
          <a:p>
            <a:r>
              <a:rPr lang="en-IN" b="1" dirty="0" smtClean="0"/>
              <a:t>Location: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is the nearest </a:t>
            </a:r>
            <a:r>
              <a:rPr lang="en-IN" b="1" dirty="0" smtClean="0"/>
              <a:t>book shops</a:t>
            </a:r>
            <a:r>
              <a:rPr lang="en-IN" dirty="0" smtClean="0"/>
              <a:t>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are </a:t>
            </a:r>
            <a:r>
              <a:rPr lang="en-IN" b="1" dirty="0" smtClean="0"/>
              <a:t>stone age settlements </a:t>
            </a:r>
            <a:r>
              <a:rPr lang="en-IN" dirty="0" smtClean="0"/>
              <a:t>located in Europe?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are areas of forestry in which </a:t>
            </a:r>
            <a:r>
              <a:rPr lang="en-IN" b="1" dirty="0" err="1" smtClean="0"/>
              <a:t>Rudrakhs</a:t>
            </a:r>
            <a:r>
              <a:rPr lang="en-IN" b="1" dirty="0" smtClean="0"/>
              <a:t> trees </a:t>
            </a:r>
            <a:r>
              <a:rPr lang="en-IN" dirty="0" smtClean="0"/>
              <a:t>are found?</a:t>
            </a:r>
          </a:p>
          <a:p>
            <a:endParaRPr lang="en-IN" dirty="0"/>
          </a:p>
          <a:p>
            <a:endParaRPr lang="en-IN" b="1" dirty="0" smtClean="0"/>
          </a:p>
          <a:p>
            <a:r>
              <a:rPr lang="en-IN" b="1" dirty="0" smtClean="0"/>
              <a:t>Patterns: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do </a:t>
            </a:r>
            <a:r>
              <a:rPr lang="en-IN" b="1" dirty="0" smtClean="0"/>
              <a:t>high concentrations of students </a:t>
            </a:r>
            <a:r>
              <a:rPr lang="en-IN" dirty="0" smtClean="0"/>
              <a:t>live in the city?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What is the </a:t>
            </a:r>
            <a:r>
              <a:rPr lang="en-IN" b="1" dirty="0" smtClean="0"/>
              <a:t>flow of traffic </a:t>
            </a:r>
            <a:r>
              <a:rPr lang="en-IN" dirty="0" smtClean="0"/>
              <a:t>along this motorway?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What is the </a:t>
            </a:r>
            <a:r>
              <a:rPr lang="en-IN" b="1" dirty="0" smtClean="0"/>
              <a:t>distribution of crime incidents </a:t>
            </a:r>
            <a:r>
              <a:rPr lang="en-IN" dirty="0" smtClean="0"/>
              <a:t>in New Delhi?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47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97280"/>
            <a:ext cx="8915399" cy="1075765"/>
          </a:xfrm>
        </p:spPr>
        <p:txBody>
          <a:bodyPr>
            <a:normAutofit/>
          </a:bodyPr>
          <a:lstStyle/>
          <a:p>
            <a:r>
              <a:rPr lang="en-IN" sz="2400" dirty="0"/>
              <a:t>GIS is useful here…..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474259"/>
            <a:ext cx="8915399" cy="3429404"/>
          </a:xfrm>
        </p:spPr>
        <p:txBody>
          <a:bodyPr/>
          <a:lstStyle/>
          <a:p>
            <a:r>
              <a:rPr lang="en-IN" b="1" dirty="0" smtClean="0"/>
              <a:t>Trends:</a:t>
            </a:r>
          </a:p>
          <a:p>
            <a:endParaRPr lang="en-IN" b="1" dirty="0" smtClean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How are </a:t>
            </a:r>
            <a:r>
              <a:rPr lang="en-IN" b="1" dirty="0" smtClean="0"/>
              <a:t>patterns of retailing </a:t>
            </a:r>
            <a:r>
              <a:rPr lang="en-IN" dirty="0" smtClean="0"/>
              <a:t>changing in response to the development of out-oft-town superstores?</a:t>
            </a:r>
          </a:p>
          <a:p>
            <a:endParaRPr lang="en-IN" dirty="0" smtClean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have </a:t>
            </a:r>
            <a:r>
              <a:rPr lang="en-IN" b="1" dirty="0" smtClean="0"/>
              <a:t>glaciers retreated </a:t>
            </a:r>
            <a:r>
              <a:rPr lang="en-IN" dirty="0" smtClean="0"/>
              <a:t>in the European Alps?</a:t>
            </a:r>
          </a:p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have </a:t>
            </a:r>
            <a:r>
              <a:rPr lang="en-IN" b="1" dirty="0" smtClean="0"/>
              <a:t>changes to the population of polar bears </a:t>
            </a:r>
            <a:r>
              <a:rPr lang="en-IN" dirty="0" smtClean="0"/>
              <a:t>occurred?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68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24405"/>
            <a:ext cx="8915399" cy="688489"/>
          </a:xfrm>
        </p:spPr>
        <p:txBody>
          <a:bodyPr>
            <a:normAutofit/>
          </a:bodyPr>
          <a:lstStyle/>
          <a:p>
            <a:r>
              <a:rPr lang="en-IN" sz="2400" dirty="0"/>
              <a:t>GIS is useful here…..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571077"/>
            <a:ext cx="8915399" cy="3332585"/>
          </a:xfrm>
        </p:spPr>
        <p:txBody>
          <a:bodyPr/>
          <a:lstStyle/>
          <a:p>
            <a:r>
              <a:rPr lang="en-IN" b="1" dirty="0" smtClean="0"/>
              <a:t>Conditions:</a:t>
            </a:r>
          </a:p>
          <a:p>
            <a:endParaRPr lang="en-IN" b="1" dirty="0" smtClean="0"/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IN" dirty="0" smtClean="0"/>
              <a:t>Where can I find </a:t>
            </a:r>
            <a:r>
              <a:rPr lang="en-IN" b="1" dirty="0" smtClean="0"/>
              <a:t>holiday accommodation </a:t>
            </a:r>
            <a:r>
              <a:rPr lang="en-IN" dirty="0" smtClean="0"/>
              <a:t>that is within 1 km of a wind surfing beach and accessible by public transport?</a:t>
            </a:r>
          </a:p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is there </a:t>
            </a:r>
            <a:r>
              <a:rPr lang="en-IN" b="1" dirty="0" smtClean="0"/>
              <a:t>flat land </a:t>
            </a:r>
            <a:r>
              <a:rPr lang="en-IN" dirty="0" smtClean="0"/>
              <a:t>within 500 m of a major highway?</a:t>
            </a:r>
          </a:p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dirty="0" smtClean="0"/>
              <a:t>Where are there </a:t>
            </a:r>
            <a:r>
              <a:rPr lang="en-IN" b="1" dirty="0" smtClean="0"/>
              <a:t>over 1 00,000 potential customers </a:t>
            </a:r>
            <a:r>
              <a:rPr lang="en-IN" dirty="0" smtClean="0"/>
              <a:t>within a 5 mile radius of a railway station?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30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35915"/>
            <a:ext cx="8915399" cy="957431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Defining GIS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829261"/>
            <a:ext cx="8915399" cy="2517289"/>
          </a:xfrm>
        </p:spPr>
        <p:txBody>
          <a:bodyPr>
            <a:normAutofit fontScale="85000" lnSpcReduction="20000"/>
          </a:bodyPr>
          <a:lstStyle/>
          <a:p>
            <a:r>
              <a:rPr lang="en-IN" sz="2600" dirty="0" smtClean="0"/>
              <a:t>Definitions of GIS cover three main components:</a:t>
            </a:r>
          </a:p>
          <a:p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→GIS is a computer system</a:t>
            </a:r>
          </a:p>
          <a:p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→GIS uses spatially referenced or geographical data, and</a:t>
            </a:r>
          </a:p>
          <a:p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→GIS carries out various management and analysis tasks on these data including their input and output.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50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75765"/>
            <a:ext cx="8915399" cy="131243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Capabilities of well-designed GIS: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506533"/>
            <a:ext cx="8915399" cy="339713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and easy access to large volume of data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ability to: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→select detail by area of theme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→link or merge one data set with another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→analyse spatial characteristics of data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→search for particular features in an area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→update data quickly and cheaply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→model data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Output capabilities tailored to meet particular needs.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902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0" ma:contentTypeDescription="Create a new document." ma:contentTypeScope="" ma:versionID="2c46e41dcf341d3a9e4f26e0dbf116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2702CD-6558-4495-962F-6F4A251257D4}"/>
</file>

<file path=customXml/itemProps2.xml><?xml version="1.0" encoding="utf-8"?>
<ds:datastoreItem xmlns:ds="http://schemas.openxmlformats.org/officeDocument/2006/customXml" ds:itemID="{4B3F06E7-EC96-4208-80DA-BDAD67F3C9C3}"/>
</file>

<file path=customXml/itemProps3.xml><?xml version="1.0" encoding="utf-8"?>
<ds:datastoreItem xmlns:ds="http://schemas.openxmlformats.org/officeDocument/2006/customXml" ds:itemID="{98B04219-3E0F-4D8D-ABA8-C949FAC1E4D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410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IT 1724 Geographical Information Systems </vt:lpstr>
      <vt:lpstr>OBJECTIVE:  To introduce the concepts, principles and theories behind a Geographic Information System with emphasis on the nature of geographic information, data models and structures for storing geographic information;  Geographic data input, data manipulation, and spatial analysis and modeling techniques are to be understood. </vt:lpstr>
      <vt:lpstr>What is spatial data ?  →Spatial data, also known as geospatial data, is a term used to describe any data related to or containing information about a specific location on the Earth's surface.</vt:lpstr>
      <vt:lpstr>Need to Answer various Questions about….</vt:lpstr>
      <vt:lpstr>GIS is useful here…..</vt:lpstr>
      <vt:lpstr>GIS is useful here…..</vt:lpstr>
      <vt:lpstr>GIS is useful here…..</vt:lpstr>
      <vt:lpstr>Defining GIS</vt:lpstr>
      <vt:lpstr>Capabilities of well-designed GIS:</vt:lpstr>
      <vt:lpstr>Components of a GIS: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1724 Geographical Information Systems</dc:title>
  <dc:creator>HKD</dc:creator>
  <cp:lastModifiedBy>HKD</cp:lastModifiedBy>
  <cp:revision>7</cp:revision>
  <dcterms:created xsi:type="dcterms:W3CDTF">2020-08-11T04:58:40Z</dcterms:created>
  <dcterms:modified xsi:type="dcterms:W3CDTF">2020-08-13T05:59:03Z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