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7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25" Type="http://schemas.openxmlformats.org/officeDocument/2006/relationships/slide" Target="slides/slide24.xml"/><Relationship Id="rId7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customXml" Target="../customXml/item1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viewProps" Target="viewProps.xml"/><Relationship Id="rId14" Type="http://schemas.openxmlformats.org/officeDocument/2006/relationships/slide" Target="slides/slide13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D5CA-395D-0543-8F5A-845682EAD734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4451-3479-E34B-8C6B-2D2FF25D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6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HUMAN RELATION APPROACH</a:t>
            </a:r>
            <a:br>
              <a:rPr lang="en-US" dirty="0" smtClean="0">
                <a:latin typeface="Bell MT"/>
                <a:cs typeface="Bell MT"/>
              </a:rPr>
            </a:br>
            <a:r>
              <a:rPr lang="en-US" dirty="0" smtClean="0">
                <a:latin typeface="Bell MT"/>
                <a:cs typeface="Bell MT"/>
              </a:rPr>
              <a:t>&amp;</a:t>
            </a:r>
            <a:br>
              <a:rPr lang="en-US" dirty="0" smtClean="0">
                <a:latin typeface="Bell MT"/>
                <a:cs typeface="Bell MT"/>
              </a:rPr>
            </a:br>
            <a:r>
              <a:rPr lang="en-US" dirty="0" smtClean="0">
                <a:latin typeface="Bell MT"/>
                <a:cs typeface="Bell MT"/>
              </a:rPr>
              <a:t>HAWTHORNE EXPERIMENT</a:t>
            </a:r>
            <a:br>
              <a:rPr lang="en-US" dirty="0" smtClean="0">
                <a:latin typeface="Bell MT"/>
                <a:cs typeface="Bell MT"/>
              </a:rPr>
            </a:br>
            <a:r>
              <a:rPr lang="en-US" dirty="0" smtClean="0">
                <a:latin typeface="Bell MT"/>
                <a:cs typeface="Bell MT"/>
              </a:rPr>
              <a:t>(Neo-Classical Theory)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151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ll MT"/>
                <a:cs typeface="Bell MT"/>
              </a:rPr>
              <a:t>Hawthorne Experiment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3600" dirty="0" smtClean="0">
                <a:latin typeface="Bell MT"/>
                <a:cs typeface="Bell MT"/>
              </a:rPr>
              <a:t>Illumination study (1924- 27)</a:t>
            </a:r>
          </a:p>
          <a:p>
            <a:pPr algn="just">
              <a:buFont typeface="Wingdings" charset="2"/>
              <a:buChar char="Ø"/>
            </a:pPr>
            <a:r>
              <a:rPr lang="en-US" sz="3600" dirty="0" smtClean="0">
                <a:latin typeface="Bell MT"/>
                <a:cs typeface="Bell MT"/>
              </a:rPr>
              <a:t>Relay Assembly Test Room (1927-29)</a:t>
            </a:r>
          </a:p>
          <a:p>
            <a:pPr algn="just">
              <a:buFont typeface="Wingdings" charset="2"/>
              <a:buChar char="Ø"/>
            </a:pPr>
            <a:r>
              <a:rPr lang="en-US" sz="3600" dirty="0" smtClean="0">
                <a:latin typeface="Bell MT"/>
                <a:cs typeface="Bell MT"/>
              </a:rPr>
              <a:t>Interviewing Program (1928-30)</a:t>
            </a:r>
          </a:p>
          <a:p>
            <a:pPr algn="just">
              <a:buFont typeface="Wingdings" charset="2"/>
              <a:buChar char="Ø"/>
            </a:pPr>
            <a:r>
              <a:rPr lang="en-US" sz="3600" dirty="0" smtClean="0">
                <a:latin typeface="Bell MT"/>
                <a:cs typeface="Bell MT"/>
              </a:rPr>
              <a:t>Bank wiring room observation study (1932)</a:t>
            </a:r>
            <a:endParaRPr lang="en-US" sz="3600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89027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Illumination Experiment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ins0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39" r="-72839"/>
          <a:stretch>
            <a:fillRect/>
          </a:stretch>
        </p:blipFill>
        <p:spPr>
          <a:xfrm>
            <a:off x="-2495157" y="981005"/>
            <a:ext cx="14121950" cy="469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36867" y="5677585"/>
            <a:ext cx="610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ell MT"/>
                <a:cs typeface="Bell MT"/>
              </a:rPr>
              <a:t>Workers producing Telephone Exchange bills </a:t>
            </a:r>
            <a:endParaRPr lang="en-US" sz="2400" b="1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812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 Experiments</a:t>
            </a:r>
            <a:endParaRPr lang="en-US" dirty="0"/>
          </a:p>
        </p:txBody>
      </p:sp>
      <p:pic>
        <p:nvPicPr>
          <p:cNvPr id="4" name="Content Placeholder 3" descr="hawthorne-experiment-4-638-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>
            <a:fillRect/>
          </a:stretch>
        </p:blipFill>
        <p:spPr>
          <a:xfrm>
            <a:off x="-886289" y="1322981"/>
            <a:ext cx="9905204" cy="5085392"/>
          </a:xfrm>
        </p:spPr>
      </p:pic>
    </p:spTree>
    <p:extLst>
      <p:ext uri="{BB962C8B-B14F-4D97-AF65-F5344CB8AC3E}">
        <p14:creationId xmlns:p14="http://schemas.microsoft.com/office/powerpoint/2010/main" val="173586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Elton Mayo and his team found that as they increased the illumination in the experimental group, both groups increased production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when the intensity of illumination was decreased, the production continued to increase in both the groups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the production in experimental group decreased only when the illumination was decreased to the level of Moonlight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Thus, it was concluded that illumination did not have any effect on productivity 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46827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Relay Assembly Test Room Experiments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Content Placeholder 3" descr="hawthorne-experiments-20-7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457200" y="1600200"/>
            <a:ext cx="8229600" cy="3863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5807884"/>
            <a:ext cx="930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</a:t>
            </a:r>
            <a:r>
              <a:rPr lang="en-US" b="1" dirty="0" smtClean="0">
                <a:latin typeface="Bell MT"/>
                <a:cs typeface="Bell MT"/>
              </a:rPr>
              <a:t>elay Assembly Test Room where 6 Women were selected for the Experiment</a:t>
            </a:r>
            <a:endParaRPr lang="en-US" b="1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59164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Relay Assembly Test Room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u="sng" dirty="0" smtClean="0">
                <a:latin typeface="Bell MT"/>
                <a:cs typeface="Bell MT"/>
              </a:rPr>
              <a:t>1</a:t>
            </a:r>
            <a:r>
              <a:rPr lang="en-US" u="sng" baseline="30000" dirty="0" smtClean="0">
                <a:latin typeface="Bell MT"/>
                <a:cs typeface="Bell MT"/>
              </a:rPr>
              <a:t>st</a:t>
            </a:r>
            <a:r>
              <a:rPr lang="en-US" u="sng" dirty="0" smtClean="0">
                <a:latin typeface="Bell MT"/>
                <a:cs typeface="Bell MT"/>
              </a:rPr>
              <a:t> Change : 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Incentive system was changed</a:t>
            </a:r>
          </a:p>
          <a:p>
            <a:pPr algn="just">
              <a:buFont typeface="Wingdings" charset="2"/>
              <a:buChar char="ü"/>
            </a:pPr>
            <a:r>
              <a:rPr lang="en-US" dirty="0">
                <a:latin typeface="Bell MT"/>
                <a:cs typeface="Bell MT"/>
              </a:rPr>
              <a:t> </a:t>
            </a:r>
            <a:r>
              <a:rPr lang="en-US" dirty="0" smtClean="0">
                <a:latin typeface="Bell MT"/>
                <a:cs typeface="Bell MT"/>
              </a:rPr>
              <a:t>They observed that the productivity increased</a:t>
            </a:r>
          </a:p>
          <a:p>
            <a:pPr algn="just"/>
            <a:r>
              <a:rPr lang="en-US" u="sng" dirty="0" smtClean="0">
                <a:latin typeface="Bell MT"/>
                <a:cs typeface="Bell MT"/>
              </a:rPr>
              <a:t>2</a:t>
            </a:r>
            <a:r>
              <a:rPr lang="en-US" u="sng" baseline="30000" dirty="0" smtClean="0">
                <a:latin typeface="Bell MT"/>
                <a:cs typeface="Bell MT"/>
              </a:rPr>
              <a:t>nd</a:t>
            </a:r>
            <a:r>
              <a:rPr lang="en-US" u="sng" dirty="0" smtClean="0">
                <a:latin typeface="Bell MT"/>
                <a:cs typeface="Bell MT"/>
              </a:rPr>
              <a:t> Change :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Five minutes rests – </a:t>
            </a:r>
            <a:r>
              <a:rPr lang="en-US" dirty="0">
                <a:latin typeface="Bell MT"/>
                <a:cs typeface="Bell MT"/>
              </a:rPr>
              <a:t>o</a:t>
            </a:r>
            <a:r>
              <a:rPr lang="en-US" dirty="0" smtClean="0">
                <a:latin typeface="Bell MT"/>
                <a:cs typeface="Bell MT"/>
              </a:rPr>
              <a:t>ne in morning session and other in evening session were introduced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it was later increased to 10 minutes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They observed that productivity increased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6526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Relay Assembly Test Room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0495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000" u="sng" dirty="0" smtClean="0">
                <a:latin typeface="Bell MT"/>
                <a:cs typeface="Bell MT"/>
              </a:rPr>
              <a:t>3</a:t>
            </a:r>
            <a:r>
              <a:rPr lang="en-US" sz="4000" u="sng" baseline="30000" dirty="0" smtClean="0">
                <a:latin typeface="Bell MT"/>
                <a:cs typeface="Bell MT"/>
              </a:rPr>
              <a:t>rd</a:t>
            </a:r>
            <a:r>
              <a:rPr lang="en-US" sz="4000" u="sng" dirty="0" smtClean="0">
                <a:latin typeface="Bell MT"/>
                <a:cs typeface="Bell MT"/>
              </a:rPr>
              <a:t> Change :</a:t>
            </a:r>
          </a:p>
          <a:p>
            <a:pPr algn="just">
              <a:buFont typeface="Wingdings" charset="2"/>
              <a:buChar char="Ø"/>
            </a:pPr>
            <a:r>
              <a:rPr lang="en-US" sz="3900" dirty="0">
                <a:latin typeface="Bell MT"/>
                <a:cs typeface="Bell MT"/>
              </a:rPr>
              <a:t>T</a:t>
            </a:r>
            <a:r>
              <a:rPr lang="en-US" sz="3900" dirty="0" smtClean="0">
                <a:latin typeface="Bell MT"/>
                <a:cs typeface="Bell MT"/>
              </a:rPr>
              <a:t>he rest period was reduced to 5 min but frequency was increased</a:t>
            </a:r>
          </a:p>
          <a:p>
            <a:pPr algn="just">
              <a:buFont typeface="Wingdings" charset="2"/>
              <a:buChar char="Ø"/>
            </a:pPr>
            <a:endParaRPr lang="en-US" sz="3900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ü"/>
            </a:pPr>
            <a:r>
              <a:rPr lang="en-US" sz="3900" dirty="0" smtClean="0">
                <a:latin typeface="Bell MT"/>
                <a:cs typeface="Bell MT"/>
              </a:rPr>
              <a:t>The productivity was decreased slightly</a:t>
            </a:r>
          </a:p>
          <a:p>
            <a:pPr algn="just">
              <a:buFont typeface="Wingdings" charset="2"/>
              <a:buChar char="ü"/>
            </a:pPr>
            <a:endParaRPr lang="en-US" sz="3900" dirty="0" smtClean="0">
              <a:latin typeface="Bell MT"/>
              <a:cs typeface="Bell MT"/>
            </a:endParaRPr>
          </a:p>
          <a:p>
            <a:pPr algn="just">
              <a:buFont typeface="Courier New"/>
              <a:buChar char="o"/>
            </a:pPr>
            <a:r>
              <a:rPr lang="en-US" sz="3900" dirty="0" smtClean="0">
                <a:latin typeface="Bell MT"/>
                <a:cs typeface="Bell MT"/>
              </a:rPr>
              <a:t>The girls complained that frequent rest intervals affected the rhythm of work</a:t>
            </a:r>
          </a:p>
          <a:p>
            <a:pPr>
              <a:buFont typeface="Wingdings" charset="2"/>
              <a:buChar char="Ø"/>
            </a:pPr>
            <a:endParaRPr lang="en-US" u="sng" dirty="0">
              <a:latin typeface="Bell MT"/>
              <a:cs typeface="Bell MT"/>
            </a:endParaRPr>
          </a:p>
        </p:txBody>
      </p:sp>
      <p:pic>
        <p:nvPicPr>
          <p:cNvPr id="4" name="Picture 3" descr="businessman-in-office-resting-with-neck-pillow-and-phone-off-hook-BAMWPJ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94" y="1600200"/>
            <a:ext cx="4223105" cy="2911163"/>
          </a:xfrm>
          <a:prstGeom prst="rect">
            <a:avLst/>
          </a:prstGeom>
        </p:spPr>
      </p:pic>
      <p:pic>
        <p:nvPicPr>
          <p:cNvPr id="5" name="Picture 4" descr="decline-in-r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94" y="4264958"/>
            <a:ext cx="4223106" cy="25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5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Relay Assembly Test Room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6369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>
                <a:latin typeface="Bell MT"/>
                <a:cs typeface="Bell MT"/>
              </a:rPr>
              <a:t>4</a:t>
            </a:r>
            <a:r>
              <a:rPr lang="en-US" u="sng" baseline="30000" dirty="0" smtClean="0">
                <a:latin typeface="Bell MT"/>
                <a:cs typeface="Bell MT"/>
              </a:rPr>
              <a:t>th</a:t>
            </a:r>
            <a:r>
              <a:rPr lang="en-US" u="sng" dirty="0" smtClean="0">
                <a:latin typeface="Bell MT"/>
                <a:cs typeface="Bell MT"/>
              </a:rPr>
              <a:t> Change :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Number of rest was reduced to two of 10 min each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but in the morning coffee or soup was served with sandwich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in the evening snacks was provided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productivity increased</a:t>
            </a:r>
          </a:p>
          <a:p>
            <a:pPr>
              <a:buFont typeface="Wingdings" charset="2"/>
              <a:buChar char="Ø"/>
            </a:pPr>
            <a:endParaRPr lang="en-US" u="sng" dirty="0">
              <a:latin typeface="Bell MT"/>
              <a:cs typeface="Bell MT"/>
            </a:endParaRPr>
          </a:p>
        </p:txBody>
      </p:sp>
      <p:pic>
        <p:nvPicPr>
          <p:cNvPr id="6" name="Picture 5" descr="Jerene-Jan-2017-Millennials-drinking-coffee-iStock-700x4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94" y="1600200"/>
            <a:ext cx="4223106" cy="51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Relay Assembly Test Room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991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>
                <a:latin typeface="Bell MT"/>
                <a:cs typeface="Bell MT"/>
              </a:rPr>
              <a:t>5</a:t>
            </a:r>
            <a:r>
              <a:rPr lang="en-US" u="sng" baseline="30000" dirty="0" smtClean="0">
                <a:latin typeface="Bell MT"/>
                <a:cs typeface="Bell MT"/>
              </a:rPr>
              <a:t>th</a:t>
            </a:r>
            <a:r>
              <a:rPr lang="en-US" u="sng" dirty="0" smtClean="0">
                <a:latin typeface="Bell MT"/>
                <a:cs typeface="Bell MT"/>
              </a:rPr>
              <a:t> Change :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Changes in working hours and workday were introduced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like eliminating Saturday work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Allowing women to leave one hour early from 5.00 p.m. to 4.00 p.m.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Productivity increased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Picture 3" descr="overtim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34" y="2288756"/>
            <a:ext cx="3577175" cy="3585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62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Relay Assembly Test Room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As each change was introduced, absenteeism decreased, morale increased and less supervision was required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Now, the researchers decided to revert back to original position, that is no rest and no benefits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Surprisingly, productivity increased further instead of  decreasing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Concluded that productivity increased not because of positive changes in physical factors but because of a change in the girls attitude towards work and their work group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Developed a feeling of stability and sense of belongingness</a:t>
            </a:r>
            <a:endParaRPr lang="en-US" dirty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Developed  a sense of responsibility and self discipline</a:t>
            </a:r>
          </a:p>
        </p:txBody>
      </p:sp>
    </p:spTree>
    <p:extLst>
      <p:ext uri="{BB962C8B-B14F-4D97-AF65-F5344CB8AC3E}">
        <p14:creationId xmlns:p14="http://schemas.microsoft.com/office/powerpoint/2010/main" val="108284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+Evolution+of+Management+Theor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238107" y="132298"/>
            <a:ext cx="9259746" cy="5993865"/>
          </a:xfrm>
        </p:spPr>
      </p:pic>
    </p:spTree>
    <p:extLst>
      <p:ext uri="{BB962C8B-B14F-4D97-AF65-F5344CB8AC3E}">
        <p14:creationId xmlns:p14="http://schemas.microsoft.com/office/powerpoint/2010/main" val="34137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Mass Interviewing </a:t>
            </a:r>
            <a:r>
              <a:rPr lang="en-US" dirty="0" err="1" smtClean="0">
                <a:latin typeface="Bell MT"/>
                <a:cs typeface="Bell MT"/>
              </a:rPr>
              <a:t>Programme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90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u="sng" dirty="0" smtClean="0">
                <a:latin typeface="Bell MT"/>
                <a:cs typeface="Bell MT"/>
              </a:rPr>
              <a:t>Reason for conducting </a:t>
            </a:r>
            <a:r>
              <a:rPr lang="en-US" dirty="0" smtClean="0">
                <a:latin typeface="Bell MT"/>
                <a:cs typeface="Bell MT"/>
              </a:rPr>
              <a:t>: To study the human behavior in the company</a:t>
            </a:r>
          </a:p>
          <a:p>
            <a:pPr algn="just"/>
            <a:r>
              <a:rPr lang="en-US" u="sng" dirty="0" smtClean="0">
                <a:latin typeface="Bell MT"/>
                <a:cs typeface="Bell MT"/>
              </a:rPr>
              <a:t>No. of interview conducted : </a:t>
            </a:r>
            <a:r>
              <a:rPr lang="en-US" dirty="0" smtClean="0">
                <a:latin typeface="Bell MT"/>
                <a:cs typeface="Bell MT"/>
              </a:rPr>
              <a:t>with 20,000 employees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latin typeface="Bell MT"/>
                <a:cs typeface="Bell MT"/>
              </a:rPr>
              <a:t>To determine employees attitude towards company, supervision, promotion &amp; wages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5" name="Picture 4" descr="types-of-interview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98134"/>
            <a:ext cx="4775384" cy="2359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woman_job_interview_00006175226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9" y="4498134"/>
            <a:ext cx="4262791" cy="2359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facebook-like-icon_1017-808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04" y="3724386"/>
            <a:ext cx="973950" cy="773748"/>
          </a:xfrm>
          <a:prstGeom prst="rect">
            <a:avLst/>
          </a:prstGeom>
        </p:spPr>
      </p:pic>
      <p:pic>
        <p:nvPicPr>
          <p:cNvPr id="8" name="Picture 7" descr="How-to-Unlike-Multiple-Facebook-Pages-at-Once-e15423618591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03" y="3929252"/>
            <a:ext cx="1086205" cy="5688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" y="4498134"/>
            <a:ext cx="29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 Interviewing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81209" y="4498134"/>
            <a:ext cx="27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Non-Directive Interviewing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7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Mass Interviewing </a:t>
            </a:r>
            <a:r>
              <a:rPr lang="en-US" dirty="0" err="1">
                <a:latin typeface="Bell MT"/>
                <a:cs typeface="Bell MT"/>
              </a:rPr>
              <a:t>Programme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u"/>
            </a:pPr>
            <a:r>
              <a:rPr lang="en-US" dirty="0" smtClean="0">
                <a:latin typeface="Bell MT"/>
                <a:cs typeface="Bell MT"/>
              </a:rPr>
              <a:t>Interview program gave valuable insights about human behavior like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Worker’s behavior was influenced by group behavior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S</a:t>
            </a:r>
            <a:r>
              <a:rPr lang="en-US" dirty="0" smtClean="0">
                <a:latin typeface="Bell MT"/>
                <a:cs typeface="Bell MT"/>
              </a:rPr>
              <a:t>ocial demand of a worker are influenced by social experience in groups both inside and outside the work plant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8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Bank Wiring Observation Room Experiment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14 male workers were selected and they were engaged in the assembly of terminal banks for the use in telephone exchange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Picture 3" descr="27a4f7c6-3913-4399-87b0-3df9be61e5d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9" y="3241302"/>
            <a:ext cx="5080000" cy="3616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60929" y="652229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Productive group gets 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1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Bank Wiring Observation Room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24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Conducted to analyze the functioning of small groups and how it affects the individual behavior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Assumption was that in </a:t>
            </a:r>
            <a:r>
              <a:rPr lang="en-US" b="1" dirty="0" smtClean="0">
                <a:latin typeface="Bell MT"/>
                <a:cs typeface="Bell MT"/>
              </a:rPr>
              <a:t>order to earn more, workers would produce more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Also to get the </a:t>
            </a:r>
            <a:r>
              <a:rPr lang="en-US" b="1" dirty="0" smtClean="0">
                <a:latin typeface="Bell MT"/>
                <a:cs typeface="Bell MT"/>
              </a:rPr>
              <a:t>group bonus</a:t>
            </a:r>
            <a:r>
              <a:rPr lang="en-US" dirty="0" smtClean="0">
                <a:latin typeface="Bell MT"/>
                <a:cs typeface="Bell MT"/>
              </a:rPr>
              <a:t>, they would help each other to produce more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However, this assumption did not hold </a:t>
            </a:r>
            <a:r>
              <a:rPr lang="en-US" b="1" dirty="0" smtClean="0">
                <a:latin typeface="Bell MT"/>
                <a:cs typeface="Bell MT"/>
              </a:rPr>
              <a:t>valid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Workers decided the target for themselves which was lower than the company target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This study suggested that informal relationships are an important factor in determining the human behavior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3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ll MT"/>
                <a:cs typeface="Bell MT"/>
              </a:rPr>
              <a:t>Bank Wiring Observation Room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²"/>
            </a:pPr>
            <a:r>
              <a:rPr lang="en-US" dirty="0">
                <a:latin typeface="Bell MT"/>
                <a:cs typeface="Bell MT"/>
              </a:rPr>
              <a:t> </a:t>
            </a:r>
            <a:r>
              <a:rPr lang="en-US" dirty="0" smtClean="0">
                <a:latin typeface="Bell MT"/>
                <a:cs typeface="Bell MT"/>
              </a:rPr>
              <a:t>Workers gave restricted output due to following reasons: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Fear of Unemployment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Fear of raising standard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Protection of slower worker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S</a:t>
            </a:r>
            <a:r>
              <a:rPr lang="en-US" dirty="0" smtClean="0">
                <a:latin typeface="Bell MT"/>
                <a:cs typeface="Bell MT"/>
              </a:rPr>
              <a:t>atisfaction on the part of Management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43436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Characteristics of Human Relation Approach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Organization is a social system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System is composed of many interacting groups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Many informal groups emerge at workplace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T</a:t>
            </a:r>
            <a:r>
              <a:rPr lang="en-US" dirty="0" smtClean="0">
                <a:latin typeface="Bell MT"/>
                <a:cs typeface="Bell MT"/>
              </a:rPr>
              <a:t>hey have great impact on the behavior of members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Workers not always behave rationally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Monetary gains alone cannot motivate workers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W</a:t>
            </a:r>
            <a:r>
              <a:rPr lang="en-US" dirty="0" smtClean="0">
                <a:latin typeface="Bell MT"/>
                <a:cs typeface="Bell MT"/>
              </a:rPr>
              <a:t>orkers participation in decision making boosts morale and productivity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4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Behavioral Science Approach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u"/>
            </a:pPr>
            <a:r>
              <a:rPr lang="en-US" dirty="0">
                <a:latin typeface="Bell MT"/>
                <a:cs typeface="Bell MT"/>
              </a:rPr>
              <a:t> </a:t>
            </a:r>
            <a:r>
              <a:rPr lang="en-US" u="sng" dirty="0" smtClean="0">
                <a:latin typeface="Bell MT"/>
                <a:cs typeface="Bell MT"/>
              </a:rPr>
              <a:t>Contributors</a:t>
            </a:r>
          </a:p>
          <a:p>
            <a:pPr marL="0" indent="0" algn="just">
              <a:buNone/>
            </a:pP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Abraham Maslow</a:t>
            </a:r>
          </a:p>
          <a:p>
            <a:pPr algn="just">
              <a:buFont typeface="Wingdings" charset="2"/>
              <a:buChar char="ü"/>
            </a:pPr>
            <a:r>
              <a:rPr lang="en-US" dirty="0" err="1" smtClean="0">
                <a:latin typeface="Bell MT"/>
                <a:cs typeface="Bell MT"/>
              </a:rPr>
              <a:t>Mc</a:t>
            </a:r>
            <a:r>
              <a:rPr lang="en-US" dirty="0" smtClean="0">
                <a:latin typeface="Bell MT"/>
                <a:cs typeface="Bell MT"/>
              </a:rPr>
              <a:t> </a:t>
            </a:r>
            <a:r>
              <a:rPr lang="en-US" dirty="0" err="1" smtClean="0">
                <a:latin typeface="Bell MT"/>
                <a:cs typeface="Bell MT"/>
              </a:rPr>
              <a:t>Gregor</a:t>
            </a: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Chester Bernard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43243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Abraham Maslow’s Hierarchy of Needs</a:t>
            </a:r>
            <a:endParaRPr lang="en-US" dirty="0"/>
          </a:p>
        </p:txBody>
      </p:sp>
      <p:pic>
        <p:nvPicPr>
          <p:cNvPr id="4" name="Content Placeholder 3" descr="connecting-with-the-disconnected-53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443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ell MT"/>
                <a:cs typeface="Bell MT"/>
              </a:rPr>
              <a:t>Theory X</a:t>
            </a:r>
            <a:r>
              <a:rPr lang="en-US" dirty="0" smtClean="0">
                <a:latin typeface="Bell MT"/>
                <a:cs typeface="Bell MT"/>
              </a:rPr>
              <a:t> &amp; </a:t>
            </a:r>
            <a:r>
              <a:rPr lang="en-US" dirty="0" smtClean="0">
                <a:solidFill>
                  <a:srgbClr val="FF6600"/>
                </a:solidFill>
                <a:latin typeface="Bell MT"/>
                <a:cs typeface="Bell MT"/>
              </a:rPr>
              <a:t>Theory Y</a:t>
            </a:r>
            <a:endParaRPr lang="en-US" dirty="0">
              <a:solidFill>
                <a:srgbClr val="FF6600"/>
              </a:solidFill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 Douglas McGregor (1906-1964)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60425"/>
              </p:ext>
            </p:extLst>
          </p:nvPr>
        </p:nvGraphicFramePr>
        <p:xfrm>
          <a:off x="874258" y="2410921"/>
          <a:ext cx="7812542" cy="439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815"/>
                <a:gridCol w="3957727"/>
              </a:tblGrid>
              <a:tr h="5882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THEORY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THEORY Y</a:t>
                      </a:r>
                      <a:endParaRPr lang="en-US" dirty="0"/>
                    </a:p>
                  </a:txBody>
                  <a:tcPr/>
                </a:tc>
              </a:tr>
              <a:tr h="22697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ell MT"/>
                          <a:cs typeface="Bell MT"/>
                        </a:rPr>
                        <a:t>The average human</a:t>
                      </a:r>
                      <a:r>
                        <a:rPr lang="en-US" sz="2000" baseline="0" dirty="0" smtClean="0">
                          <a:latin typeface="Bell MT"/>
                          <a:cs typeface="Bell MT"/>
                        </a:rPr>
                        <a:t> being dislikes and avoid work</a:t>
                      </a:r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ell MT"/>
                          <a:cs typeface="Bell MT"/>
                        </a:rPr>
                        <a:t>Do not dislike work</a:t>
                      </a:r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</a:tr>
              <a:tr h="22697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ell MT"/>
                          <a:cs typeface="Bell MT"/>
                        </a:rPr>
                        <a:t>Must be controlled, directed or threatened with punishment</a:t>
                      </a:r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ell MT"/>
                          <a:cs typeface="Bell MT"/>
                        </a:rPr>
                        <a:t>Self direction and self control</a:t>
                      </a:r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</a:tr>
              <a:tr h="22697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ell MT"/>
                          <a:cs typeface="Bell MT"/>
                        </a:rPr>
                        <a:t>Prefer direction, avoid responsibility,</a:t>
                      </a:r>
                      <a:r>
                        <a:rPr lang="en-US" sz="2000" baseline="0" dirty="0" smtClean="0">
                          <a:latin typeface="Bell MT"/>
                          <a:cs typeface="Bell MT"/>
                        </a:rPr>
                        <a:t> has little ambition want security</a:t>
                      </a:r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ell MT"/>
                          <a:cs typeface="Bell MT"/>
                        </a:rPr>
                        <a:t>Seek responsibility</a:t>
                      </a:r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</a:tr>
              <a:tr h="226976">
                <a:tc>
                  <a:txBody>
                    <a:bodyPr/>
                    <a:lstStyle/>
                    <a:p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ell MT"/>
                          <a:cs typeface="Bell MT"/>
                        </a:rPr>
                        <a:t>Imagination,</a:t>
                      </a:r>
                      <a:r>
                        <a:rPr lang="en-US" sz="2000" baseline="0" dirty="0" smtClean="0">
                          <a:latin typeface="Bell MT"/>
                          <a:cs typeface="Bell MT"/>
                        </a:rPr>
                        <a:t> creativity widely distributed</a:t>
                      </a:r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</a:tr>
              <a:tr h="226976">
                <a:tc>
                  <a:txBody>
                    <a:bodyPr/>
                    <a:lstStyle/>
                    <a:p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ell MT"/>
                          <a:cs typeface="Bell MT"/>
                        </a:rPr>
                        <a:t>Intellectual</a:t>
                      </a:r>
                      <a:r>
                        <a:rPr lang="en-US" sz="2000" baseline="0" dirty="0" smtClean="0">
                          <a:latin typeface="Bell MT"/>
                          <a:cs typeface="Bell MT"/>
                        </a:rPr>
                        <a:t> potential only partially utilized</a:t>
                      </a:r>
                      <a:endParaRPr lang="en-US" sz="2000" dirty="0">
                        <a:latin typeface="Bell MT"/>
                        <a:cs typeface="Bell M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80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The Emergence of Communication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u="sng" dirty="0" smtClean="0"/>
              <a:t>Chester Bernard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Considered a bridge between classical and human relation theories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Strict lines of communication – classical theory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A “human based system of organization</a:t>
            </a:r>
            <a:r>
              <a:rPr lang="en-US" dirty="0" smtClean="0">
                <a:latin typeface="Bell MT"/>
                <a:cs typeface="Bell MT"/>
              </a:rPr>
              <a:t>”</a:t>
            </a:r>
            <a:endParaRPr lang="en-US" dirty="0" smtClean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17034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Evolution of Management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smtClean="0">
                <a:latin typeface="Bell MT"/>
                <a:cs typeface="Bell MT"/>
              </a:rPr>
              <a:t>THE CLASSICAL THEORY OF MANAGEMENT</a:t>
            </a:r>
          </a:p>
          <a:p>
            <a:pPr algn="just">
              <a:buFont typeface="Wingdings" charset="2"/>
              <a:buChar char="ü"/>
            </a:pPr>
            <a:r>
              <a:rPr lang="en-US" dirty="0">
                <a:latin typeface="Bell MT"/>
                <a:cs typeface="Bell MT"/>
              </a:rPr>
              <a:t> </a:t>
            </a:r>
            <a:r>
              <a:rPr lang="en-US" dirty="0" smtClean="0">
                <a:latin typeface="Bell MT"/>
                <a:cs typeface="Bell MT"/>
              </a:rPr>
              <a:t>Scientific Management Theory</a:t>
            </a:r>
          </a:p>
          <a:p>
            <a:pPr algn="just">
              <a:buFont typeface="Wingdings" charset="2"/>
              <a:buChar char="ü"/>
            </a:pPr>
            <a:r>
              <a:rPr lang="en-US" dirty="0">
                <a:latin typeface="Bell MT"/>
                <a:cs typeface="Bell MT"/>
              </a:rPr>
              <a:t> </a:t>
            </a:r>
            <a:r>
              <a:rPr lang="en-US" dirty="0" smtClean="0">
                <a:latin typeface="Bell MT"/>
                <a:cs typeface="Bell MT"/>
              </a:rPr>
              <a:t>Administrative Management Theory</a:t>
            </a:r>
          </a:p>
          <a:p>
            <a:pPr algn="just">
              <a:buFont typeface="Wingdings" charset="2"/>
              <a:buChar char="ü"/>
            </a:pP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u"/>
            </a:pPr>
            <a:r>
              <a:rPr lang="en-US" dirty="0" smtClean="0">
                <a:latin typeface="Bell MT"/>
                <a:cs typeface="Bell MT"/>
              </a:rPr>
              <a:t>THE NEO-CLASSICAL THEORY OF MANAGEMENT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Human Relation Approach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Behavioral Approach</a:t>
            </a:r>
          </a:p>
          <a:p>
            <a:pPr algn="just">
              <a:buFont typeface="Wingdings" charset="2"/>
              <a:buChar char="ü"/>
            </a:pP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u"/>
            </a:pPr>
            <a:r>
              <a:rPr lang="en-US" dirty="0">
                <a:latin typeface="Bell MT"/>
                <a:cs typeface="Bell MT"/>
              </a:rPr>
              <a:t> </a:t>
            </a:r>
            <a:r>
              <a:rPr lang="en-US" dirty="0" smtClean="0">
                <a:latin typeface="Bell MT"/>
                <a:cs typeface="Bell MT"/>
              </a:rPr>
              <a:t>THE MODERN THEORY OF MANAGEMENT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Quantitative Approach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Systematic Approach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Contingency Approach to </a:t>
            </a:r>
            <a:r>
              <a:rPr lang="en-US" dirty="0" err="1" smtClean="0">
                <a:latin typeface="Bell MT"/>
                <a:cs typeface="Bell MT"/>
              </a:rPr>
              <a:t>Mnangement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83734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²"/>
            </a:pPr>
            <a:r>
              <a:rPr lang="en-US" dirty="0" smtClean="0"/>
              <a:t> </a:t>
            </a:r>
            <a:r>
              <a:rPr lang="en-US" dirty="0" smtClean="0">
                <a:latin typeface="Bell MT"/>
                <a:cs typeface="Bell MT"/>
              </a:rPr>
              <a:t>Six Issues Relevant to organizational communication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Formal &amp; Informal </a:t>
            </a:r>
            <a:r>
              <a:rPr lang="en-US" dirty="0">
                <a:latin typeface="Bell MT"/>
                <a:cs typeface="Bell MT"/>
              </a:rPr>
              <a:t>C</a:t>
            </a:r>
            <a:r>
              <a:rPr lang="en-US" dirty="0" smtClean="0">
                <a:latin typeface="Bell MT"/>
                <a:cs typeface="Bell MT"/>
              </a:rPr>
              <a:t>ommunication</a:t>
            </a:r>
            <a:endParaRPr lang="en-US" dirty="0" smtClean="0">
              <a:latin typeface="Bell MT"/>
              <a:cs typeface="Bell MT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Cooperation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Communication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Incentives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Authority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Zone of Indifference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53366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Conclusion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ell MT"/>
                <a:cs typeface="Bell MT"/>
              </a:rPr>
              <a:t>People are the key to productivity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Success depends on motivated and skilled individuals committed to the organization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Managerial sensitivity to employees is necessary to faster the cooperation needed for higher productivity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92837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Neo-Classical Theory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Neo classical theory emerged since the classical approach did not achieve sufficient production efficiency and workplace harmony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Thus there was more interest in helping the managers to deal more effectively with people side of their organization 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Emphasized understanding human behavior, needs and attitudes in the workplace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The focus is on “People” who staff for and manage the organization rather than just the Organization as an Entity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53072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Human Relation Movement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An effort to make managers more sensitive to their employees needs</a:t>
            </a:r>
          </a:p>
          <a:p>
            <a:pPr algn="just">
              <a:buFont typeface="Wingdings" charset="2"/>
              <a:buChar char="²"/>
            </a:pPr>
            <a:r>
              <a:rPr lang="en-US" dirty="0" smtClean="0">
                <a:latin typeface="Bell MT"/>
                <a:cs typeface="Bell MT"/>
              </a:rPr>
              <a:t>Arose out the influences of 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the threat of unionization</a:t>
            </a:r>
          </a:p>
          <a:p>
            <a:pPr algn="just">
              <a:buFont typeface="Wingdings" charset="2"/>
              <a:buChar char="ü"/>
            </a:pPr>
            <a:r>
              <a:rPr lang="en-US" b="1" dirty="0" smtClean="0">
                <a:latin typeface="Bell MT"/>
                <a:cs typeface="Bell MT"/>
              </a:rPr>
              <a:t>the </a:t>
            </a:r>
            <a:r>
              <a:rPr lang="en-US" b="1" dirty="0">
                <a:latin typeface="Bell MT"/>
                <a:cs typeface="Bell MT"/>
              </a:rPr>
              <a:t>H</a:t>
            </a:r>
            <a:r>
              <a:rPr lang="en-US" b="1" dirty="0" smtClean="0">
                <a:latin typeface="Bell MT"/>
                <a:cs typeface="Bell MT"/>
              </a:rPr>
              <a:t>awthorne studies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>
                <a:latin typeface="Bell MT"/>
                <a:cs typeface="Bell MT"/>
              </a:rPr>
              <a:t>the philosophy of industrial humanism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Emphasized satisfaction of employees, basic needs as the key to increase worker productivity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52962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  <a:cs typeface="Bell MT"/>
              </a:rPr>
              <a:t>Human Relation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645"/>
            <a:ext cx="7704605" cy="4987636"/>
          </a:xfrm>
        </p:spPr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The credit for the development of Human Relation Approach is given to </a:t>
            </a:r>
            <a:r>
              <a:rPr lang="en-US" b="1" dirty="0" smtClean="0">
                <a:latin typeface="Bell MT"/>
                <a:cs typeface="Bell MT"/>
              </a:rPr>
              <a:t>Elton Mayo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Other individuals who contributed to </a:t>
            </a:r>
            <a:r>
              <a:rPr lang="en-US" dirty="0">
                <a:latin typeface="Bell MT"/>
                <a:cs typeface="Bell MT"/>
              </a:rPr>
              <a:t>Human Relation </a:t>
            </a:r>
            <a:r>
              <a:rPr lang="en-US" dirty="0" smtClean="0">
                <a:latin typeface="Bell MT"/>
                <a:cs typeface="Bell MT"/>
              </a:rPr>
              <a:t>Approach are </a:t>
            </a:r>
            <a:r>
              <a:rPr lang="en-US" b="1" dirty="0" smtClean="0">
                <a:latin typeface="Bell MT"/>
                <a:cs typeface="Bell MT"/>
              </a:rPr>
              <a:t>Maslow</a:t>
            </a:r>
            <a:r>
              <a:rPr lang="en-US" dirty="0" smtClean="0">
                <a:latin typeface="Bell MT"/>
                <a:cs typeface="Bell MT"/>
              </a:rPr>
              <a:t> and </a:t>
            </a:r>
            <a:r>
              <a:rPr lang="en-US" b="1" dirty="0" err="1" smtClean="0">
                <a:latin typeface="Bell MT"/>
                <a:cs typeface="Bell MT"/>
              </a:rPr>
              <a:t>Mc</a:t>
            </a:r>
            <a:r>
              <a:rPr lang="en-US" b="1" dirty="0" smtClean="0">
                <a:latin typeface="Bell MT"/>
                <a:cs typeface="Bell MT"/>
              </a:rPr>
              <a:t> </a:t>
            </a:r>
            <a:r>
              <a:rPr lang="en-US" b="1" dirty="0" err="1" smtClean="0">
                <a:latin typeface="Bell MT"/>
                <a:cs typeface="Bell MT"/>
              </a:rPr>
              <a:t>Gregor</a:t>
            </a:r>
            <a:r>
              <a:rPr lang="en-US" b="1" dirty="0" smtClean="0">
                <a:latin typeface="Bell MT"/>
                <a:cs typeface="Bell MT"/>
              </a:rPr>
              <a:t> </a:t>
            </a:r>
            <a:endParaRPr lang="en-US" b="1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31039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Elton Mayo &amp; </a:t>
            </a:r>
            <a:br>
              <a:rPr lang="en-US" dirty="0" smtClean="0">
                <a:latin typeface="Bell MT"/>
                <a:cs typeface="Bell MT"/>
              </a:rPr>
            </a:br>
            <a:r>
              <a:rPr lang="en-US" dirty="0" smtClean="0">
                <a:latin typeface="Bell MT"/>
                <a:cs typeface="Bell MT"/>
              </a:rPr>
              <a:t>Hawthorne Experiment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Content Placeholder 3" descr="Elton-Mayo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30" r="-83730"/>
          <a:stretch>
            <a:fillRect/>
          </a:stretch>
        </p:blipFill>
        <p:spPr>
          <a:xfrm>
            <a:off x="2870521" y="1905092"/>
            <a:ext cx="9074326" cy="4221071"/>
          </a:xfrm>
        </p:spPr>
      </p:pic>
      <p:sp>
        <p:nvSpPr>
          <p:cNvPr id="5" name="TextBox 4"/>
          <p:cNvSpPr txBox="1"/>
          <p:nvPr/>
        </p:nvSpPr>
        <p:spPr>
          <a:xfrm>
            <a:off x="105826" y="1905092"/>
            <a:ext cx="53236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en-US" sz="2400" b="1" dirty="0" smtClean="0">
                <a:latin typeface="Bell MT"/>
                <a:cs typeface="Bell MT"/>
              </a:rPr>
              <a:t>Associate professor In Industrial Research at Harvard University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en-US" sz="2400" b="1" dirty="0" smtClean="0">
                <a:latin typeface="Bell MT"/>
                <a:cs typeface="Bell MT"/>
              </a:rPr>
              <a:t>Founder of Industrial sociology and the “Human Relation Movement” </a:t>
            </a:r>
          </a:p>
          <a:p>
            <a:pPr marL="342900" indent="-342900" algn="just">
              <a:buFont typeface="Wingdings" charset="2"/>
              <a:buChar char="Ø"/>
            </a:pPr>
            <a:endParaRPr lang="en-US" sz="2400" dirty="0" smtClean="0">
              <a:latin typeface="Bell MT"/>
              <a:cs typeface="Bell MT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n-US" sz="2400" dirty="0" smtClean="0">
                <a:latin typeface="Bell MT"/>
                <a:cs typeface="Bell MT"/>
              </a:rPr>
              <a:t>But the first intensive and systematic analysis of human factor in organization was made in the form of Hawthorne Experiments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2400" dirty="0" smtClean="0">
              <a:latin typeface="Bell MT"/>
              <a:cs typeface="Bell MT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1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Hawthorne Experiment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C</a:t>
            </a:r>
            <a:r>
              <a:rPr lang="en-US" dirty="0" smtClean="0">
                <a:latin typeface="Bell MT"/>
                <a:cs typeface="Bell MT"/>
              </a:rPr>
              <a:t>onducted by </a:t>
            </a:r>
            <a:r>
              <a:rPr lang="en-US" b="1" dirty="0" smtClean="0">
                <a:latin typeface="Bell MT"/>
                <a:cs typeface="Bell MT"/>
              </a:rPr>
              <a:t>Elton Mayo </a:t>
            </a:r>
            <a:r>
              <a:rPr lang="en-US" dirty="0" smtClean="0">
                <a:latin typeface="Bell MT"/>
                <a:cs typeface="Bell MT"/>
              </a:rPr>
              <a:t>and </a:t>
            </a:r>
            <a:r>
              <a:rPr lang="en-US" b="1" dirty="0" smtClean="0">
                <a:latin typeface="Bell MT"/>
                <a:cs typeface="Bell MT"/>
              </a:rPr>
              <a:t>Fritz Roethlisberger</a:t>
            </a:r>
            <a:r>
              <a:rPr lang="en-US" dirty="0" smtClean="0">
                <a:latin typeface="Bell MT"/>
                <a:cs typeface="Bell MT"/>
              </a:rPr>
              <a:t> in the </a:t>
            </a:r>
            <a:r>
              <a:rPr lang="en-US" b="1" dirty="0" smtClean="0">
                <a:latin typeface="Bell MT"/>
                <a:cs typeface="Bell MT"/>
              </a:rPr>
              <a:t>1920s</a:t>
            </a:r>
            <a:r>
              <a:rPr lang="en-US" dirty="0" smtClean="0">
                <a:latin typeface="Bell MT"/>
                <a:cs typeface="Bell MT"/>
              </a:rPr>
              <a:t> with the workers at the Hawthorne plant of </a:t>
            </a:r>
            <a:r>
              <a:rPr lang="en-US" b="1" dirty="0" smtClean="0">
                <a:latin typeface="Bell MT"/>
                <a:cs typeface="Bell MT"/>
              </a:rPr>
              <a:t>Western Electric Company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It employed about 30,000 employees at the time of Experiments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Although company provided benefits like pension, sickness benefits &amp; other recreational benefits, there was a great deal of dissatisfaction among the workers and </a:t>
            </a:r>
            <a:r>
              <a:rPr lang="en-US" b="1" dirty="0" smtClean="0">
                <a:latin typeface="Bell MT"/>
                <a:cs typeface="Bell MT"/>
              </a:rPr>
              <a:t>productivity </a:t>
            </a:r>
            <a:r>
              <a:rPr lang="en-US" dirty="0" smtClean="0">
                <a:latin typeface="Bell MT"/>
                <a:cs typeface="Bell MT"/>
              </a:rPr>
              <a:t>was not up to the mark</a:t>
            </a:r>
          </a:p>
          <a:p>
            <a:pPr algn="just">
              <a:buFont typeface="Wingdings" charset="2"/>
              <a:buChar char="Ø"/>
            </a:pPr>
            <a:endParaRPr lang="en-US" dirty="0" smtClean="0">
              <a:latin typeface="Bell MT"/>
              <a:cs typeface="Bell MT"/>
            </a:endParaRP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nam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43" r="-8243"/>
          <a:stretch>
            <a:fillRect/>
          </a:stretch>
        </p:blipFill>
        <p:spPr>
          <a:xfrm>
            <a:off x="-487509" y="1"/>
            <a:ext cx="6453079" cy="3689706"/>
          </a:xfrm>
        </p:spPr>
      </p:pic>
      <p:pic>
        <p:nvPicPr>
          <p:cNvPr id="5" name="Picture 4" descr="Hawthorne,_Illinois_Works_of_the_Western_Electric_Company,_19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707"/>
            <a:ext cx="9144000" cy="3368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1816" y="808144"/>
            <a:ext cx="3912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ell MT"/>
                <a:cs typeface="Bell MT"/>
              </a:rPr>
              <a:t>Western Electric Company outside Chicago</a:t>
            </a:r>
            <a:endParaRPr lang="en-US" sz="2800" b="1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97339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07FEB6-0D2F-4910-A8FD-1F879EFEB177}"/>
</file>

<file path=customXml/itemProps2.xml><?xml version="1.0" encoding="utf-8"?>
<ds:datastoreItem xmlns:ds="http://schemas.openxmlformats.org/officeDocument/2006/customXml" ds:itemID="{888A75F3-A6BB-43EB-BAAE-DC74D7B7E0D7}"/>
</file>

<file path=customXml/itemProps3.xml><?xml version="1.0" encoding="utf-8"?>
<ds:datastoreItem xmlns:ds="http://schemas.openxmlformats.org/officeDocument/2006/customXml" ds:itemID="{9E98CEF7-246E-4455-B348-3787D9D4292A}"/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1133</Words>
  <Application>Microsoft Macintosh PowerPoint</Application>
  <PresentationFormat>On-screen Show (4:3)</PresentationFormat>
  <Paragraphs>157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HUMAN RELATION APPROACH &amp; HAWTHORNE EXPERIMENT (Neo-Classical Theory)</vt:lpstr>
      <vt:lpstr>PowerPoint Presentation</vt:lpstr>
      <vt:lpstr>Evolution of Management</vt:lpstr>
      <vt:lpstr>Neo-Classical Theory</vt:lpstr>
      <vt:lpstr>Human Relation Movement</vt:lpstr>
      <vt:lpstr>Human Relation Movement</vt:lpstr>
      <vt:lpstr>Elton Mayo &amp;  Hawthorne Experiment</vt:lpstr>
      <vt:lpstr>Hawthorne Experiment</vt:lpstr>
      <vt:lpstr>PowerPoint Presentation</vt:lpstr>
      <vt:lpstr>Hawthorne Experiment</vt:lpstr>
      <vt:lpstr>Illumination Experiment </vt:lpstr>
      <vt:lpstr>Illumination Experiments</vt:lpstr>
      <vt:lpstr>Illumination Experiments</vt:lpstr>
      <vt:lpstr>Relay Assembly Test Room Experiments</vt:lpstr>
      <vt:lpstr>Relay Assembly Test Room Experiments</vt:lpstr>
      <vt:lpstr>Relay Assembly Test Room Experiments</vt:lpstr>
      <vt:lpstr>Relay Assembly Test Room Experiments</vt:lpstr>
      <vt:lpstr>Relay Assembly Test Room Experiments</vt:lpstr>
      <vt:lpstr>Relay Assembly Test Room Experiments</vt:lpstr>
      <vt:lpstr>Mass Interviewing Programme</vt:lpstr>
      <vt:lpstr>Mass Interviewing Programme</vt:lpstr>
      <vt:lpstr>Bank Wiring Observation Room Experiment</vt:lpstr>
      <vt:lpstr>Bank Wiring Observation Room Experiment</vt:lpstr>
      <vt:lpstr>Bank Wiring Observation Room Experiment</vt:lpstr>
      <vt:lpstr>Characteristics of Human Relation Approach</vt:lpstr>
      <vt:lpstr>Behavioral Science Approach</vt:lpstr>
      <vt:lpstr>Abraham Maslow’s Hierarchy of Needs</vt:lpstr>
      <vt:lpstr>Theory X &amp; Theory Y</vt:lpstr>
      <vt:lpstr>The Emergence of Communication</vt:lpstr>
      <vt:lpstr>PowerPoint Presentation</vt:lpstr>
      <vt:lpstr>Conclusion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RELATION APPROACH &amp; HAWTHORNE EXPERIMENT</dc:title>
  <dc:creator>zeeshan mustafa</dc:creator>
  <cp:lastModifiedBy>zeeshan mustafa</cp:lastModifiedBy>
  <cp:revision>58</cp:revision>
  <dcterms:created xsi:type="dcterms:W3CDTF">2020-08-30T07:50:34Z</dcterms:created>
  <dcterms:modified xsi:type="dcterms:W3CDTF">2020-09-05T09:05:02Z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