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4" r:id="rId8"/>
    <p:sldId id="265" r:id="rId9"/>
    <p:sldId id="272" r:id="rId10"/>
    <p:sldId id="269" r:id="rId11"/>
    <p:sldId id="270" r:id="rId12"/>
    <p:sldId id="271" r:id="rId13"/>
    <p:sldId id="273" r:id="rId14"/>
    <p:sldId id="275" r:id="rId15"/>
    <p:sldId id="277" r:id="rId16"/>
    <p:sldId id="285" r:id="rId17"/>
    <p:sldId id="286" r:id="rId18"/>
    <p:sldId id="279" r:id="rId19"/>
    <p:sldId id="280" r:id="rId20"/>
    <p:sldId id="281" r:id="rId21"/>
    <p:sldId id="282" r:id="rId22"/>
    <p:sldId id="283" r:id="rId23"/>
    <p:sldId id="294" r:id="rId24"/>
    <p:sldId id="295" r:id="rId25"/>
    <p:sldId id="288" r:id="rId26"/>
    <p:sldId id="297" r:id="rId27"/>
    <p:sldId id="290" r:id="rId28"/>
    <p:sldId id="291" r:id="rId29"/>
    <p:sldId id="292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9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3299-9E1B-4C0E-B7C4-A3EB0F1737F7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Intermediate Code Generator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57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D275-0AF2-4C77-B02A-0065BB94D64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altLang="zh-TW">
                <a:solidFill>
                  <a:srgbClr val="FF3300"/>
                </a:solidFill>
              </a:rPr>
              <a:t>Quadruples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op		arg1		arg2		result</a:t>
            </a:r>
            <a:br>
              <a:rPr lang="en-US" altLang="zh-TW"/>
            </a:br>
            <a:r>
              <a:rPr lang="en-US" altLang="zh-TW"/>
              <a:t>(0)	  -		  c				  t1</a:t>
            </a:r>
            <a:br>
              <a:rPr lang="en-US" altLang="zh-TW"/>
            </a:br>
            <a:r>
              <a:rPr lang="en-US" altLang="zh-TW"/>
              <a:t>(1)	  *		  b		  t1		  t2</a:t>
            </a:r>
            <a:br>
              <a:rPr lang="en-US" altLang="zh-TW"/>
            </a:br>
            <a:r>
              <a:rPr lang="en-US" altLang="zh-TW"/>
              <a:t>(2)	  -		  c		  		  t3</a:t>
            </a:r>
            <a:br>
              <a:rPr lang="en-US" altLang="zh-TW"/>
            </a:br>
            <a:r>
              <a:rPr lang="en-US" altLang="zh-TW"/>
              <a:t>(3)	  *		  b		  t3		  t4</a:t>
            </a:r>
            <a:br>
              <a:rPr lang="en-US" altLang="zh-TW"/>
            </a:br>
            <a:r>
              <a:rPr lang="en-US" altLang="zh-TW"/>
              <a:t>(4)	  +		  t2		  t4		  t5</a:t>
            </a:r>
            <a:br>
              <a:rPr lang="en-US" altLang="zh-TW"/>
            </a:br>
            <a:r>
              <a:rPr lang="en-US" altLang="zh-TW"/>
              <a:t>(5)	  :=		  t5		  		  a</a:t>
            </a:r>
          </a:p>
        </p:txBody>
      </p:sp>
    </p:spTree>
    <p:extLst>
      <p:ext uri="{BB962C8B-B14F-4D97-AF65-F5344CB8AC3E}">
        <p14:creationId xmlns:p14="http://schemas.microsoft.com/office/powerpoint/2010/main" val="94998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9AFE-9080-4E37-B773-80550F88921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057400"/>
            <a:ext cx="6934200" cy="4191000"/>
          </a:xfrm>
        </p:spPr>
        <p:txBody>
          <a:bodyPr/>
          <a:lstStyle/>
          <a:p>
            <a:r>
              <a:rPr lang="en-US" altLang="zh-TW">
                <a:solidFill>
                  <a:srgbClr val="FF3300"/>
                </a:solidFill>
              </a:rPr>
              <a:t>Triples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	op		arg1		arg2	 </a:t>
            </a:r>
            <a:br>
              <a:rPr lang="en-US" altLang="zh-TW"/>
            </a:br>
            <a:r>
              <a:rPr lang="en-US" altLang="zh-TW"/>
              <a:t>(0)	  	-		  c		</a:t>
            </a:r>
            <a:br>
              <a:rPr lang="en-US" altLang="zh-TW"/>
            </a:br>
            <a:r>
              <a:rPr lang="en-US" altLang="zh-TW"/>
              <a:t>(1)	  	*		  b		 (0)</a:t>
            </a:r>
            <a:br>
              <a:rPr lang="en-US" altLang="zh-TW"/>
            </a:br>
            <a:r>
              <a:rPr lang="en-US" altLang="zh-TW"/>
              <a:t>(2)	  	-		  c		  </a:t>
            </a:r>
            <a:br>
              <a:rPr lang="en-US" altLang="zh-TW"/>
            </a:br>
            <a:r>
              <a:rPr lang="en-US" altLang="zh-TW"/>
              <a:t>(3)	  	*		  b		 (2)</a:t>
            </a:r>
            <a:br>
              <a:rPr lang="en-US" altLang="zh-TW"/>
            </a:br>
            <a:r>
              <a:rPr lang="en-US" altLang="zh-TW"/>
              <a:t>(4)	  	+		 (1)		 (3)</a:t>
            </a:r>
            <a:br>
              <a:rPr lang="en-US" altLang="zh-TW"/>
            </a:br>
            <a:r>
              <a:rPr lang="en-US" altLang="zh-TW"/>
              <a:t>(5)	  	:=		  a		 (4)</a:t>
            </a:r>
          </a:p>
        </p:txBody>
      </p:sp>
    </p:spTree>
    <p:extLst>
      <p:ext uri="{BB962C8B-B14F-4D97-AF65-F5344CB8AC3E}">
        <p14:creationId xmlns:p14="http://schemas.microsoft.com/office/powerpoint/2010/main" val="100800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596-8F56-461B-ACFB-48837700565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458200" cy="4419600"/>
          </a:xfrm>
        </p:spPr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</a:rPr>
              <a:t>Indirect Triples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statement		op		arg1		arg2	 </a:t>
            </a:r>
            <a:br>
              <a:rPr lang="en-US" altLang="zh-TW" dirty="0"/>
            </a:br>
            <a:r>
              <a:rPr lang="en-US" altLang="zh-TW" dirty="0"/>
              <a:t>(0</a:t>
            </a:r>
            <a:r>
              <a:rPr lang="en-US" altLang="zh-TW" dirty="0" smtClean="0"/>
              <a:t>)          (</a:t>
            </a:r>
            <a:r>
              <a:rPr lang="en-US" altLang="zh-TW" dirty="0"/>
              <a:t>14)	</a:t>
            </a:r>
            <a:r>
              <a:rPr lang="en-US" altLang="zh-TW" dirty="0" smtClean="0"/>
              <a:t>(</a:t>
            </a:r>
            <a:r>
              <a:rPr lang="en-US" altLang="zh-TW" dirty="0"/>
              <a:t>14)	-		  c		</a:t>
            </a:r>
            <a:br>
              <a:rPr lang="en-US" altLang="zh-TW" dirty="0"/>
            </a:br>
            <a:r>
              <a:rPr lang="en-US" altLang="zh-TW" dirty="0"/>
              <a:t>(1)	</a:t>
            </a:r>
            <a:r>
              <a:rPr lang="en-US" altLang="zh-TW" dirty="0" smtClean="0"/>
              <a:t>       (</a:t>
            </a:r>
            <a:r>
              <a:rPr lang="en-US" altLang="zh-TW" dirty="0"/>
              <a:t>15)	(15)	*		  b		(14)</a:t>
            </a:r>
            <a:br>
              <a:rPr lang="en-US" altLang="zh-TW" dirty="0"/>
            </a:br>
            <a:r>
              <a:rPr lang="en-US" altLang="zh-TW" dirty="0"/>
              <a:t>(2)	</a:t>
            </a:r>
            <a:r>
              <a:rPr lang="en-US" altLang="zh-TW" dirty="0" smtClean="0"/>
              <a:t>       (</a:t>
            </a:r>
            <a:r>
              <a:rPr lang="en-US" altLang="zh-TW" dirty="0"/>
              <a:t>16)	(16)	-		  c		  </a:t>
            </a:r>
            <a:br>
              <a:rPr lang="en-US" altLang="zh-TW" dirty="0"/>
            </a:br>
            <a:r>
              <a:rPr lang="en-US" altLang="zh-TW" dirty="0"/>
              <a:t>(3)	</a:t>
            </a:r>
            <a:r>
              <a:rPr lang="en-US" altLang="zh-TW" dirty="0" smtClean="0"/>
              <a:t>       (</a:t>
            </a:r>
            <a:r>
              <a:rPr lang="en-US" altLang="zh-TW" dirty="0"/>
              <a:t>17)	(17)	*		  b		(16)</a:t>
            </a:r>
            <a:br>
              <a:rPr lang="en-US" altLang="zh-TW" dirty="0"/>
            </a:br>
            <a:r>
              <a:rPr lang="en-US" altLang="zh-TW" dirty="0"/>
              <a:t>(4)	</a:t>
            </a:r>
            <a:r>
              <a:rPr lang="en-US" altLang="zh-TW" dirty="0" smtClean="0"/>
              <a:t>       (</a:t>
            </a:r>
            <a:r>
              <a:rPr lang="en-US" altLang="zh-TW" dirty="0"/>
              <a:t>18)	(18)	+		(15)		(17)</a:t>
            </a:r>
            <a:br>
              <a:rPr lang="en-US" altLang="zh-TW" dirty="0"/>
            </a:br>
            <a:r>
              <a:rPr lang="en-US" altLang="zh-TW" dirty="0"/>
              <a:t>(5)	</a:t>
            </a:r>
            <a:r>
              <a:rPr lang="en-US" altLang="zh-TW" dirty="0" smtClean="0"/>
              <a:t>       (</a:t>
            </a:r>
            <a:r>
              <a:rPr lang="en-US" altLang="zh-TW" dirty="0"/>
              <a:t>19)	(19)	:=		  a		(18)</a:t>
            </a:r>
          </a:p>
        </p:txBody>
      </p:sp>
    </p:spTree>
    <p:extLst>
      <p:ext uri="{BB962C8B-B14F-4D97-AF65-F5344CB8AC3E}">
        <p14:creationId xmlns:p14="http://schemas.microsoft.com/office/powerpoint/2010/main" val="157853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D865-60C7-4AD7-A143-B65803B35A9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Comparison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Quadruples</a:t>
            </a:r>
            <a:endParaRPr lang="en-US" altLang="zh-TW" dirty="0"/>
          </a:p>
          <a:p>
            <a:pPr lvl="1"/>
            <a:r>
              <a:rPr lang="en-US" altLang="zh-TW" dirty="0" smtClean="0"/>
              <a:t>Direct </a:t>
            </a:r>
            <a:r>
              <a:rPr lang="en-US" altLang="zh-TW" dirty="0"/>
              <a:t>access of the location for temporaries</a:t>
            </a:r>
          </a:p>
          <a:p>
            <a:pPr lvl="1"/>
            <a:r>
              <a:rPr lang="en-US" altLang="zh-TW" dirty="0" smtClean="0"/>
              <a:t>Easier </a:t>
            </a:r>
            <a:r>
              <a:rPr lang="en-US" altLang="zh-TW" dirty="0"/>
              <a:t>for optimization</a:t>
            </a:r>
          </a:p>
          <a:p>
            <a:r>
              <a:rPr lang="en-US" altLang="zh-TW" dirty="0"/>
              <a:t>Triples</a:t>
            </a:r>
          </a:p>
          <a:p>
            <a:pPr lvl="1"/>
            <a:r>
              <a:rPr lang="en-US" altLang="zh-TW" dirty="0" smtClean="0"/>
              <a:t>Space efficiency</a:t>
            </a:r>
          </a:p>
          <a:p>
            <a:pPr lvl="1"/>
            <a:r>
              <a:rPr lang="en-US" altLang="zh-TW" dirty="0" smtClean="0"/>
              <a:t>But moving a statement that defines a temporary value requires us to change all the references to that statement in the </a:t>
            </a:r>
            <a:r>
              <a:rPr lang="en-US" altLang="zh-TW" i="1" dirty="0" smtClean="0"/>
              <a:t>arg1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arg</a:t>
            </a:r>
            <a:r>
              <a:rPr lang="en-US" altLang="zh-TW" i="1" dirty="0"/>
              <a:t>2</a:t>
            </a:r>
            <a:r>
              <a:rPr lang="en-US" altLang="zh-TW" dirty="0" smtClean="0"/>
              <a:t> arrays.</a:t>
            </a:r>
            <a:endParaRPr lang="en-US" altLang="zh-TW" dirty="0"/>
          </a:p>
          <a:p>
            <a:r>
              <a:rPr lang="en-US" altLang="zh-TW" dirty="0"/>
              <a:t>Indirect Triples</a:t>
            </a:r>
          </a:p>
          <a:p>
            <a:pPr lvl="1"/>
            <a:r>
              <a:rPr lang="en-US" altLang="zh-TW" dirty="0" smtClean="0"/>
              <a:t>Easier </a:t>
            </a:r>
            <a:r>
              <a:rPr lang="en-US" altLang="zh-TW" dirty="0"/>
              <a:t>for optimization</a:t>
            </a:r>
          </a:p>
          <a:p>
            <a:pPr lvl="1"/>
            <a:r>
              <a:rPr lang="en-US" altLang="zh-TW" dirty="0" smtClean="0"/>
              <a:t>Space </a:t>
            </a:r>
            <a:r>
              <a:rPr lang="en-US" altLang="zh-TW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46333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596-D998-4C57-B633-F6EE2A4E5C0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Declarations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1" y="1752600"/>
            <a:ext cx="74326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P </a:t>
            </a:r>
            <a:r>
              <a:rPr lang="en-US" altLang="zh-TW" sz="2800">
                <a:sym typeface="Symbol" panose="05050102010706020507" pitchFamily="18" charset="2"/>
              </a:rPr>
              <a:t>  {offset := 0}  D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D  D  “;”  D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D  </a:t>
            </a:r>
            <a:r>
              <a:rPr lang="en-US" altLang="zh-TW" sz="2800" b="1">
                <a:sym typeface="Symbol" panose="05050102010706020507" pitchFamily="18" charset="2"/>
              </a:rPr>
              <a:t>id</a:t>
            </a:r>
            <a:r>
              <a:rPr lang="en-US" altLang="zh-TW" sz="2800">
                <a:sym typeface="Symbol" panose="05050102010706020507" pitchFamily="18" charset="2"/>
              </a:rPr>
              <a:t>  “:”  T  {enter(</a:t>
            </a:r>
            <a:r>
              <a:rPr lang="en-US" altLang="zh-TW" sz="2800" b="1">
                <a:sym typeface="Symbol" panose="05050102010706020507" pitchFamily="18" charset="2"/>
              </a:rPr>
              <a:t>id</a:t>
            </a:r>
            <a:r>
              <a:rPr lang="en-US" altLang="zh-TW" sz="2800">
                <a:sym typeface="Symbol" panose="05050102010706020507" pitchFamily="18" charset="2"/>
              </a:rPr>
              <a:t>.name, T.type, offset);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offset := offset + T.width}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integer</a:t>
            </a:r>
            <a:r>
              <a:rPr lang="en-US" altLang="zh-TW" sz="2800">
                <a:sym typeface="Symbol" panose="05050102010706020507" pitchFamily="18" charset="2"/>
              </a:rPr>
              <a:t>	    {T.type := integer;  T.width := 4}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float</a:t>
            </a:r>
            <a:r>
              <a:rPr lang="en-US" altLang="zh-TW" sz="2800">
                <a:sym typeface="Symbol" panose="05050102010706020507" pitchFamily="18" charset="2"/>
              </a:rPr>
              <a:t>  	    {T.type := float;  T.width := 8}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array</a:t>
            </a:r>
            <a:r>
              <a:rPr lang="en-US" altLang="zh-TW" sz="2800">
                <a:sym typeface="Symbol" panose="05050102010706020507" pitchFamily="18" charset="2"/>
              </a:rPr>
              <a:t>  “[”  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  “]”  </a:t>
            </a:r>
            <a:r>
              <a:rPr lang="en-US" altLang="zh-TW" sz="2800" b="1">
                <a:sym typeface="Symbol" panose="05050102010706020507" pitchFamily="18" charset="2"/>
              </a:rPr>
              <a:t>of</a:t>
            </a:r>
            <a:r>
              <a:rPr lang="en-US" altLang="zh-TW" sz="2800">
                <a:sym typeface="Symbol" panose="05050102010706020507" pitchFamily="18" charset="2"/>
              </a:rPr>
              <a:t> 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endParaRPr lang="en-US" altLang="zh-TW" sz="2800">
              <a:sym typeface="Symbol" panose="05050102010706020507" pitchFamily="18" charset="2"/>
            </a:endParaRPr>
          </a:p>
          <a:p>
            <a:r>
              <a:rPr lang="en-US" altLang="zh-TW" sz="2800">
                <a:sym typeface="Symbol" panose="05050102010706020507" pitchFamily="18" charset="2"/>
              </a:rPr>
              <a:t>		    {T.type := array(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.val,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.type);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T.width := 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.val 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.width}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“*” 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	    {T.type := pointer(T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.type);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T.width := 4}</a:t>
            </a:r>
          </a:p>
        </p:txBody>
      </p:sp>
    </p:spTree>
    <p:extLst>
      <p:ext uri="{BB962C8B-B14F-4D97-AF65-F5344CB8AC3E}">
        <p14:creationId xmlns:p14="http://schemas.microsoft.com/office/powerpoint/2010/main" val="151308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16EE-01DD-4198-89D7-A1E1661B1E5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altLang="zh-TW" b="1"/>
              <a:t>Assignments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38400" y="1752601"/>
            <a:ext cx="7543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S </a:t>
            </a:r>
            <a:r>
              <a:rPr lang="en-US" altLang="zh-TW" sz="2400" dirty="0">
                <a:sym typeface="Symbol" panose="05050102010706020507" pitchFamily="18" charset="2"/>
              </a:rPr>
              <a:t> 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  “:=”  E {p := lookup(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.name);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		    </a:t>
            </a:r>
            <a:r>
              <a:rPr lang="en-US" altLang="zh-TW" sz="2400" b="1" dirty="0">
                <a:sym typeface="Symbol" panose="05050102010706020507" pitchFamily="18" charset="2"/>
              </a:rPr>
              <a:t>if</a:t>
            </a:r>
            <a:r>
              <a:rPr lang="en-US" altLang="zh-TW" sz="2400" dirty="0">
                <a:sym typeface="Symbol" panose="05050102010706020507" pitchFamily="18" charset="2"/>
              </a:rPr>
              <a:t>  p &lt;&gt;  nil  </a:t>
            </a:r>
            <a:r>
              <a:rPr lang="en-US" altLang="zh-TW" sz="2400" b="1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ym typeface="Symbol" panose="05050102010706020507" pitchFamily="18" charset="2"/>
              </a:rPr>
              <a:t>  emit(p ‘:=’ 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)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</a:t>
            </a:r>
            <a:r>
              <a:rPr lang="en-US" altLang="zh-TW" sz="2400" b="1" dirty="0">
                <a:sym typeface="Symbol" panose="05050102010706020507" pitchFamily="18" charset="2"/>
              </a:rPr>
              <a:t>else</a:t>
            </a:r>
            <a:r>
              <a:rPr lang="en-US" altLang="zh-TW" sz="2400" dirty="0">
                <a:sym typeface="Symbol" panose="05050102010706020507" pitchFamily="18" charset="2"/>
              </a:rPr>
              <a:t>  error}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“+”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 ‘+’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“*”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 ‘*’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“-” 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    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‘-’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“(” 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“)”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 	  {p := lookup(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.name);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		    </a:t>
            </a:r>
            <a:r>
              <a:rPr lang="en-US" altLang="zh-TW" sz="2400" b="1" dirty="0">
                <a:sym typeface="Symbol" panose="05050102010706020507" pitchFamily="18" charset="2"/>
              </a:rPr>
              <a:t>if</a:t>
            </a:r>
            <a:r>
              <a:rPr lang="en-US" altLang="zh-TW" sz="2400" dirty="0">
                <a:sym typeface="Symbol" panose="05050102010706020507" pitchFamily="18" charset="2"/>
              </a:rPr>
              <a:t>  p &lt;&gt;  nil  </a:t>
            </a:r>
            <a:r>
              <a:rPr lang="en-US" altLang="zh-TW" sz="2400" b="1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ym typeface="Symbol" panose="05050102010706020507" pitchFamily="18" charset="2"/>
              </a:rPr>
              <a:t>  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p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</a:t>
            </a:r>
            <a:r>
              <a:rPr lang="en-US" altLang="zh-TW" sz="2400" b="1" dirty="0">
                <a:sym typeface="Symbol" panose="05050102010706020507" pitchFamily="18" charset="2"/>
              </a:rPr>
              <a:t>else</a:t>
            </a:r>
            <a:r>
              <a:rPr lang="en-US" altLang="zh-TW" sz="2400" dirty="0">
                <a:sym typeface="Symbol" panose="05050102010706020507" pitchFamily="18" charset="2"/>
              </a:rPr>
              <a:t>  error}</a:t>
            </a:r>
          </a:p>
        </p:txBody>
      </p:sp>
    </p:spTree>
    <p:extLst>
      <p:ext uri="{BB962C8B-B14F-4D97-AF65-F5344CB8AC3E}">
        <p14:creationId xmlns:p14="http://schemas.microsoft.com/office/powerpoint/2010/main" val="31544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C5DA7E4A-5794-4015-AC84-C54FDE14EBC9}" type="slidenum">
              <a:rPr lang="en-US" altLang="zh-TW" sz="1400"/>
              <a:pPr/>
              <a:t>16</a:t>
            </a:fld>
            <a:endParaRPr lang="en-US" altLang="zh-TW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126496" y="1238864"/>
            <a:ext cx="1090818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smtClean="0"/>
              <a:t>If the width of each array is ‘w’, then the </a:t>
            </a:r>
            <a:r>
              <a:rPr lang="en-US" altLang="zh-TW" dirty="0" err="1" smtClean="0"/>
              <a:t>ith</a:t>
            </a:r>
            <a:r>
              <a:rPr lang="en-US" altLang="zh-TW" dirty="0" smtClean="0"/>
              <a:t> element of array A begins in the </a:t>
            </a:r>
          </a:p>
          <a:p>
            <a:pPr eaLnBrk="1" hangingPunct="1"/>
            <a:r>
              <a:rPr lang="en-US" altLang="zh-TW" dirty="0" smtClean="0"/>
              <a:t>Location given by: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 base  +  (</a:t>
            </a:r>
            <a:r>
              <a:rPr lang="en-US" altLang="zh-TW" b="1" i="1" dirty="0" err="1"/>
              <a:t>i</a:t>
            </a:r>
            <a:r>
              <a:rPr lang="en-US" altLang="zh-TW" dirty="0"/>
              <a:t> - low)  </a:t>
            </a:r>
            <a:r>
              <a:rPr lang="en-US" altLang="zh-TW" dirty="0">
                <a:sym typeface="Symbol" panose="05050102010706020507" pitchFamily="18" charset="2"/>
              </a:rPr>
              <a:t> w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  (</a:t>
            </a:r>
            <a:r>
              <a:rPr lang="en-US" altLang="zh-TW" b="1" i="1" dirty="0" err="1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  w) + </a:t>
            </a:r>
            <a:r>
              <a:rPr lang="en-US" altLang="zh-TW" u="sng" dirty="0">
                <a:sym typeface="Symbol" panose="05050102010706020507" pitchFamily="18" charset="2"/>
              </a:rPr>
              <a:t>(base - low  w)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 smtClean="0">
                <a:sym typeface="Symbol" panose="05050102010706020507" pitchFamily="18" charset="2"/>
              </a:rPr>
              <a:t>For 2-dimensional array of the form A[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], (row-major format) </a:t>
            </a:r>
            <a:r>
              <a:rPr lang="en-US" altLang="zh-TW" dirty="0" smtClean="0">
                <a:sym typeface="Symbol" panose="05050102010706020507" pitchFamily="18" charset="2"/>
              </a:rPr>
              <a:t>the relative address can be calculated by: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base + ((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- 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  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+</a:t>
            </a:r>
            <a:r>
              <a:rPr lang="en-US" altLang="zh-TW" b="1" i="1" dirty="0">
                <a:sym typeface="Symbol" panose="05050102010706020507" pitchFamily="18" charset="2"/>
              </a:rPr>
              <a:t> 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-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 w</a:t>
            </a:r>
          </a:p>
          <a:p>
            <a:r>
              <a:rPr lang="en-US" altLang="zh-TW" dirty="0" smtClean="0">
                <a:sym typeface="Symbol" panose="05050102010706020507" pitchFamily="18" charset="2"/>
              </a:rPr>
              <a:t>Where, low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and low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are lower bounds on the values of 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i="1" dirty="0" smtClean="0">
                <a:sym typeface="Symbol" panose="05050102010706020507" pitchFamily="18" charset="2"/>
              </a:rPr>
              <a:t> and 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and n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is the number of values that 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can take. Then if 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high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is the upper bound on the value of 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2,</a:t>
            </a:r>
            <a:r>
              <a:rPr lang="en-US" altLang="zh-TW" b="1" i="1" dirty="0" smtClean="0">
                <a:sym typeface="Symbol" panose="05050102010706020507" pitchFamily="18" charset="2"/>
              </a:rPr>
              <a:t> then we have:</a:t>
            </a:r>
          </a:p>
          <a:p>
            <a:endParaRPr lang="en-US" altLang="zh-TW" dirty="0">
              <a:sym typeface="Symbol" panose="05050102010706020507" pitchFamily="18" charset="2"/>
            </a:endParaRPr>
          </a:p>
          <a:p>
            <a:pPr algn="ctr"/>
            <a:r>
              <a:rPr lang="en-US" altLang="zh-TW" b="1" dirty="0" smtClean="0">
                <a:sym typeface="Symbol" panose="05050102010706020507" pitchFamily="18" charset="2"/>
              </a:rPr>
              <a:t>n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= high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 – low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 +1</a:t>
            </a:r>
            <a:endParaRPr lang="en-US" altLang="zh-TW" b="1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5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4619"/>
            <a:ext cx="10515600" cy="4982344"/>
          </a:xfrm>
        </p:spPr>
        <p:txBody>
          <a:bodyPr/>
          <a:lstStyle/>
          <a:p>
            <a:r>
              <a:rPr lang="en-IN" dirty="0" smtClean="0"/>
              <a:t>Assuming that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IN" dirty="0" smtClean="0"/>
              <a:t> and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IN" dirty="0" smtClean="0"/>
              <a:t> are the only values not known at compile time, we can rewrite the  expression as:</a:t>
            </a:r>
          </a:p>
          <a:p>
            <a:endParaRPr lang="en-IN" dirty="0"/>
          </a:p>
          <a:p>
            <a:r>
              <a:rPr lang="en-US" altLang="zh-TW" dirty="0">
                <a:sym typeface="Symbol" panose="05050102010706020507" pitchFamily="18" charset="2"/>
              </a:rPr>
              <a:t>   (((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+</a:t>
            </a:r>
            <a:r>
              <a:rPr lang="en-US" altLang="zh-TW" b="1" i="1" dirty="0">
                <a:sym typeface="Symbol" panose="05050102010706020507" pitchFamily="18" charset="2"/>
              </a:rPr>
              <a:t> 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 w) </a:t>
            </a:r>
            <a:r>
              <a:rPr lang="en-US" altLang="zh-TW" dirty="0" smtClean="0">
                <a:sym typeface="Symbol" panose="05050102010706020507" pitchFamily="18" charset="2"/>
              </a:rPr>
              <a:t>+ </a:t>
            </a:r>
            <a:r>
              <a:rPr lang="en-US" altLang="zh-TW" u="sng" dirty="0">
                <a:sym typeface="Symbol" panose="05050102010706020507" pitchFamily="18" charset="2"/>
              </a:rPr>
              <a:t>(base - ((low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u="sng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+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 w</a:t>
            </a:r>
            <a:r>
              <a:rPr lang="en-US" altLang="zh-TW" u="sng" dirty="0" smtClean="0">
                <a:sym typeface="Symbol" panose="05050102010706020507" pitchFamily="18" charset="2"/>
              </a:rPr>
              <a:t>) </a:t>
            </a:r>
          </a:p>
          <a:p>
            <a:endParaRPr lang="en-IN" dirty="0" smtClean="0"/>
          </a:p>
          <a:p>
            <a:r>
              <a:rPr lang="en-IN" dirty="0" smtClean="0"/>
              <a:t>The expression </a:t>
            </a:r>
            <a:r>
              <a:rPr lang="en-US" altLang="zh-TW" u="sng" dirty="0">
                <a:sym typeface="Symbol" panose="05050102010706020507" pitchFamily="18" charset="2"/>
              </a:rPr>
              <a:t>(base - ((low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u="sng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+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 w) </a:t>
            </a:r>
            <a:r>
              <a:rPr lang="en-IN" altLang="zh-TW" dirty="0" smtClean="0">
                <a:sym typeface="Symbol" panose="05050102010706020507" pitchFamily="18" charset="2"/>
              </a:rPr>
              <a:t> can be determined at compile time.</a:t>
            </a:r>
            <a:endParaRPr lang="en-US" altLang="zh-TW" u="sng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058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8B095B3E-B299-4848-86DA-AB81A60AB6E0}" type="slidenum">
              <a:rPr lang="en-US" altLang="zh-TW" sz="1400"/>
              <a:pPr/>
              <a:t>18</a:t>
            </a:fld>
            <a:endParaRPr lang="en-US" altLang="zh-TW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981200"/>
            <a:ext cx="6477000" cy="3810000"/>
          </a:xfrm>
        </p:spPr>
        <p:txBody>
          <a:bodyPr/>
          <a:lstStyle/>
          <a:p>
            <a:pPr eaLnBrk="1" hangingPunct="1"/>
            <a:r>
              <a:rPr lang="en-US" altLang="zh-TW" smtClean="0"/>
              <a:t>Use inherited attributes</a:t>
            </a:r>
            <a:br>
              <a:rPr lang="en-US" altLang="zh-TW" smtClean="0"/>
            </a:br>
            <a:r>
              <a:rPr lang="en-US" altLang="zh-TW" smtClean="0"/>
              <a:t>	L </a:t>
            </a:r>
            <a:r>
              <a:rPr lang="en-US" altLang="zh-TW" smtClean="0">
                <a:sym typeface="Symbol" panose="05050102010706020507" pitchFamily="18" charset="2"/>
              </a:rPr>
              <a:t>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>  “[”  Elist  “]”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/>
            </a:r>
            <a:br>
              <a:rPr lang="en-US" altLang="zh-TW" smtClean="0">
                <a:sym typeface="Symbol" panose="05050102010706020507" pitchFamily="18" charset="2"/>
              </a:rPr>
            </a:br>
            <a:r>
              <a:rPr lang="en-US" altLang="zh-TW" smtClean="0">
                <a:sym typeface="Symbol" panose="05050102010706020507" pitchFamily="18" charset="2"/>
              </a:rPr>
              <a:t>	Elist  Elist  “,”  E  |  E</a:t>
            </a:r>
            <a:br>
              <a:rPr lang="en-US" altLang="zh-TW" smtClean="0">
                <a:sym typeface="Symbol" panose="05050102010706020507" pitchFamily="18" charset="2"/>
              </a:rPr>
            </a:br>
            <a:endParaRPr lang="en-US" altLang="zh-TW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mtClean="0"/>
              <a:t>Use synthesized attributes</a:t>
            </a:r>
            <a:br>
              <a:rPr lang="en-US" altLang="zh-TW" smtClean="0"/>
            </a:br>
            <a:r>
              <a:rPr lang="en-US" altLang="zh-TW" smtClean="0"/>
              <a:t> 	</a:t>
            </a:r>
            <a:r>
              <a:rPr lang="en-US" altLang="zh-TW" smtClean="0">
                <a:sym typeface="Symbol" panose="05050102010706020507" pitchFamily="18" charset="2"/>
              </a:rPr>
              <a:t>L  Elist  “]”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/>
            </a:r>
            <a:br>
              <a:rPr lang="en-US" altLang="zh-TW" smtClean="0">
                <a:sym typeface="Symbol" panose="05050102010706020507" pitchFamily="18" charset="2"/>
              </a:rPr>
            </a:br>
            <a:r>
              <a:rPr lang="en-US" altLang="zh-TW" smtClean="0">
                <a:sym typeface="Symbol" panose="05050102010706020507" pitchFamily="18" charset="2"/>
              </a:rPr>
              <a:t>	Elist  Elist  “,”  E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>  “[”  E</a:t>
            </a:r>
          </a:p>
        </p:txBody>
      </p:sp>
    </p:spTree>
    <p:extLst>
      <p:ext uri="{BB962C8B-B14F-4D97-AF65-F5344CB8AC3E}">
        <p14:creationId xmlns:p14="http://schemas.microsoft.com/office/powerpoint/2010/main" val="16410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D3E3482B-52FA-42C3-AA48-FB8AED1408FA}" type="slidenum">
              <a:rPr lang="en-US" altLang="zh-TW" sz="1400"/>
              <a:pPr/>
              <a:t>19</a:t>
            </a:fld>
            <a:endParaRPr lang="en-US" altLang="zh-TW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9960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dirty="0" smtClean="0"/>
              <a:t>Array Accesses translation schemes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667000" y="1447801"/>
            <a:ext cx="719967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zh-TW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 err="1" smtClean="0">
                <a:sym typeface="Symbol" panose="05050102010706020507" pitchFamily="18" charset="2"/>
              </a:rPr>
              <a:t>Elist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b="1" dirty="0">
                <a:sym typeface="Symbol" panose="05050102010706020507" pitchFamily="18" charset="2"/>
              </a:rPr>
              <a:t>id</a:t>
            </a:r>
            <a:r>
              <a:rPr lang="en-US" altLang="zh-TW" dirty="0">
                <a:sym typeface="Symbol" panose="05050102010706020507" pitchFamily="18" charset="2"/>
              </a:rPr>
              <a:t>  “[”  E      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{</a:t>
            </a:r>
            <a:r>
              <a:rPr lang="en-US" altLang="zh-TW" dirty="0" err="1">
                <a:sym typeface="Symbol" panose="05050102010706020507" pitchFamily="18" charset="2"/>
              </a:rPr>
              <a:t>Elist.place</a:t>
            </a:r>
            <a:r>
              <a:rPr lang="en-US" altLang="zh-TW" dirty="0">
                <a:sym typeface="Symbol" panose="05050102010706020507" pitchFamily="18" charset="2"/>
              </a:rPr>
              <a:t>  :=  </a:t>
            </a:r>
            <a:r>
              <a:rPr lang="en-US" altLang="zh-TW" dirty="0" err="1">
                <a:sym typeface="Symbol" panose="05050102010706020507" pitchFamily="18" charset="2"/>
              </a:rPr>
              <a:t>E.place</a:t>
            </a:r>
            <a:r>
              <a:rPr lang="en-US" altLang="zh-TW" dirty="0">
                <a:sym typeface="Symbol" panose="05050102010706020507" pitchFamily="18" charset="2"/>
              </a:rPr>
              <a:t>;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  </a:t>
            </a:r>
            <a:r>
              <a:rPr lang="en-US" altLang="zh-TW" dirty="0" err="1">
                <a:sym typeface="Symbol" panose="05050102010706020507" pitchFamily="18" charset="2"/>
              </a:rPr>
              <a:t>Elist.ndim</a:t>
            </a:r>
            <a:r>
              <a:rPr lang="en-US" altLang="zh-TW" dirty="0">
                <a:sym typeface="Symbol" panose="05050102010706020507" pitchFamily="18" charset="2"/>
              </a:rPr>
              <a:t>  :=  1;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  </a:t>
            </a:r>
            <a:r>
              <a:rPr lang="en-US" altLang="zh-TW" dirty="0" err="1">
                <a:sym typeface="Symbol" panose="05050102010706020507" pitchFamily="18" charset="2"/>
              </a:rPr>
              <a:t>Elist.array</a:t>
            </a:r>
            <a:r>
              <a:rPr lang="en-US" altLang="zh-TW" dirty="0">
                <a:sym typeface="Symbol" panose="05050102010706020507" pitchFamily="18" charset="2"/>
              </a:rPr>
              <a:t>  :=  </a:t>
            </a:r>
            <a:r>
              <a:rPr lang="en-US" altLang="zh-TW" dirty="0" err="1">
                <a:sym typeface="Symbol" panose="05050102010706020507" pitchFamily="18" charset="2"/>
              </a:rPr>
              <a:t>id.place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</a:t>
            </a:r>
            <a:r>
              <a:rPr lang="en-US" altLang="zh-TW" dirty="0" smtClean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317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IN" dirty="0" smtClean="0"/>
              <a:t>Front end translates a source program into an intermediate representation.</a:t>
            </a:r>
          </a:p>
          <a:p>
            <a:r>
              <a:rPr lang="en-IN" dirty="0" smtClean="0"/>
              <a:t>Back end generates a target code.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2838449"/>
            <a:ext cx="9724571" cy="2531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59944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Position of Intermediate Code Generator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012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CDF18FC4-66A5-466F-AC34-8EFF79F5A7ED}" type="slidenum">
              <a:rPr lang="en-US" altLang="zh-TW" sz="1400"/>
              <a:pPr/>
              <a:t>20</a:t>
            </a:fld>
            <a:endParaRPr lang="en-US" altLang="zh-TW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590800" y="2133600"/>
            <a:ext cx="73661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L 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>
                <a:sym typeface="Symbol" panose="05050102010706020507" pitchFamily="18" charset="2"/>
              </a:rPr>
              <a:t>            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{L.place  := 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>
                <a:sym typeface="Symbol" panose="05050102010706020507" pitchFamily="18" charset="2"/>
              </a:rPr>
              <a:t>.place;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L.offset  :=  null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}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L  Elist  “]”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{L.place  := 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L.offset  := 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emit(L.place  ‘:=’  c(Elist.array));</a:t>
            </a:r>
          </a:p>
          <a:p>
            <a:pPr eaLnBrk="1" hangingPunct="1"/>
            <a:r>
              <a:rPr lang="en-US" altLang="zh-TW"/>
              <a:t>          emit(L.offset  ‘:=’ Elist.place  ‘*’ width(Elist.array))</a:t>
            </a:r>
          </a:p>
          <a:p>
            <a:pPr eaLnBrk="1" hangingPunct="1"/>
            <a:r>
              <a:rPr lang="en-US" altLang="zh-TW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11194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9622CCF6-869B-4ECD-B76F-9B1B0515C431}" type="slidenum">
              <a:rPr lang="en-US" altLang="zh-TW" sz="1400"/>
              <a:pPr/>
              <a:t>21</a:t>
            </a:fld>
            <a:endParaRPr lang="en-US" altLang="zh-TW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895601" y="1752601"/>
            <a:ext cx="667528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L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</a:t>
            </a:r>
            <a:r>
              <a:rPr lang="en-US" altLang="zh-TW" b="1">
                <a:sym typeface="Symbol" panose="05050102010706020507" pitchFamily="18" charset="2"/>
              </a:rPr>
              <a:t>if</a:t>
            </a:r>
            <a:r>
              <a:rPr lang="en-US" altLang="zh-TW">
                <a:sym typeface="Symbol" panose="05050102010706020507" pitchFamily="18" charset="2"/>
              </a:rPr>
              <a:t>  L.offset  =  null  </a:t>
            </a:r>
            <a:r>
              <a:rPr lang="en-US" altLang="zh-TW" b="1">
                <a:sym typeface="Symbol" panose="05050102010706020507" pitchFamily="18" charset="2"/>
              </a:rPr>
              <a:t>then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E.place := L.place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else begin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E.place :=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emit(E.place  ‘:=’  L.place  ‘[’  L.offset  ‘]’)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end</a:t>
            </a:r>
            <a:r>
              <a:rPr lang="en-US" altLang="zh-TW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S  L  “:=”  E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</a:t>
            </a:r>
            <a:r>
              <a:rPr lang="en-US" altLang="zh-TW" b="1">
                <a:sym typeface="Symbol" panose="05050102010706020507" pitchFamily="18" charset="2"/>
              </a:rPr>
              <a:t>if</a:t>
            </a:r>
            <a:r>
              <a:rPr lang="en-US" altLang="zh-TW">
                <a:sym typeface="Symbol" panose="05050102010706020507" pitchFamily="18" charset="2"/>
              </a:rPr>
              <a:t>  L.offset  =  null  </a:t>
            </a:r>
            <a:r>
              <a:rPr lang="en-US" altLang="zh-TW" b="1">
                <a:sym typeface="Symbol" panose="05050102010706020507" pitchFamily="18" charset="2"/>
              </a:rPr>
              <a:t>then 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emit(L.place  ‘:=’  E.place)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else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emit(L.place  ‘[’  L.offset  ‘]’  ‘:=’  E.place)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65239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2F766241-C7EF-4779-901B-C901A0ECBA8C}" type="slidenum">
              <a:rPr lang="en-US" altLang="zh-TW" sz="1400"/>
              <a:pPr/>
              <a:t>22</a:t>
            </a:fld>
            <a:endParaRPr lang="en-US" altLang="zh-TW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An Example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581400" y="2057400"/>
            <a:ext cx="53124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	       x  :=  A[y,  z]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</a:t>
            </a:r>
            <a:r>
              <a:rPr lang="en-US" altLang="zh-TW" baseline="-25000"/>
              <a:t>1</a:t>
            </a:r>
            <a:r>
              <a:rPr lang="en-US" altLang="zh-TW"/>
              <a:t> = 10,  n</a:t>
            </a:r>
            <a:r>
              <a:rPr lang="en-US" altLang="zh-TW" baseline="-25000"/>
              <a:t>2</a:t>
            </a:r>
            <a:r>
              <a:rPr lang="en-US" altLang="zh-TW"/>
              <a:t> = 20,  w = 4</a:t>
            </a:r>
          </a:p>
          <a:p>
            <a:pPr eaLnBrk="1" hangingPunct="1"/>
            <a:r>
              <a:rPr lang="en-US" altLang="zh-TW"/>
              <a:t>c = base</a:t>
            </a:r>
            <a:r>
              <a:rPr lang="en-US" altLang="zh-TW" baseline="-25000"/>
              <a:t>A</a:t>
            </a:r>
            <a:r>
              <a:rPr lang="en-US" altLang="zh-TW"/>
              <a:t> - ((1 </a:t>
            </a:r>
            <a:r>
              <a:rPr lang="en-US" altLang="zh-TW">
                <a:sym typeface="Symbol" panose="05050102010706020507" pitchFamily="18" charset="2"/>
              </a:rPr>
              <a:t> 20) + 1)  4 = base</a:t>
            </a:r>
            <a:r>
              <a:rPr lang="en-US" altLang="zh-TW" baseline="-25000"/>
              <a:t>A</a:t>
            </a:r>
            <a:r>
              <a:rPr lang="en-US" altLang="zh-TW">
                <a:sym typeface="Symbol" panose="05050102010706020507" pitchFamily="18" charset="2"/>
              </a:rPr>
              <a:t> - 84</a:t>
            </a:r>
          </a:p>
          <a:p>
            <a:pPr eaLnBrk="1" hangingPunct="1"/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t1  :=  y  *  20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t1  :=  t1  +  z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t2  :=  c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t3  :=  t1  *  4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t4  :=  t2[t3]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x   :=  t4</a:t>
            </a:r>
          </a:p>
        </p:txBody>
      </p:sp>
    </p:spTree>
    <p:extLst>
      <p:ext uri="{BB962C8B-B14F-4D97-AF65-F5344CB8AC3E}">
        <p14:creationId xmlns:p14="http://schemas.microsoft.com/office/powerpoint/2010/main" val="158628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3212-837C-485F-B784-B343B880240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Basic Blocks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basic block</a:t>
            </a:r>
            <a:r>
              <a:rPr lang="en-US" altLang="zh-TW"/>
              <a:t> is a sequence of consecutive statements in which control enters at the beginning and leaves at the end without halt or possibility of branching except at the end</a:t>
            </a:r>
          </a:p>
        </p:txBody>
      </p:sp>
    </p:spTree>
    <p:extLst>
      <p:ext uri="{BB962C8B-B14F-4D97-AF65-F5344CB8AC3E}">
        <p14:creationId xmlns:p14="http://schemas.microsoft.com/office/powerpoint/2010/main" val="297656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93C2-F438-4F53-90DA-04F72F710C4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267201" y="1905000"/>
            <a:ext cx="29620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(1)	prod  :=  0</a:t>
            </a:r>
          </a:p>
          <a:p>
            <a:r>
              <a:rPr lang="en-US" altLang="zh-TW"/>
              <a:t>(2)	i  :=  1</a:t>
            </a:r>
          </a:p>
          <a:p>
            <a:r>
              <a:rPr lang="en-US" altLang="zh-TW">
                <a:solidFill>
                  <a:srgbClr val="FF3300"/>
                </a:solidFill>
              </a:rPr>
              <a:t>(3)</a:t>
            </a:r>
            <a:r>
              <a:rPr lang="en-US" altLang="zh-TW"/>
              <a:t>	t1  :=  4  *  i</a:t>
            </a:r>
          </a:p>
          <a:p>
            <a:r>
              <a:rPr lang="en-US" altLang="zh-TW"/>
              <a:t>(4)	t2  :=  a[t1]</a:t>
            </a:r>
          </a:p>
          <a:p>
            <a:r>
              <a:rPr lang="en-US" altLang="zh-TW"/>
              <a:t>(5)	t3  :=  4  *  i</a:t>
            </a:r>
          </a:p>
          <a:p>
            <a:r>
              <a:rPr lang="en-US" altLang="zh-TW"/>
              <a:t>(6)	t4  :=  b[t3]</a:t>
            </a:r>
          </a:p>
          <a:p>
            <a:r>
              <a:rPr lang="en-US" altLang="zh-TW"/>
              <a:t>(7)	t5  :=  t2  *  t4</a:t>
            </a:r>
          </a:p>
          <a:p>
            <a:r>
              <a:rPr lang="en-US" altLang="zh-TW"/>
              <a:t>(8)	t6  :=  prod  +  t5</a:t>
            </a:r>
          </a:p>
          <a:p>
            <a:r>
              <a:rPr lang="en-US" altLang="zh-TW"/>
              <a:t>(9)	prod  :=  t6</a:t>
            </a:r>
          </a:p>
          <a:p>
            <a:r>
              <a:rPr lang="en-US" altLang="zh-TW"/>
              <a:t>(10)	t7  :=  i  +  1</a:t>
            </a:r>
          </a:p>
          <a:p>
            <a:r>
              <a:rPr lang="en-US" altLang="zh-TW"/>
              <a:t>(11)	i  :=  t7</a:t>
            </a:r>
          </a:p>
          <a:p>
            <a:r>
              <a:rPr lang="en-US" altLang="zh-TW"/>
              <a:t>(12)	</a:t>
            </a:r>
            <a:r>
              <a:rPr lang="en-US" altLang="zh-TW">
                <a:solidFill>
                  <a:srgbClr val="FF3300"/>
                </a:solidFill>
              </a:rPr>
              <a:t>if  i  &lt;=  20  goto  (3)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429000" y="2667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429000" y="1905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505200" y="64008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1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CEF8-7D00-448F-94BD-CA95E2DDC9D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altLang="zh-TW" b="1"/>
              <a:t>Flow Graphs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8006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flow graph</a:t>
            </a:r>
            <a:r>
              <a:rPr lang="en-US" altLang="zh-TW"/>
              <a:t> is a directed graph</a:t>
            </a:r>
          </a:p>
          <a:p>
            <a:r>
              <a:rPr lang="en-US" altLang="zh-TW"/>
              <a:t>The </a:t>
            </a:r>
            <a:r>
              <a:rPr lang="en-US" altLang="zh-TW" i="1">
                <a:solidFill>
                  <a:srgbClr val="FF3300"/>
                </a:solidFill>
              </a:rPr>
              <a:t>nodes</a:t>
            </a:r>
            <a:r>
              <a:rPr lang="en-US" altLang="zh-TW"/>
              <a:t> in the graph are </a:t>
            </a:r>
            <a:r>
              <a:rPr lang="en-US" altLang="zh-TW" i="1">
                <a:solidFill>
                  <a:srgbClr val="FF3300"/>
                </a:solidFill>
              </a:rPr>
              <a:t>basic blocks</a:t>
            </a:r>
          </a:p>
          <a:p>
            <a:r>
              <a:rPr lang="en-US" altLang="zh-TW"/>
              <a:t>There is an </a:t>
            </a:r>
            <a:r>
              <a:rPr lang="en-US" altLang="zh-TW" i="1">
                <a:solidFill>
                  <a:srgbClr val="FF3300"/>
                </a:solidFill>
              </a:rPr>
              <a:t>edge</a:t>
            </a:r>
            <a:r>
              <a:rPr lang="en-US" altLang="zh-TW"/>
              <a:t> from B</a:t>
            </a:r>
            <a:r>
              <a:rPr lang="en-US" altLang="zh-TW" baseline="-25000"/>
              <a:t>1</a:t>
            </a:r>
            <a:r>
              <a:rPr lang="en-US" altLang="zh-TW"/>
              <a:t> to B</a:t>
            </a:r>
            <a:r>
              <a:rPr lang="en-US" altLang="zh-TW" baseline="-25000"/>
              <a:t>2</a:t>
            </a:r>
            <a:r>
              <a:rPr lang="en-US" altLang="zh-TW"/>
              <a:t> iff B</a:t>
            </a:r>
            <a:r>
              <a:rPr lang="en-US" altLang="zh-TW" baseline="-25000"/>
              <a:t>2</a:t>
            </a:r>
            <a:r>
              <a:rPr lang="en-US" altLang="zh-TW"/>
              <a:t> immediately follows B</a:t>
            </a:r>
            <a:r>
              <a:rPr lang="en-US" altLang="zh-TW" baseline="-25000"/>
              <a:t>1</a:t>
            </a:r>
            <a:r>
              <a:rPr lang="en-US" altLang="zh-TW"/>
              <a:t> in some execution sequence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r>
              <a:rPr lang="en-US" altLang="zh-TW">
                <a:solidFill>
                  <a:srgbClr val="FF3300"/>
                </a:solidFill>
              </a:rPr>
              <a:t> immediately follows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in program text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there is a jump from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to 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endParaRPr lang="en-US" altLang="zh-TW">
              <a:solidFill>
                <a:srgbClr val="FF3300"/>
              </a:solidFill>
            </a:endParaRPr>
          </a:p>
          <a:p>
            <a:r>
              <a:rPr lang="en-US" altLang="zh-TW"/>
              <a:t>B</a:t>
            </a:r>
            <a:r>
              <a:rPr lang="en-US" altLang="zh-TW" baseline="-25000"/>
              <a:t>1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predecessor</a:t>
            </a:r>
            <a:r>
              <a:rPr lang="en-US" altLang="zh-TW"/>
              <a:t> of B</a:t>
            </a:r>
            <a:r>
              <a:rPr lang="en-US" altLang="zh-TW" baseline="-25000"/>
              <a:t>2</a:t>
            </a:r>
            <a:r>
              <a:rPr lang="en-US" altLang="zh-TW"/>
              <a:t>, B</a:t>
            </a:r>
            <a:r>
              <a:rPr lang="en-US" altLang="zh-TW" baseline="-25000"/>
              <a:t>2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successor</a:t>
            </a:r>
            <a:r>
              <a:rPr lang="en-US" altLang="zh-TW"/>
              <a:t> of B</a:t>
            </a:r>
            <a:r>
              <a:rPr lang="en-US" altLang="zh-TW" baseline="-25000"/>
              <a:t>1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240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0094-455E-4F3C-84B4-2D5952FCE69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038601" y="1447801"/>
            <a:ext cx="4038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(1)	</a:t>
            </a:r>
            <a:r>
              <a:rPr lang="en-US" altLang="zh-TW" sz="2400" dirty="0"/>
              <a:t>prod  :=  0</a:t>
            </a:r>
          </a:p>
          <a:p>
            <a:r>
              <a:rPr lang="en-US" altLang="zh-TW" sz="2400" dirty="0"/>
              <a:t>(2)	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:=  1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3300"/>
                </a:solidFill>
              </a:rPr>
              <a:t>(3)</a:t>
            </a:r>
            <a:r>
              <a:rPr lang="en-US" altLang="zh-TW" sz="2400" dirty="0"/>
              <a:t>	t1  :=  4  *  </a:t>
            </a:r>
            <a:r>
              <a:rPr lang="en-US" altLang="zh-TW" sz="2400" dirty="0" err="1"/>
              <a:t>i</a:t>
            </a:r>
            <a:endParaRPr lang="en-US" altLang="zh-TW" sz="2400" dirty="0"/>
          </a:p>
          <a:p>
            <a:r>
              <a:rPr lang="en-US" altLang="zh-TW" sz="2400" dirty="0"/>
              <a:t>(4)	t2  :=  a[t1]</a:t>
            </a:r>
          </a:p>
          <a:p>
            <a:r>
              <a:rPr lang="en-US" altLang="zh-TW" sz="2400" dirty="0"/>
              <a:t>(5)	t3  :=  4  *  </a:t>
            </a:r>
            <a:r>
              <a:rPr lang="en-US" altLang="zh-TW" sz="2400" dirty="0" err="1"/>
              <a:t>i</a:t>
            </a:r>
            <a:endParaRPr lang="en-US" altLang="zh-TW" sz="2400" dirty="0"/>
          </a:p>
          <a:p>
            <a:r>
              <a:rPr lang="en-US" altLang="zh-TW" sz="2400" dirty="0"/>
              <a:t>(6)	t4  :=  b[t3]</a:t>
            </a:r>
          </a:p>
          <a:p>
            <a:r>
              <a:rPr lang="en-US" altLang="zh-TW" sz="2400" dirty="0"/>
              <a:t>(7)	t5  :=  t2  *  t4</a:t>
            </a:r>
          </a:p>
          <a:p>
            <a:r>
              <a:rPr lang="en-US" altLang="zh-TW" sz="2400" dirty="0"/>
              <a:t>(8)	t6  :=  prod  +  t5</a:t>
            </a:r>
          </a:p>
          <a:p>
            <a:r>
              <a:rPr lang="en-US" altLang="zh-TW" sz="2400" dirty="0"/>
              <a:t>(9)	prod  :=  t6</a:t>
            </a:r>
          </a:p>
          <a:p>
            <a:r>
              <a:rPr lang="en-US" altLang="zh-TW" sz="2400" dirty="0"/>
              <a:t>(10)	t7  := 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+  1</a:t>
            </a:r>
          </a:p>
          <a:p>
            <a:r>
              <a:rPr lang="en-US" altLang="zh-TW" sz="2400" dirty="0"/>
              <a:t>(11)	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:=  t7</a:t>
            </a:r>
          </a:p>
          <a:p>
            <a:r>
              <a:rPr lang="en-US" altLang="zh-TW" sz="2400" dirty="0"/>
              <a:t>(12)	</a:t>
            </a:r>
            <a:r>
              <a:rPr lang="en-US" altLang="zh-TW" sz="2400" dirty="0">
                <a:solidFill>
                  <a:srgbClr val="FF3300"/>
                </a:solidFill>
              </a:rPr>
              <a:t>if  </a:t>
            </a:r>
            <a:r>
              <a:rPr lang="en-US" altLang="zh-TW" sz="2400" dirty="0" err="1">
                <a:solidFill>
                  <a:srgbClr val="FF3300"/>
                </a:solidFill>
              </a:rPr>
              <a:t>i</a:t>
            </a:r>
            <a:r>
              <a:rPr lang="en-US" altLang="zh-TW" sz="2400" dirty="0">
                <a:solidFill>
                  <a:srgbClr val="FF3300"/>
                </a:solidFill>
              </a:rPr>
              <a:t>  &lt;=  20  </a:t>
            </a:r>
            <a:r>
              <a:rPr lang="en-US" altLang="zh-TW" sz="2400" dirty="0" err="1">
                <a:solidFill>
                  <a:srgbClr val="FF3300"/>
                </a:solidFill>
              </a:rPr>
              <a:t>goto</a:t>
            </a:r>
            <a:r>
              <a:rPr lang="en-US" altLang="zh-TW" sz="2400" dirty="0">
                <a:solidFill>
                  <a:srgbClr val="FF3300"/>
                </a:solidFill>
              </a:rPr>
              <a:t>  (3)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038600" y="1447800"/>
            <a:ext cx="4038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038600" y="2590800"/>
            <a:ext cx="4038600" cy="3733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19800" y="6324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3657600" y="6477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3657600" y="24384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657600" y="2438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112125" y="1557338"/>
            <a:ext cx="38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112125" y="4149725"/>
            <a:ext cx="38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05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34FD-3CF2-4AAF-B154-DC7C390A0B3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altLang="zh-TW" b="1"/>
              <a:t>Construction of Basic Blocks</a:t>
            </a: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648200"/>
          </a:xfrm>
        </p:spPr>
        <p:txBody>
          <a:bodyPr/>
          <a:lstStyle/>
          <a:p>
            <a:r>
              <a:rPr lang="en-US" altLang="zh-TW" dirty="0"/>
              <a:t>Determine the set of </a:t>
            </a:r>
            <a:r>
              <a:rPr lang="en-US" altLang="zh-TW" i="1" dirty="0" smtClean="0">
                <a:solidFill>
                  <a:srgbClr val="FF3300"/>
                </a:solidFill>
              </a:rPr>
              <a:t>leaders</a:t>
            </a:r>
          </a:p>
          <a:p>
            <a:r>
              <a:rPr lang="en-US" altLang="zh-TW" i="1" dirty="0" smtClean="0">
                <a:solidFill>
                  <a:srgbClr val="FF3300"/>
                </a:solidFill>
              </a:rPr>
              <a:t>Rules for selecting a Leader:</a:t>
            </a:r>
            <a:endParaRPr lang="en-US" altLang="zh-TW" i="1" dirty="0">
              <a:solidFill>
                <a:srgbClr val="FF33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he </a:t>
            </a:r>
            <a:r>
              <a:rPr lang="en-US" altLang="zh-TW" dirty="0">
                <a:solidFill>
                  <a:srgbClr val="FF3300"/>
                </a:solidFill>
              </a:rPr>
              <a:t>first statement is a leader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he </a:t>
            </a:r>
            <a:r>
              <a:rPr lang="en-US" altLang="zh-TW" dirty="0">
                <a:solidFill>
                  <a:srgbClr val="FF3300"/>
                </a:solidFill>
              </a:rPr>
              <a:t>target of a jump is a leader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A</a:t>
            </a:r>
            <a:r>
              <a:rPr lang="en-US" altLang="zh-TW" dirty="0" smtClean="0">
                <a:solidFill>
                  <a:srgbClr val="FF3300"/>
                </a:solidFill>
              </a:rPr>
              <a:t>ny </a:t>
            </a:r>
            <a:r>
              <a:rPr lang="en-US" altLang="zh-TW" dirty="0">
                <a:solidFill>
                  <a:srgbClr val="FF3300"/>
                </a:solidFill>
              </a:rPr>
              <a:t>statement immediately following a jump is a leader</a:t>
            </a:r>
          </a:p>
          <a:p>
            <a:pPr algn="just"/>
            <a:r>
              <a:rPr lang="en-US" altLang="zh-TW" dirty="0"/>
              <a:t>For each leader, its basic block consists of the leader and all statements up to but not including the next leader or the end of the </a:t>
            </a:r>
            <a:r>
              <a:rPr lang="en-US" altLang="zh-TW" dirty="0" smtClean="0"/>
              <a:t>program.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6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4236-41F6-492B-9C13-94AB7712D15B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Representation of Basic Blocks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Each basic block is represented by a record consisting of</a:t>
            </a:r>
          </a:p>
          <a:p>
            <a:pPr lvl="1"/>
            <a:r>
              <a:rPr lang="en-US" altLang="zh-TW"/>
              <a:t>a count of the number of statements</a:t>
            </a:r>
          </a:p>
          <a:p>
            <a:pPr lvl="1"/>
            <a:r>
              <a:rPr lang="en-US" altLang="zh-TW"/>
              <a:t>a pointer to the leader</a:t>
            </a:r>
          </a:p>
          <a:p>
            <a:pPr lvl="1"/>
            <a:r>
              <a:rPr lang="en-US" altLang="zh-TW"/>
              <a:t>a list of predecessors</a:t>
            </a:r>
          </a:p>
          <a:p>
            <a:pPr lvl="1"/>
            <a:r>
              <a:rPr lang="en-US" altLang="zh-TW"/>
              <a:t>a list of successors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4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9131-2171-473F-840B-80BFC3460D15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Define and Use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three address statement  x :=  y + z  is said to </a:t>
            </a:r>
            <a:r>
              <a:rPr lang="en-US" altLang="zh-TW" i="1">
                <a:solidFill>
                  <a:srgbClr val="FF3300"/>
                </a:solidFill>
              </a:rPr>
              <a:t>define</a:t>
            </a:r>
            <a:r>
              <a:rPr lang="en-US" altLang="zh-TW"/>
              <a:t> x and to </a:t>
            </a:r>
            <a:r>
              <a:rPr lang="en-US" altLang="zh-TW" i="1">
                <a:solidFill>
                  <a:srgbClr val="FF3300"/>
                </a:solidFill>
              </a:rPr>
              <a:t>use</a:t>
            </a:r>
            <a:r>
              <a:rPr lang="en-US" altLang="zh-TW"/>
              <a:t> y and z</a:t>
            </a:r>
          </a:p>
          <a:p>
            <a:r>
              <a:rPr lang="en-US" altLang="zh-TW"/>
              <a:t>A name is </a:t>
            </a:r>
            <a:r>
              <a:rPr lang="en-US" altLang="zh-TW" i="1">
                <a:solidFill>
                  <a:srgbClr val="FF3300"/>
                </a:solidFill>
              </a:rPr>
              <a:t>live</a:t>
            </a:r>
            <a:r>
              <a:rPr lang="en-US" altLang="zh-TW"/>
              <a:t> in a basic block at a given point if its value is used after that point, perhaps in another basic block</a:t>
            </a:r>
          </a:p>
        </p:txBody>
      </p:sp>
    </p:spTree>
    <p:extLst>
      <p:ext uri="{BB962C8B-B14F-4D97-AF65-F5344CB8AC3E}">
        <p14:creationId xmlns:p14="http://schemas.microsoft.com/office/powerpoint/2010/main" val="14640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 machine independent intermediate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/>
              <a:t>R</a:t>
            </a:r>
            <a:r>
              <a:rPr lang="en-IN" dirty="0" smtClean="0"/>
              <a:t>etargeting is facilitated: A compiler for a different machine can be created by attaching a backend of a new machine to an existing front end.</a:t>
            </a:r>
          </a:p>
          <a:p>
            <a:endParaRPr lang="en-IN" dirty="0"/>
          </a:p>
          <a:p>
            <a:r>
              <a:rPr lang="en-IN" dirty="0" smtClean="0"/>
              <a:t>2. A machine independent code optimizer can be applied to an intermediate representation.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6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IN" dirty="0" smtClean="0"/>
              <a:t>Transformation on Basic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IN" dirty="0" smtClean="0"/>
              <a:t>A basic block computes a set of expressions. Two basic blocks are said to be equivalent if they compute the same set of expressions.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Structure preserving transformations:</a:t>
            </a:r>
          </a:p>
          <a:p>
            <a:pPr marL="0" indent="0">
              <a:buNone/>
            </a:pPr>
            <a:r>
              <a:rPr lang="en-IN" dirty="0" smtClean="0"/>
              <a:t>1. Common subexpression elimination</a:t>
            </a:r>
          </a:p>
          <a:p>
            <a:pPr marL="0" indent="0">
              <a:buNone/>
            </a:pPr>
            <a:r>
              <a:rPr lang="en-IN" dirty="0" smtClean="0"/>
              <a:t>2. Dead code elimination</a:t>
            </a:r>
          </a:p>
          <a:p>
            <a:pPr marL="0" indent="0">
              <a:buNone/>
            </a:pPr>
            <a:r>
              <a:rPr lang="en-IN" dirty="0" smtClean="0"/>
              <a:t>3. Renaming of temporary variables</a:t>
            </a:r>
          </a:p>
          <a:p>
            <a:pPr marL="0" indent="0">
              <a:buNone/>
            </a:pPr>
            <a:r>
              <a:rPr lang="en-IN" dirty="0" smtClean="0"/>
              <a:t>4. Interchange of two independent adjacent statements.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825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Criterion of code optimization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en-US" dirty="0" smtClean="0"/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semantic equivalence of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should not be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average should speed up the execution of the program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5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US" altLang="en-US" dirty="0"/>
              <a:t>Themes behind Optimization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3200" dirty="0"/>
              <a:t>Avoid redundancy: </a:t>
            </a:r>
            <a:r>
              <a:rPr lang="en-US" altLang="en-US" dirty="0"/>
              <a:t>something already computed need not be computed again</a:t>
            </a:r>
          </a:p>
          <a:p>
            <a:pPr algn="just"/>
            <a:r>
              <a:rPr lang="en-US" altLang="en-US" sz="3200" dirty="0"/>
              <a:t>Smaller code: </a:t>
            </a:r>
            <a:r>
              <a:rPr lang="en-US" altLang="en-US" dirty="0"/>
              <a:t>less work for CPU, cache, and </a:t>
            </a:r>
            <a:r>
              <a:rPr lang="en-US" altLang="en-US" dirty="0" smtClean="0"/>
              <a:t>memory</a:t>
            </a:r>
            <a:endParaRPr lang="en-US" altLang="en-US" dirty="0"/>
          </a:p>
          <a:p>
            <a:pPr algn="just"/>
            <a:r>
              <a:rPr lang="en-US" altLang="en-US" sz="3200" dirty="0"/>
              <a:t>Less jumps: </a:t>
            </a:r>
            <a:r>
              <a:rPr lang="en-US" altLang="en-US" dirty="0"/>
              <a:t>jumps interfere with code pre-fetch</a:t>
            </a:r>
          </a:p>
          <a:p>
            <a:pPr algn="just"/>
            <a:r>
              <a:rPr lang="en-US" altLang="en-US" sz="3200" dirty="0"/>
              <a:t>Code locality: </a:t>
            </a:r>
            <a:r>
              <a:rPr lang="en-US" altLang="en-US" dirty="0"/>
              <a:t>codes executed close together in time is generated close together in memory – increase locality of reference</a:t>
            </a:r>
          </a:p>
          <a:p>
            <a:pPr algn="just"/>
            <a:r>
              <a:rPr lang="en-US" altLang="en-US" sz="3200" dirty="0"/>
              <a:t>Extract more information about code: </a:t>
            </a:r>
            <a:r>
              <a:rPr lang="en-US" altLang="en-US" dirty="0"/>
              <a:t>More info – better code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24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Sub-expression </a:t>
            </a:r>
            <a:r>
              <a:rPr lang="en-US" altLang="en-US" dirty="0" smtClean="0"/>
              <a:t>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Identify common sub-expression present in different expression, compute once, and use the result in all the places.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i="1" dirty="0"/>
              <a:t>definition</a:t>
            </a:r>
            <a:r>
              <a:rPr lang="en-US" altLang="en-US" sz="2000" dirty="0"/>
              <a:t> of the variables involved should not change</a:t>
            </a:r>
          </a:p>
          <a:p>
            <a:pPr lvl="1">
              <a:buNone/>
            </a:pP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Example: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a := b * c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temp := b * c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		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a := temp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		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…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x := b * c + 5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x := temp + 5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56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US" altLang="en-US" dirty="0"/>
              <a:t>Dead Code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Dead Code are portion of the program which will not be executed in any path of the program.</a:t>
            </a:r>
          </a:p>
          <a:p>
            <a:pPr lvl="1"/>
            <a:r>
              <a:rPr lang="en-US" altLang="en-US" dirty="0"/>
              <a:t>Can be removed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No control flows into a basic block</a:t>
            </a:r>
          </a:p>
          <a:p>
            <a:pPr lvl="1"/>
            <a:r>
              <a:rPr lang="en-US" altLang="en-US" dirty="0"/>
              <a:t>A variable is dead at a point -&gt; its value is not used anywhere in the program</a:t>
            </a:r>
          </a:p>
          <a:p>
            <a:pPr lvl="1"/>
            <a:r>
              <a:rPr lang="en-US" altLang="en-US" dirty="0"/>
              <a:t>An assignment is dead -&gt; assignment assigns a value to a dead variable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Examples:</a:t>
            </a:r>
          </a:p>
          <a:p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	DEBUG:=0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if </a:t>
            </a:r>
            <a:r>
              <a:rPr lang="en-US" altLang="en-US" dirty="0">
                <a:latin typeface="Courier New" panose="02070309020205020404" pitchFamily="49" charset="0"/>
              </a:rPr>
              <a:t>(DEBUG) print</a:t>
            </a:r>
            <a:r>
              <a:rPr lang="en-US" altLang="en-US" dirty="0">
                <a:latin typeface="Times New Roman" panose="02020603050405020304" pitchFamily="18" charset="0"/>
              </a:rPr>
              <a:t>                     Can be</a:t>
            </a:r>
          </a:p>
          <a:p>
            <a:pPr marL="914400" lvl="2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	 eliminated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24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IN" b="1" dirty="0"/>
              <a:t>Renaming of temporary </a:t>
            </a:r>
            <a:r>
              <a:rPr lang="en-IN" b="1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t:=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b+c,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 is a temporary name can be changed to u:=b+c where u is another temporary name, and change all uses of t to u. In this a basic block is transformed to its equivalent block called normal-form block.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9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Interchange of two independent adjacent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 smtClean="0"/>
              <a:t>statements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t1</a:t>
            </a:r>
            <a:r>
              <a:rPr lang="fr-FR" dirty="0"/>
              <a:t>:=</a:t>
            </a:r>
            <a:r>
              <a:rPr lang="fr-FR" dirty="0" err="1" smtClean="0"/>
              <a:t>b+c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t2</a:t>
            </a:r>
            <a:r>
              <a:rPr lang="fr-FR" dirty="0"/>
              <a:t>:=</a:t>
            </a:r>
            <a:r>
              <a:rPr lang="fr-FR" dirty="0" err="1" smtClean="0"/>
              <a:t>x+y</a:t>
            </a: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interchanged or reordered in its computation in the basic block when value of t1 does not affect the value of t2.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405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IN" b="1" dirty="0"/>
              <a:t>Algebraic </a:t>
            </a:r>
            <a:r>
              <a:rPr lang="en-IN" b="1" dirty="0" smtClean="0"/>
              <a:t>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Algebraic identities represent another important class of optimizations on basic blocks. </a:t>
            </a:r>
            <a:endParaRPr lang="en-US" dirty="0" smtClean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/>
              <a:t>:=x+0 </a:t>
            </a:r>
            <a:r>
              <a:rPr lang="en-US" dirty="0" smtClean="0"/>
              <a:t>or x:=x*1 can </a:t>
            </a:r>
            <a:r>
              <a:rPr lang="en-US" dirty="0"/>
              <a:t>be </a:t>
            </a:r>
            <a:r>
              <a:rPr lang="en-US" dirty="0" smtClean="0"/>
              <a:t>removed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/>
              <a:t>:=y**2 can be replaced by a cheaper statement x:=y*y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00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482F-E706-4D0B-B314-87B5AE2D5B8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Intermediate Languages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2209800"/>
            <a:ext cx="10903857" cy="4191000"/>
          </a:xfrm>
        </p:spPr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</a:rPr>
              <a:t>Syntax tree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3300"/>
                </a:solidFill>
              </a:rPr>
              <a:t>Postfix notation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400" dirty="0"/>
              <a:t>	a  b  c  -  *  b  c  -  *  +  </a:t>
            </a:r>
            <a:r>
              <a:rPr lang="en-US" altLang="zh-TW" sz="2400" dirty="0" smtClean="0"/>
              <a:t>:=</a:t>
            </a:r>
            <a:endParaRPr lang="en-US" altLang="zh-TW" sz="24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1" y="1828800"/>
            <a:ext cx="2299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 :=  b *  - c  +  b  *  - c</a:t>
            </a:r>
          </a:p>
        </p:txBody>
      </p: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4648200" y="2819402"/>
            <a:ext cx="3041650" cy="1928813"/>
            <a:chOff x="1430" y="1802"/>
            <a:chExt cx="1916" cy="1215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814" y="1802"/>
              <a:ext cx="2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:=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430" y="2042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2294" y="204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862" y="228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2832" y="2256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2198" y="2474"/>
              <a:ext cx="1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208" y="2784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536" y="2496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H="1">
              <a:off x="1536" y="2016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064" y="2016"/>
              <a:ext cx="33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H="1">
              <a:off x="1968" y="2208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2448" y="2208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1632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16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2304" y="26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2496" y="2496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3168" y="2448"/>
              <a:ext cx="1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2976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264" y="26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3168" y="2784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48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538513"/>
            <a:ext cx="10515600" cy="530419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assign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78514" y="1973943"/>
            <a:ext cx="798286" cy="84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38057" y="1973943"/>
            <a:ext cx="885372" cy="84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6286" y="2989943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22625" y="2920702"/>
            <a:ext cx="6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+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979886" y="41260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14" name="Arc 13"/>
          <p:cNvSpPr/>
          <p:nvPr/>
        </p:nvSpPr>
        <p:spPr>
          <a:xfrm rot="1020482" flipH="1">
            <a:off x="5575825" y="3238423"/>
            <a:ext cx="651112" cy="1095591"/>
          </a:xfrm>
          <a:prstGeom prst="arc">
            <a:avLst>
              <a:gd name="adj1" fmla="val 16200000"/>
              <a:gd name="adj2" fmla="val 7038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/>
          <p:cNvSpPr/>
          <p:nvPr/>
        </p:nvSpPr>
        <p:spPr>
          <a:xfrm rot="12874767" flipH="1">
            <a:off x="6224544" y="3016018"/>
            <a:ext cx="796947" cy="1244712"/>
          </a:xfrm>
          <a:prstGeom prst="arc">
            <a:avLst>
              <a:gd name="adj1" fmla="val 16200000"/>
              <a:gd name="adj2" fmla="val 9244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>
            <a:endCxn id="31" idx="0"/>
          </p:cNvCxnSpPr>
          <p:nvPr/>
        </p:nvCxnSpPr>
        <p:spPr>
          <a:xfrm>
            <a:off x="7111256" y="5652635"/>
            <a:ext cx="8001" cy="82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71332" y="4391782"/>
            <a:ext cx="681011" cy="89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36457" y="5370286"/>
            <a:ext cx="39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623016" y="5289675"/>
            <a:ext cx="9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uminus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385544" y="4557683"/>
            <a:ext cx="862856" cy="96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7200" y="6473371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32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0A-B6D1-4CBE-A5B3-1265CABF4DC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Three-Address Code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18857" y="1981200"/>
            <a:ext cx="2569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:=  y  op  z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971" y="2514600"/>
            <a:ext cx="136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dirty="0"/>
              <a:t>Where x, y, z are </a:t>
            </a:r>
            <a:r>
              <a:rPr lang="en-US" altLang="zh-TW" sz="2800" dirty="0">
                <a:solidFill>
                  <a:srgbClr val="FF3300"/>
                </a:solidFill>
              </a:rPr>
              <a:t>names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3300"/>
                </a:solidFill>
              </a:rPr>
              <a:t>constants</a:t>
            </a:r>
            <a:r>
              <a:rPr lang="en-US" altLang="zh-TW" sz="2800" dirty="0"/>
              <a:t>, or </a:t>
            </a:r>
            <a:r>
              <a:rPr lang="en-US" altLang="zh-TW" sz="2800" dirty="0" smtClean="0">
                <a:solidFill>
                  <a:srgbClr val="FF3300"/>
                </a:solidFill>
              </a:rPr>
              <a:t>temporaries </a:t>
            </a:r>
            <a:r>
              <a:rPr lang="en-US" altLang="zh-TW" sz="2800" dirty="0" smtClean="0"/>
              <a:t>and</a:t>
            </a:r>
            <a:r>
              <a:rPr lang="en-US" altLang="zh-TW" sz="2800" dirty="0" smtClean="0">
                <a:solidFill>
                  <a:srgbClr val="FF3300"/>
                </a:solidFill>
              </a:rPr>
              <a:t> op </a:t>
            </a:r>
            <a:r>
              <a:rPr lang="en-US" altLang="zh-TW" sz="2800" dirty="0" smtClean="0"/>
              <a:t>stands for operators.</a:t>
            </a:r>
            <a:endParaRPr lang="en-US" altLang="zh-TW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581401" y="3200400"/>
            <a:ext cx="11769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x + y * z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t1 </a:t>
            </a:r>
            <a:r>
              <a:rPr lang="en-US" altLang="zh-TW" dirty="0"/>
              <a:t>:= y * z</a:t>
            </a:r>
          </a:p>
          <a:p>
            <a:r>
              <a:rPr lang="en-US" altLang="zh-TW" dirty="0"/>
              <a:t>t2 := x + t1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172201" y="3200401"/>
            <a:ext cx="18229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:= b * -c + b * -c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t1 </a:t>
            </a:r>
            <a:r>
              <a:rPr lang="en-US" altLang="zh-TW" dirty="0"/>
              <a:t>:= -c</a:t>
            </a:r>
          </a:p>
          <a:p>
            <a:r>
              <a:rPr lang="en-US" altLang="zh-TW" dirty="0"/>
              <a:t>t2 := b * t1</a:t>
            </a:r>
          </a:p>
          <a:p>
            <a:r>
              <a:rPr lang="en-US" altLang="zh-TW" dirty="0"/>
              <a:t>t3 := -c</a:t>
            </a:r>
          </a:p>
          <a:p>
            <a:r>
              <a:rPr lang="en-US" altLang="zh-TW" dirty="0"/>
              <a:t>t4 := b * t3</a:t>
            </a:r>
          </a:p>
          <a:p>
            <a:r>
              <a:rPr lang="en-US" altLang="zh-TW" dirty="0"/>
              <a:t>t5 := t2 + t4</a:t>
            </a:r>
          </a:p>
          <a:p>
            <a:r>
              <a:rPr lang="en-US" altLang="zh-TW" dirty="0"/>
              <a:t>a := t5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0386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66294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838200" y="6062723"/>
            <a:ext cx="1100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t1, t2, t3, t4, t5 are compiler generated temporary names.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03C9-8845-4519-BBE0-EE28DF0C358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Types of Three-Address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Assignment statement	x := y op </a:t>
            </a:r>
            <a:r>
              <a:rPr lang="en-US" altLang="zh-TW" dirty="0" smtClean="0"/>
              <a:t>z (Here op is a binary arithmetic or logical operation).</a:t>
            </a:r>
            <a:endParaRPr lang="en-US" altLang="zh-TW" dirty="0"/>
          </a:p>
          <a:p>
            <a:r>
              <a:rPr lang="en-US" altLang="zh-TW" dirty="0"/>
              <a:t>Assignment statement	x := op </a:t>
            </a:r>
            <a:r>
              <a:rPr lang="en-US" altLang="zh-TW" dirty="0" smtClean="0"/>
              <a:t>y (Here op is a unary operation).</a:t>
            </a:r>
            <a:endParaRPr lang="en-US" altLang="zh-TW" dirty="0"/>
          </a:p>
          <a:p>
            <a:r>
              <a:rPr lang="en-US" altLang="zh-TW" dirty="0"/>
              <a:t>Copy statement		x := </a:t>
            </a:r>
            <a:r>
              <a:rPr lang="en-US" altLang="zh-TW" dirty="0" smtClean="0"/>
              <a:t>y (Value of y is assigned to x).</a:t>
            </a:r>
            <a:endParaRPr lang="en-US" altLang="zh-TW" dirty="0"/>
          </a:p>
          <a:p>
            <a:r>
              <a:rPr lang="en-US" altLang="zh-TW" dirty="0"/>
              <a:t>Unconditional jump	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 </a:t>
            </a:r>
            <a:r>
              <a:rPr lang="en-US" altLang="zh-TW" dirty="0"/>
              <a:t>L</a:t>
            </a:r>
          </a:p>
          <a:p>
            <a:r>
              <a:rPr lang="en-US" altLang="zh-TW" dirty="0"/>
              <a:t>Conditional jump		if x </a:t>
            </a:r>
            <a:r>
              <a:rPr lang="en-US" altLang="zh-TW" dirty="0" err="1"/>
              <a:t>relop</a:t>
            </a:r>
            <a:r>
              <a:rPr lang="en-US" altLang="zh-TW" dirty="0"/>
              <a:t> y </a:t>
            </a:r>
            <a:r>
              <a:rPr lang="en-US" altLang="zh-TW" dirty="0" err="1"/>
              <a:t>goto</a:t>
            </a:r>
            <a:r>
              <a:rPr lang="en-US" altLang="zh-TW" dirty="0"/>
              <a:t> L</a:t>
            </a:r>
          </a:p>
          <a:p>
            <a:r>
              <a:rPr lang="en-US" altLang="zh-TW" dirty="0"/>
              <a:t>Procedural call		</a:t>
            </a:r>
            <a:r>
              <a:rPr lang="en-US" altLang="zh-TW" dirty="0" err="1"/>
              <a:t>param</a:t>
            </a:r>
            <a:r>
              <a:rPr lang="en-US" altLang="zh-TW" dirty="0"/>
              <a:t>  x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call  </a:t>
            </a:r>
            <a:r>
              <a:rPr lang="en-US" altLang="zh-TW" dirty="0"/>
              <a:t>p,  n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return  </a:t>
            </a:r>
            <a:r>
              <a:rPr lang="en-US" altLang="zh-TW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6337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BA4E-5A96-4A37-94B8-8B16F9850D5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Types of Three-Address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altLang="zh-TW"/>
              <a:t>Indexed assignment		x := y[i]</a:t>
            </a:r>
            <a:br>
              <a:rPr lang="en-US" altLang="zh-TW"/>
            </a:br>
            <a:r>
              <a:rPr lang="en-US" altLang="zh-TW"/>
              <a:t>					x[i] := y</a:t>
            </a:r>
          </a:p>
          <a:p>
            <a:r>
              <a:rPr lang="en-US" altLang="zh-TW"/>
              <a:t>Address and pointer assignment</a:t>
            </a:r>
            <a:br>
              <a:rPr lang="en-US" altLang="zh-TW"/>
            </a:br>
            <a:r>
              <a:rPr lang="en-US" altLang="zh-TW"/>
              <a:t>					x := &amp;y</a:t>
            </a:r>
            <a:br>
              <a:rPr lang="en-US" altLang="zh-TW"/>
            </a:br>
            <a:r>
              <a:rPr lang="en-US" altLang="zh-TW"/>
              <a:t>					x := *y</a:t>
            </a:r>
            <a:br>
              <a:rPr lang="en-US" altLang="zh-TW"/>
            </a:br>
            <a:r>
              <a:rPr lang="en-US" altLang="zh-TW"/>
              <a:t>					*x := y</a:t>
            </a:r>
          </a:p>
        </p:txBody>
      </p:sp>
    </p:spTree>
    <p:extLst>
      <p:ext uri="{BB962C8B-B14F-4D97-AF65-F5344CB8AC3E}">
        <p14:creationId xmlns:p14="http://schemas.microsoft.com/office/powerpoint/2010/main" val="232173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three address code is an abstract form of intermediate code. In a compiler these statements can be can be implemented as records with fields for the operators and operands. </a:t>
            </a:r>
          </a:p>
          <a:p>
            <a:r>
              <a:rPr lang="en-IN" dirty="0" smtClean="0"/>
              <a:t>They are of 3 types namely:</a:t>
            </a:r>
          </a:p>
          <a:p>
            <a:pPr marL="0" indent="0">
              <a:buNone/>
            </a:pPr>
            <a:r>
              <a:rPr lang="en-IN" dirty="0" smtClean="0"/>
              <a:t> 1. Quadruples.</a:t>
            </a:r>
          </a:p>
          <a:p>
            <a:pPr marL="0" indent="0">
              <a:buNone/>
            </a:pPr>
            <a:r>
              <a:rPr lang="en-IN" dirty="0" smtClean="0"/>
              <a:t> 2. Triples.</a:t>
            </a:r>
          </a:p>
          <a:p>
            <a:pPr marL="0" indent="0">
              <a:buNone/>
            </a:pPr>
            <a:r>
              <a:rPr lang="en-IN" dirty="0" smtClean="0"/>
              <a:t> 3. Indirect Triples.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5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BFB509-3BA1-4EF1-88B3-C4A3F9BA40B1}"/>
</file>

<file path=customXml/itemProps2.xml><?xml version="1.0" encoding="utf-8"?>
<ds:datastoreItem xmlns:ds="http://schemas.openxmlformats.org/officeDocument/2006/customXml" ds:itemID="{D1C2E363-67B2-4AF8-9CCA-BD736A7989A9}"/>
</file>

<file path=customXml/itemProps3.xml><?xml version="1.0" encoding="utf-8"?>
<ds:datastoreItem xmlns:ds="http://schemas.openxmlformats.org/officeDocument/2006/customXml" ds:itemID="{2A69CB30-7514-4B48-B9E9-C64E192B08BE}"/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1351</Words>
  <Application>Microsoft Office PowerPoint</Application>
  <PresentationFormat>Widescreen</PresentationFormat>
  <Paragraphs>307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新細明體</vt:lpstr>
      <vt:lpstr>Symbol</vt:lpstr>
      <vt:lpstr>Times New Roman</vt:lpstr>
      <vt:lpstr>Wingdings</vt:lpstr>
      <vt:lpstr>Office Theme</vt:lpstr>
      <vt:lpstr>Intermediate Code Generator</vt:lpstr>
      <vt:lpstr>PowerPoint Presentation</vt:lpstr>
      <vt:lpstr>Benefits of a machine independent intermediate form</vt:lpstr>
      <vt:lpstr>Intermediate Languages</vt:lpstr>
      <vt:lpstr>Directed Acyclic Graph (DAG)</vt:lpstr>
      <vt:lpstr>Three-Address Code</vt:lpstr>
      <vt:lpstr>Types of Three-Address Code</vt:lpstr>
      <vt:lpstr>Types of Three-Address Code</vt:lpstr>
      <vt:lpstr>PowerPoint Presentation</vt:lpstr>
      <vt:lpstr>Implementation of Three-Address Code</vt:lpstr>
      <vt:lpstr>Implementation of Three-Address Code</vt:lpstr>
      <vt:lpstr>Implementation of Three-Address Code</vt:lpstr>
      <vt:lpstr>Comparison</vt:lpstr>
      <vt:lpstr>Declarations</vt:lpstr>
      <vt:lpstr>Assignments</vt:lpstr>
      <vt:lpstr>Array Accesses</vt:lpstr>
      <vt:lpstr>PowerPoint Presentation</vt:lpstr>
      <vt:lpstr>Array Accesses</vt:lpstr>
      <vt:lpstr>Array Accesses translation schemes</vt:lpstr>
      <vt:lpstr>Array Accesses</vt:lpstr>
      <vt:lpstr>Array Accesses</vt:lpstr>
      <vt:lpstr>An Example</vt:lpstr>
      <vt:lpstr>Basic Blocks</vt:lpstr>
      <vt:lpstr>An Example</vt:lpstr>
      <vt:lpstr>Flow Graphs</vt:lpstr>
      <vt:lpstr>An Example</vt:lpstr>
      <vt:lpstr>Construction of Basic Blocks</vt:lpstr>
      <vt:lpstr>Representation of Basic Blocks</vt:lpstr>
      <vt:lpstr>Define and Use</vt:lpstr>
      <vt:lpstr>Transformation on Basic Blocks</vt:lpstr>
      <vt:lpstr>Criterion of code optimization </vt:lpstr>
      <vt:lpstr>Themes behind Optimization Techniques</vt:lpstr>
      <vt:lpstr>Common Sub-expression Elimination</vt:lpstr>
      <vt:lpstr>Dead Code Elimination</vt:lpstr>
      <vt:lpstr>Renaming of temporary variables</vt:lpstr>
      <vt:lpstr>Interchange of two independent adjacent statements</vt:lpstr>
      <vt:lpstr>Algebraic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Generator</dc:title>
  <dc:creator>Windows User</dc:creator>
  <cp:lastModifiedBy>Windows User</cp:lastModifiedBy>
  <cp:revision>25</cp:revision>
  <dcterms:created xsi:type="dcterms:W3CDTF">2020-11-27T11:49:30Z</dcterms:created>
  <dcterms:modified xsi:type="dcterms:W3CDTF">2020-12-05T04:37:50Z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