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4"/>
  </p:sldMasterIdLst>
  <p:notesMasterIdLst>
    <p:notesMasterId r:id="rId19"/>
  </p:notesMasterIdLst>
  <p:sldIdLst>
    <p:sldId id="256" r:id="rId5"/>
    <p:sldId id="269" r:id="rId6"/>
    <p:sldId id="268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3580E-8024-4337-9D84-DB194AE0B994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E3981-4076-4902-8263-E090C2B241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02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E3981-4076-4902-8263-E090C2B241E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20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BOTTOM-UP PARSING</a:t>
            </a:r>
          </a:p>
        </p:txBody>
      </p:sp>
    </p:spTree>
    <p:extLst>
      <p:ext uri="{BB962C8B-B14F-4D97-AF65-F5344CB8AC3E}">
        <p14:creationId xmlns:p14="http://schemas.microsoft.com/office/powerpoint/2010/main" val="160573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Handle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800" dirty="0"/>
              <a:t>A rightmost derivation in reverse can be obtained by “handle pruning”. That is, we start with a string of terminals w that we wish to </a:t>
            </a:r>
            <a:r>
              <a:rPr lang="en-US" sz="1800" dirty="0" err="1"/>
              <a:t>parse.If</a:t>
            </a:r>
            <a:r>
              <a:rPr lang="en-US" sz="1800" dirty="0"/>
              <a:t> </a:t>
            </a:r>
            <a:r>
              <a:rPr lang="el-GR" sz="1800" dirty="0"/>
              <a:t>ω</a:t>
            </a:r>
            <a:r>
              <a:rPr lang="en-US" sz="1800" dirty="0"/>
              <a:t> is a sentence of grammar at hand, then </a:t>
            </a:r>
            <a:r>
              <a:rPr lang="el-GR" sz="1800" dirty="0"/>
              <a:t>ω</a:t>
            </a:r>
            <a:r>
              <a:rPr lang="en-US" sz="1800" dirty="0"/>
              <a:t> = </a:t>
            </a:r>
            <a:r>
              <a:rPr lang="el-GR" sz="1800" dirty="0"/>
              <a:t>γ</a:t>
            </a:r>
            <a:r>
              <a:rPr lang="en-US" sz="1800" dirty="0"/>
              <a:t>,where </a:t>
            </a:r>
            <a:r>
              <a:rPr lang="el-GR" sz="1800" dirty="0"/>
              <a:t>γ</a:t>
            </a:r>
            <a:r>
              <a:rPr lang="en-US" sz="1800" baseline="-25000" dirty="0"/>
              <a:t>n</a:t>
            </a:r>
            <a:r>
              <a:rPr lang="en-US" sz="1800" dirty="0"/>
              <a:t> is the nth right-sentential form of some as yet unknown rightmost derivation.</a:t>
            </a:r>
          </a:p>
          <a:p>
            <a:pPr algn="just"/>
            <a:endParaRPr lang="en-US" sz="2400" dirty="0"/>
          </a:p>
          <a:p>
            <a:pPr marL="109728" indent="0">
              <a:buNone/>
            </a:pPr>
            <a:endParaRPr lang="en-US" sz="2400" dirty="0"/>
          </a:p>
          <a:p>
            <a:pPr marL="109728" indent="0">
              <a:buNone/>
            </a:pPr>
            <a:r>
              <a:rPr lang="en-US" sz="2400" dirty="0"/>
              <a:t>                  S = </a:t>
            </a:r>
            <a:r>
              <a:rPr lang="en-US" sz="2400" dirty="0">
                <a:sym typeface="Symbol" pitchFamily="18" charset="2"/>
              </a:rPr>
              <a:t></a:t>
            </a:r>
            <a:r>
              <a:rPr lang="en-US" sz="2400" baseline="-25000" dirty="0">
                <a:sym typeface="Symbol" pitchFamily="18" charset="2"/>
              </a:rPr>
              <a:t>0 </a:t>
            </a:r>
            <a:r>
              <a:rPr lang="en-US" sz="2400" dirty="0">
                <a:sym typeface="Symbol" pitchFamily="18" charset="2"/>
              </a:rPr>
              <a:t> </a:t>
            </a:r>
            <a:r>
              <a:rPr lang="en-US" sz="2400" baseline="-25000" dirty="0">
                <a:sym typeface="Symbol" pitchFamily="18" charset="2"/>
              </a:rPr>
              <a:t>1 </a:t>
            </a:r>
            <a:r>
              <a:rPr lang="en-US" sz="2400" dirty="0">
                <a:sym typeface="Symbol" pitchFamily="18" charset="2"/>
              </a:rPr>
              <a:t> 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  ...  </a:t>
            </a:r>
            <a:r>
              <a:rPr lang="en-US" sz="2400" baseline="-25000" dirty="0">
                <a:sym typeface="Symbol" pitchFamily="18" charset="2"/>
              </a:rPr>
              <a:t>n-1 </a:t>
            </a:r>
            <a:r>
              <a:rPr lang="en-US" sz="2400" dirty="0">
                <a:sym typeface="Symbol" pitchFamily="18" charset="2"/>
              </a:rPr>
              <a:t> </a:t>
            </a:r>
            <a:r>
              <a:rPr lang="en-US" sz="2400" baseline="-25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=</a:t>
            </a:r>
            <a:r>
              <a:rPr lang="en-US" sz="2400" baseline="-25000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          </a:t>
            </a:r>
          </a:p>
          <a:p>
            <a:pPr marL="109728" indent="0">
              <a:buNone/>
            </a:pPr>
            <a:endParaRPr lang="en-US" sz="2400" dirty="0">
              <a:sym typeface="Symbol" pitchFamily="18" charset="2"/>
            </a:endParaRPr>
          </a:p>
          <a:p>
            <a:pPr marL="109728" indent="0">
              <a:buNone/>
            </a:pPr>
            <a:r>
              <a:rPr lang="en-US" sz="2400" dirty="0">
                <a:sym typeface="Symbol" pitchFamily="18" charset="2"/>
              </a:rPr>
              <a:t>                                                                                    </a:t>
            </a:r>
            <a:r>
              <a:rPr lang="en-US" sz="1800" dirty="0">
                <a:sym typeface="Symbol" pitchFamily="18" charset="2"/>
              </a:rPr>
              <a:t>Input string</a:t>
            </a:r>
            <a:endParaRPr lang="en-US" sz="18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770483" y="4572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43200" y="4448889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rm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401840" y="4448888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rm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038600" y="4448887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rm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4448889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rm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5562600" y="4437435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rm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2429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Handle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750837"/>
          </a:xfrm>
        </p:spPr>
        <p:txBody>
          <a:bodyPr>
            <a:normAutofit/>
          </a:bodyPr>
          <a:lstStyle/>
          <a:p>
            <a:pPr marL="109728" indent="0" algn="ctr">
              <a:lnSpc>
                <a:spcPct val="150000"/>
              </a:lnSpc>
              <a:buNone/>
            </a:pPr>
            <a:r>
              <a:rPr lang="en-US" sz="2100" dirty="0"/>
              <a:t> S = </a:t>
            </a:r>
            <a:r>
              <a:rPr lang="en-US" sz="2100" dirty="0">
                <a:sym typeface="Symbol" pitchFamily="18" charset="2"/>
              </a:rPr>
              <a:t></a:t>
            </a:r>
            <a:r>
              <a:rPr lang="en-US" sz="2100" baseline="-25000" dirty="0">
                <a:sym typeface="Symbol" pitchFamily="18" charset="2"/>
              </a:rPr>
              <a:t>0 </a:t>
            </a:r>
            <a:r>
              <a:rPr lang="en-US" sz="2100" dirty="0">
                <a:sym typeface="Symbol" pitchFamily="18" charset="2"/>
              </a:rPr>
              <a:t> </a:t>
            </a:r>
            <a:r>
              <a:rPr lang="en-US" sz="2100" baseline="-25000" dirty="0">
                <a:sym typeface="Symbol" pitchFamily="18" charset="2"/>
              </a:rPr>
              <a:t>1 </a:t>
            </a:r>
            <a:r>
              <a:rPr lang="en-US" sz="2100" dirty="0">
                <a:sym typeface="Symbol" pitchFamily="18" charset="2"/>
              </a:rPr>
              <a:t> </a:t>
            </a:r>
            <a:r>
              <a:rPr lang="en-US" sz="2100" baseline="-25000" dirty="0">
                <a:sym typeface="Symbol" pitchFamily="18" charset="2"/>
              </a:rPr>
              <a:t>2</a:t>
            </a:r>
            <a:r>
              <a:rPr lang="en-US" sz="2100" dirty="0">
                <a:sym typeface="Symbol" pitchFamily="18" charset="2"/>
              </a:rPr>
              <a:t>  ...  </a:t>
            </a:r>
            <a:r>
              <a:rPr lang="en-US" sz="2100" baseline="-25000" dirty="0">
                <a:sym typeface="Symbol" pitchFamily="18" charset="2"/>
              </a:rPr>
              <a:t>n-1 </a:t>
            </a:r>
            <a:r>
              <a:rPr lang="en-US" sz="2100" dirty="0">
                <a:sym typeface="Symbol" pitchFamily="18" charset="2"/>
              </a:rPr>
              <a:t> </a:t>
            </a:r>
            <a:r>
              <a:rPr lang="en-US" sz="2100" baseline="-25000" dirty="0">
                <a:sym typeface="Symbol" pitchFamily="18" charset="2"/>
              </a:rPr>
              <a:t>n</a:t>
            </a:r>
            <a:r>
              <a:rPr lang="en-US" sz="2100" dirty="0">
                <a:sym typeface="Symbol" pitchFamily="18" charset="2"/>
              </a:rPr>
              <a:t>=</a:t>
            </a:r>
            <a:r>
              <a:rPr lang="en-US" sz="2100" baseline="-25000" dirty="0">
                <a:sym typeface="Symbol" pitchFamily="18" charset="2"/>
              </a:rPr>
              <a:t> </a:t>
            </a:r>
            <a:r>
              <a:rPr lang="en-US" sz="2100" dirty="0">
                <a:sym typeface="Symbol" pitchFamily="18" charset="2"/>
              </a:rPr>
              <a:t> </a:t>
            </a:r>
          </a:p>
          <a:p>
            <a:pPr marL="109728" indent="0" algn="ctr">
              <a:lnSpc>
                <a:spcPct val="150000"/>
              </a:lnSpc>
              <a:buNone/>
            </a:pPr>
            <a:r>
              <a:rPr lang="en-US" sz="2100" dirty="0">
                <a:sym typeface="Symbol" pitchFamily="18" charset="2"/>
              </a:rPr>
              <a:t>         </a:t>
            </a:r>
            <a:endParaRPr lang="en-US" sz="2000" dirty="0">
              <a:sym typeface="Symbol" pitchFamily="18" charset="2"/>
            </a:endParaRP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>
                <a:sym typeface="Symbol" pitchFamily="18" charset="2"/>
              </a:rPr>
              <a:t>Start from </a:t>
            </a:r>
            <a:r>
              <a:rPr lang="en-US" sz="2000" baseline="-25000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, find a handle A</a:t>
            </a:r>
            <a:r>
              <a:rPr lang="en-US" sz="2000" baseline="-25000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</a:t>
            </a:r>
            <a:r>
              <a:rPr lang="en-US" sz="2000" baseline="-25000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 in </a:t>
            </a:r>
            <a:r>
              <a:rPr lang="en-US" sz="2000" baseline="-25000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,                                                 and replace </a:t>
            </a:r>
            <a:r>
              <a:rPr lang="en-US" sz="2000" baseline="-25000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 in by A</a:t>
            </a:r>
            <a:r>
              <a:rPr lang="en-US" sz="2000" baseline="-25000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 to get </a:t>
            </a:r>
            <a:r>
              <a:rPr lang="en-US" sz="2000" baseline="-25000" dirty="0">
                <a:sym typeface="Symbol" pitchFamily="18" charset="2"/>
              </a:rPr>
              <a:t>n-1</a:t>
            </a:r>
            <a:r>
              <a:rPr lang="en-US" sz="2000" dirty="0">
                <a:sym typeface="Symbol" pitchFamily="18" charset="2"/>
              </a:rPr>
              <a:t>. 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>
                <a:sym typeface="Symbol" pitchFamily="18" charset="2"/>
              </a:rPr>
              <a:t>Then find a handle A</a:t>
            </a:r>
            <a:r>
              <a:rPr lang="en-US" sz="2000" baseline="-25000" dirty="0">
                <a:sym typeface="Symbol" pitchFamily="18" charset="2"/>
              </a:rPr>
              <a:t>n-1</a:t>
            </a:r>
            <a:r>
              <a:rPr lang="en-US" sz="2000" dirty="0">
                <a:sym typeface="Symbol" pitchFamily="18" charset="2"/>
              </a:rPr>
              <a:t></a:t>
            </a:r>
            <a:r>
              <a:rPr lang="en-US" sz="2000" baseline="-25000" dirty="0">
                <a:sym typeface="Symbol" pitchFamily="18" charset="2"/>
              </a:rPr>
              <a:t>n-1</a:t>
            </a:r>
            <a:r>
              <a:rPr lang="en-US" sz="2000" dirty="0">
                <a:sym typeface="Symbol" pitchFamily="18" charset="2"/>
              </a:rPr>
              <a:t> in </a:t>
            </a:r>
            <a:r>
              <a:rPr lang="en-US" sz="2000" baseline="-25000" dirty="0">
                <a:sym typeface="Symbol" pitchFamily="18" charset="2"/>
              </a:rPr>
              <a:t>n-1</a:t>
            </a:r>
            <a:r>
              <a:rPr lang="en-US" sz="2000" dirty="0">
                <a:sym typeface="Symbol" pitchFamily="18" charset="2"/>
              </a:rPr>
              <a:t>,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2000" dirty="0">
                <a:sym typeface="Symbol" pitchFamily="18" charset="2"/>
              </a:rPr>
              <a:t>    and replace </a:t>
            </a:r>
            <a:r>
              <a:rPr lang="en-US" sz="2000" baseline="-25000" dirty="0">
                <a:sym typeface="Symbol" pitchFamily="18" charset="2"/>
              </a:rPr>
              <a:t>n-1</a:t>
            </a:r>
            <a:r>
              <a:rPr lang="en-US" sz="2000" dirty="0">
                <a:sym typeface="Symbol" pitchFamily="18" charset="2"/>
              </a:rPr>
              <a:t> in by A</a:t>
            </a:r>
            <a:r>
              <a:rPr lang="en-US" sz="2000" baseline="-25000" dirty="0">
                <a:sym typeface="Symbol" pitchFamily="18" charset="2"/>
              </a:rPr>
              <a:t>n-1</a:t>
            </a:r>
            <a:r>
              <a:rPr lang="en-US" sz="2000" dirty="0">
                <a:sym typeface="Symbol" pitchFamily="18" charset="2"/>
              </a:rPr>
              <a:t> to get </a:t>
            </a:r>
            <a:r>
              <a:rPr lang="en-US" sz="2000" baseline="-25000" dirty="0">
                <a:sym typeface="Symbol" pitchFamily="18" charset="2"/>
              </a:rPr>
              <a:t>n-2</a:t>
            </a:r>
            <a:r>
              <a:rPr lang="en-US" sz="2000" dirty="0">
                <a:sym typeface="Symbol" pitchFamily="18" charset="2"/>
              </a:rPr>
              <a:t>. 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>
                <a:sym typeface="Symbol" pitchFamily="18" charset="2"/>
              </a:rPr>
              <a:t>Repeat this, until we reach 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26952" y="2478251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0" y="2466797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2466798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2466799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9600" y="2466796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rm</a:t>
            </a:r>
          </a:p>
        </p:txBody>
      </p:sp>
    </p:spTree>
    <p:extLst>
      <p:ext uri="{BB962C8B-B14F-4D97-AF65-F5344CB8AC3E}">
        <p14:creationId xmlns:p14="http://schemas.microsoft.com/office/powerpoint/2010/main" val="2893211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A Shift-Reduce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/>
              <a:t>E </a:t>
            </a:r>
            <a:r>
              <a:rPr lang="en-US" sz="1800" dirty="0">
                <a:sym typeface="Symbol" pitchFamily="18" charset="2"/>
              </a:rPr>
              <a:t> E+T  | T	       	Right-Most Derivation of   </a:t>
            </a:r>
            <a:r>
              <a:rPr lang="en-US" sz="1800" dirty="0" err="1">
                <a:latin typeface="Courier New" pitchFamily="49" charset="0"/>
                <a:sym typeface="Symbol" pitchFamily="18" charset="2"/>
              </a:rPr>
              <a:t>id+id</a:t>
            </a:r>
            <a:r>
              <a:rPr lang="en-US" sz="1800" dirty="0">
                <a:latin typeface="Courier New" pitchFamily="49" charset="0"/>
                <a:sym typeface="Symbol" pitchFamily="18" charset="2"/>
              </a:rPr>
              <a:t>*id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/>
              <a:t>T </a:t>
            </a:r>
            <a:r>
              <a:rPr lang="en-US" sz="1800" dirty="0">
                <a:sym typeface="Symbol" pitchFamily="18" charset="2"/>
              </a:rPr>
              <a:t> T*F  | F		E  E+T  E+T*F  E+T*id  E+F*id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/>
              <a:t>F </a:t>
            </a:r>
            <a:r>
              <a:rPr lang="en-US" sz="1800" dirty="0">
                <a:sym typeface="Symbol" pitchFamily="18" charset="2"/>
              </a:rPr>
              <a:t> (E)  |  id		     </a:t>
            </a:r>
            <a:r>
              <a:rPr lang="en-US" sz="1800" dirty="0" err="1">
                <a:sym typeface="Symbol" pitchFamily="18" charset="2"/>
              </a:rPr>
              <a:t>E+id</a:t>
            </a:r>
            <a:r>
              <a:rPr lang="en-US" sz="1800" dirty="0">
                <a:sym typeface="Symbol" pitchFamily="18" charset="2"/>
              </a:rPr>
              <a:t>*id  </a:t>
            </a:r>
            <a:r>
              <a:rPr lang="en-US" sz="1800" dirty="0" err="1">
                <a:sym typeface="Symbol" pitchFamily="18" charset="2"/>
              </a:rPr>
              <a:t>T+id</a:t>
            </a:r>
            <a:r>
              <a:rPr lang="en-US" sz="1800" dirty="0">
                <a:sym typeface="Symbol" pitchFamily="18" charset="2"/>
              </a:rPr>
              <a:t>*id  </a:t>
            </a:r>
            <a:r>
              <a:rPr lang="en-US" sz="1800" dirty="0" err="1">
                <a:sym typeface="Symbol" pitchFamily="18" charset="2"/>
              </a:rPr>
              <a:t>F+id</a:t>
            </a:r>
            <a:r>
              <a:rPr lang="en-US" sz="1800" dirty="0">
                <a:sym typeface="Symbol" pitchFamily="18" charset="2"/>
              </a:rPr>
              <a:t>*id  </a:t>
            </a:r>
            <a:r>
              <a:rPr lang="en-US" sz="1800" dirty="0" err="1">
                <a:sym typeface="Symbol" pitchFamily="18" charset="2"/>
              </a:rPr>
              <a:t>id+id</a:t>
            </a:r>
            <a:r>
              <a:rPr lang="en-US" sz="1800" dirty="0">
                <a:sym typeface="Symbol" pitchFamily="18" charset="2"/>
              </a:rPr>
              <a:t>*id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sym typeface="Symbol" pitchFamily="18" charset="2"/>
            </a:endParaRPr>
          </a:p>
          <a:p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527566"/>
              </p:ext>
            </p:extLst>
          </p:nvPr>
        </p:nvGraphicFramePr>
        <p:xfrm>
          <a:off x="457201" y="2971800"/>
          <a:ext cx="7772400" cy="293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1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>
                          <a:solidFill>
                            <a:srgbClr val="0070C0"/>
                          </a:solidFill>
                          <a:sym typeface="Symbol" pitchFamily="18" charset="2"/>
                        </a:rPr>
                        <a:t>Right-Most Sentential</a:t>
                      </a:r>
                      <a:r>
                        <a:rPr lang="en-US" sz="1800" u="none" baseline="0" dirty="0">
                          <a:solidFill>
                            <a:srgbClr val="0070C0"/>
                          </a:solidFill>
                          <a:sym typeface="Symbol" pitchFamily="18" charset="2"/>
                        </a:rPr>
                        <a:t> form</a:t>
                      </a:r>
                      <a:endParaRPr lang="en-US" u="non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>
                          <a:solidFill>
                            <a:srgbClr val="0070C0"/>
                          </a:solidFill>
                          <a:sym typeface="Symbol" pitchFamily="18" charset="2"/>
                        </a:rPr>
                        <a:t>Reducing Production</a:t>
                      </a:r>
                      <a:endParaRPr lang="en-US" u="non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u="none" dirty="0">
                          <a:solidFill>
                            <a:srgbClr val="CC0000"/>
                          </a:solidFill>
                          <a:latin typeface="Courier New" pitchFamily="49" charset="0"/>
                          <a:sym typeface="Symbol" pitchFamily="18" charset="2"/>
                        </a:rPr>
                        <a:t>id</a:t>
                      </a:r>
                      <a:r>
                        <a:rPr lang="en-US" sz="1800" u="none" dirty="0">
                          <a:latin typeface="Courier New" pitchFamily="49" charset="0"/>
                          <a:sym typeface="Symbol" pitchFamily="18" charset="2"/>
                        </a:rPr>
                        <a:t>+id*id</a:t>
                      </a:r>
                    </a:p>
                    <a:p>
                      <a:pPr algn="l"/>
                      <a:r>
                        <a:rPr lang="en-US" sz="1800" u="none" dirty="0">
                          <a:solidFill>
                            <a:srgbClr val="CC0000"/>
                          </a:solidFill>
                          <a:latin typeface="Courier New" pitchFamily="49" charset="0"/>
                          <a:sym typeface="Symbol" pitchFamily="18" charset="2"/>
                        </a:rPr>
                        <a:t>F</a:t>
                      </a:r>
                      <a:r>
                        <a:rPr lang="en-US" sz="1800" u="none" dirty="0">
                          <a:latin typeface="Courier New" pitchFamily="49" charset="0"/>
                          <a:sym typeface="Symbol" pitchFamily="18" charset="2"/>
                        </a:rPr>
                        <a:t>+id*id</a:t>
                      </a:r>
                    </a:p>
                    <a:p>
                      <a:pPr algn="l"/>
                      <a:r>
                        <a:rPr lang="en-US" sz="1800" u="none" dirty="0">
                          <a:solidFill>
                            <a:srgbClr val="CC0000"/>
                          </a:solidFill>
                          <a:latin typeface="Courier New" pitchFamily="49" charset="0"/>
                          <a:sym typeface="Symbol" pitchFamily="18" charset="2"/>
                        </a:rPr>
                        <a:t>T</a:t>
                      </a:r>
                      <a:r>
                        <a:rPr lang="en-US" sz="1800" u="none" dirty="0">
                          <a:latin typeface="Courier New" pitchFamily="49" charset="0"/>
                          <a:sym typeface="Symbol" pitchFamily="18" charset="2"/>
                        </a:rPr>
                        <a:t>+id*id</a:t>
                      </a:r>
                    </a:p>
                    <a:p>
                      <a:pPr algn="l"/>
                      <a:r>
                        <a:rPr lang="en-US" sz="1800" u="none" dirty="0">
                          <a:latin typeface="Courier New" pitchFamily="49" charset="0"/>
                          <a:sym typeface="Symbol" pitchFamily="18" charset="2"/>
                        </a:rPr>
                        <a:t>E+</a:t>
                      </a:r>
                      <a:r>
                        <a:rPr lang="en-US" sz="1800" u="none" dirty="0">
                          <a:solidFill>
                            <a:srgbClr val="CC0000"/>
                          </a:solidFill>
                          <a:latin typeface="Courier New" pitchFamily="49" charset="0"/>
                          <a:sym typeface="Symbol" pitchFamily="18" charset="2"/>
                        </a:rPr>
                        <a:t>id</a:t>
                      </a:r>
                      <a:r>
                        <a:rPr lang="en-US" sz="1800" u="none" dirty="0">
                          <a:latin typeface="Courier New" pitchFamily="49" charset="0"/>
                          <a:sym typeface="Symbol" pitchFamily="18" charset="2"/>
                        </a:rPr>
                        <a:t>*id</a:t>
                      </a:r>
                    </a:p>
                    <a:p>
                      <a:pPr algn="l"/>
                      <a:r>
                        <a:rPr lang="en-US" sz="1800" u="none" dirty="0">
                          <a:latin typeface="Courier New" pitchFamily="49" charset="0"/>
                          <a:sym typeface="Symbol" pitchFamily="18" charset="2"/>
                        </a:rPr>
                        <a:t>E+</a:t>
                      </a:r>
                      <a:r>
                        <a:rPr lang="en-US" sz="1800" u="none" dirty="0">
                          <a:solidFill>
                            <a:srgbClr val="CC0000"/>
                          </a:solidFill>
                          <a:latin typeface="Courier New" pitchFamily="49" charset="0"/>
                          <a:sym typeface="Symbol" pitchFamily="18" charset="2"/>
                        </a:rPr>
                        <a:t>F</a:t>
                      </a:r>
                      <a:r>
                        <a:rPr lang="en-US" sz="1800" u="none" dirty="0">
                          <a:latin typeface="Courier New" pitchFamily="49" charset="0"/>
                          <a:sym typeface="Symbol" pitchFamily="18" charset="2"/>
                        </a:rPr>
                        <a:t>*id</a:t>
                      </a:r>
                    </a:p>
                    <a:p>
                      <a:pPr algn="l"/>
                      <a:r>
                        <a:rPr lang="en-US" sz="1800" u="none" dirty="0">
                          <a:latin typeface="Courier New" pitchFamily="49" charset="0"/>
                          <a:sym typeface="Symbol" pitchFamily="18" charset="2"/>
                        </a:rPr>
                        <a:t>E+T*</a:t>
                      </a:r>
                      <a:r>
                        <a:rPr lang="en-US" sz="1800" u="none" dirty="0">
                          <a:solidFill>
                            <a:srgbClr val="CC0000"/>
                          </a:solidFill>
                          <a:latin typeface="Courier New" pitchFamily="49" charset="0"/>
                          <a:sym typeface="Symbol" pitchFamily="18" charset="2"/>
                        </a:rPr>
                        <a:t>id</a:t>
                      </a:r>
                    </a:p>
                    <a:p>
                      <a:pPr algn="l"/>
                      <a:r>
                        <a:rPr lang="en-US" sz="1800" u="none" dirty="0">
                          <a:latin typeface="Courier New" pitchFamily="49" charset="0"/>
                          <a:sym typeface="Symbol" pitchFamily="18" charset="2"/>
                        </a:rPr>
                        <a:t>E+</a:t>
                      </a:r>
                      <a:r>
                        <a:rPr lang="en-US" sz="1800" u="none" dirty="0">
                          <a:solidFill>
                            <a:srgbClr val="CC0000"/>
                          </a:solidFill>
                          <a:latin typeface="Courier New" pitchFamily="49" charset="0"/>
                          <a:sym typeface="Symbol" pitchFamily="18" charset="2"/>
                        </a:rPr>
                        <a:t>T*F</a:t>
                      </a:r>
                      <a:r>
                        <a:rPr lang="en-US" sz="1800" dirty="0">
                          <a:latin typeface="Courier New" pitchFamily="49" charset="0"/>
                          <a:sym typeface="Symbol" pitchFamily="18" charset="2"/>
                        </a:rPr>
                        <a:t>	</a:t>
                      </a:r>
                    </a:p>
                    <a:p>
                      <a:pPr algn="l"/>
                      <a:r>
                        <a:rPr lang="en-US" sz="1800" u="non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E+T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itchFamily="49" charset="0"/>
                          <a:sym typeface="Symbol" pitchFamily="18" charset="2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id</a:t>
                      </a:r>
                    </a:p>
                    <a:p>
                      <a:pPr algn="ctr"/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F</a:t>
                      </a:r>
                    </a:p>
                    <a:p>
                      <a:pPr algn="ctr"/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</a:p>
                    <a:p>
                      <a:pPr algn="ctr"/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id</a:t>
                      </a:r>
                    </a:p>
                    <a:p>
                      <a:pPr algn="ctr"/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F</a:t>
                      </a:r>
                    </a:p>
                    <a:p>
                      <a:pPr algn="ctr"/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Id</a:t>
                      </a:r>
                    </a:p>
                    <a:p>
                      <a:pPr algn="ctr"/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T*F</a:t>
                      </a:r>
                    </a:p>
                    <a:p>
                      <a:pPr algn="ctr"/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E+T</a:t>
                      </a:r>
                    </a:p>
                    <a:p>
                      <a:pPr algn="ctr"/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itchFamily="49" charset="0"/>
                          <a:cs typeface="Courier New" pitchFamily="49" charset="0"/>
                        </a:rPr>
                        <a:t>F</a:t>
                      </a:r>
                      <a:r>
                        <a:rPr lang="en-US" sz="1800" dirty="0" err="1">
                          <a:latin typeface="Courier New" pitchFamily="49" charset="0"/>
                          <a:cs typeface="Courier New" pitchFamily="49" charset="0"/>
                          <a:sym typeface="Symbol" pitchFamily="18" charset="2"/>
                        </a:rPr>
                        <a:t>id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  <a:sym typeface="Symbol" pitchFamily="18" charset="2"/>
                      </a:endParaRPr>
                    </a:p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Symbol" pitchFamily="18" charset="2"/>
                        </a:rPr>
                        <a:t>TF</a:t>
                      </a:r>
                    </a:p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Symbol" pitchFamily="18" charset="2"/>
                        </a:rPr>
                        <a:t>ET</a:t>
                      </a:r>
                    </a:p>
                    <a:p>
                      <a:r>
                        <a:rPr lang="en-US" sz="1800" dirty="0" err="1">
                          <a:latin typeface="Courier New" pitchFamily="49" charset="0"/>
                          <a:cs typeface="Courier New" pitchFamily="49" charset="0"/>
                          <a:sym typeface="Symbol" pitchFamily="18" charset="2"/>
                        </a:rPr>
                        <a:t>Fid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  <a:sym typeface="Symbol" pitchFamily="18" charset="2"/>
                      </a:endParaRPr>
                    </a:p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Symbol" pitchFamily="18" charset="2"/>
                        </a:rPr>
                        <a:t>F</a:t>
                      </a:r>
                    </a:p>
                    <a:p>
                      <a:r>
                        <a:rPr lang="en-US" sz="1800" dirty="0" err="1">
                          <a:latin typeface="Courier New" pitchFamily="49" charset="0"/>
                          <a:cs typeface="Courier New" pitchFamily="49" charset="0"/>
                          <a:sym typeface="Symbol" pitchFamily="18" charset="2"/>
                        </a:rPr>
                        <a:t>Fid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  <a:sym typeface="Symbol" pitchFamily="18" charset="2"/>
                      </a:endParaRPr>
                    </a:p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Symbol" pitchFamily="18" charset="2"/>
                        </a:rPr>
                        <a:t>TT*F</a:t>
                      </a:r>
                    </a:p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Symbol" pitchFamily="18" charset="2"/>
                        </a:rPr>
                        <a:t>EE+T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531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A Stack Implementation of a Shift-Reduce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915400" cy="432511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/>
              <a:t>There are four possible actions of a shift-parser action: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1800" dirty="0"/>
              <a:t>          1.</a:t>
            </a:r>
            <a:r>
              <a:rPr lang="en-US" sz="1800" dirty="0">
                <a:solidFill>
                  <a:srgbClr val="0070C0"/>
                </a:solidFill>
              </a:rPr>
              <a:t>Shift</a:t>
            </a:r>
            <a:r>
              <a:rPr lang="en-US" sz="1800" dirty="0"/>
              <a:t> :  The next input symbol is shifted onto the top of the stack.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          2.</a:t>
            </a:r>
            <a:r>
              <a:rPr lang="en-US" sz="1800" dirty="0">
                <a:solidFill>
                  <a:srgbClr val="0070C0"/>
                </a:solidFill>
              </a:rPr>
              <a:t>Reduce</a:t>
            </a:r>
            <a:r>
              <a:rPr lang="en-US" sz="1800" dirty="0">
                <a:solidFill>
                  <a:schemeClr val="tx1"/>
                </a:solidFill>
              </a:rPr>
              <a:t>: Replace the handle on the top of the stack by the non-terminal.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          3.</a:t>
            </a:r>
            <a:r>
              <a:rPr lang="en-US" sz="1800" dirty="0">
                <a:solidFill>
                  <a:srgbClr val="0070C0"/>
                </a:solidFill>
              </a:rPr>
              <a:t>Accept</a:t>
            </a:r>
            <a:r>
              <a:rPr lang="en-US" sz="1800" dirty="0">
                <a:solidFill>
                  <a:schemeClr val="tx1"/>
                </a:solidFill>
              </a:rPr>
              <a:t>: Successful completion of parsing.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          4.</a:t>
            </a:r>
            <a:r>
              <a:rPr lang="en-US" sz="1800" dirty="0">
                <a:solidFill>
                  <a:srgbClr val="0070C0"/>
                </a:solidFill>
              </a:rPr>
              <a:t>Error</a:t>
            </a:r>
            <a:r>
              <a:rPr lang="en-US" sz="1800" dirty="0">
                <a:solidFill>
                  <a:schemeClr val="tx1"/>
                </a:solidFill>
              </a:rPr>
              <a:t>: Parser discovers a syntax error, and calls an error recovery routine.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1800" dirty="0"/>
              <a:t>             </a:t>
            </a:r>
          </a:p>
          <a:p>
            <a:pPr marL="457200" indent="-457200" algn="just">
              <a:buFont typeface="Courier New" pitchFamily="49" charset="0"/>
              <a:buChar char="o"/>
            </a:pPr>
            <a:r>
              <a:rPr lang="en-US" sz="1800" dirty="0"/>
              <a:t>Initial stack just contains only the end-marker $.</a:t>
            </a:r>
          </a:p>
          <a:p>
            <a:pPr marL="457200" indent="-457200" algn="just">
              <a:buFont typeface="Courier New" pitchFamily="49" charset="0"/>
              <a:buChar char="o"/>
            </a:pPr>
            <a:r>
              <a:rPr lang="en-US" sz="1800" dirty="0"/>
              <a:t>The end of the input string is marked by the end-marker $.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66537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A Stack Implementation of A Shift-Reduce Parser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371728"/>
              </p:ext>
            </p:extLst>
          </p:nvPr>
        </p:nvGraphicFramePr>
        <p:xfrm>
          <a:off x="304800" y="1524000"/>
          <a:ext cx="50292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76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  <a:p>
                      <a:r>
                        <a:rPr lang="en-US" dirty="0"/>
                        <a:t>$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id</a:t>
                      </a:r>
                    </a:p>
                    <a:p>
                      <a:r>
                        <a:rPr lang="en-US" dirty="0"/>
                        <a:t>$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  <a:p>
                      <a:r>
                        <a:rPr lang="en-US" dirty="0"/>
                        <a:t>$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  <a:p>
                      <a:r>
                        <a:rPr lang="en-US" dirty="0"/>
                        <a:t>$E</a:t>
                      </a:r>
                    </a:p>
                    <a:p>
                      <a:r>
                        <a:rPr lang="en-US" dirty="0"/>
                        <a:t>$E+</a:t>
                      </a:r>
                    </a:p>
                    <a:p>
                      <a:r>
                        <a:rPr lang="en-US" dirty="0"/>
                        <a:t>$E+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id</a:t>
                      </a:r>
                    </a:p>
                    <a:p>
                      <a:r>
                        <a:rPr lang="en-US" dirty="0"/>
                        <a:t>$E+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  <a:p>
                      <a:r>
                        <a:rPr lang="en-US" dirty="0"/>
                        <a:t>$E+T</a:t>
                      </a:r>
                      <a:br>
                        <a:rPr lang="en-US" dirty="0"/>
                      </a:br>
                      <a:r>
                        <a:rPr lang="en-US" dirty="0"/>
                        <a:t>$E+T</a:t>
                      </a:r>
                      <a:r>
                        <a:rPr lang="en-US" baseline="0" dirty="0"/>
                        <a:t>*</a:t>
                      </a:r>
                      <a:endParaRPr lang="en-US" baseline="30000" dirty="0"/>
                    </a:p>
                    <a:p>
                      <a:r>
                        <a:rPr lang="en-US" baseline="0" dirty="0"/>
                        <a:t>$E+T*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id</a:t>
                      </a:r>
                    </a:p>
                    <a:p>
                      <a:r>
                        <a:rPr lang="en-US" baseline="0" dirty="0"/>
                        <a:t>$E+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T*F</a:t>
                      </a:r>
                    </a:p>
                    <a:p>
                      <a:r>
                        <a:rPr lang="en-US" baseline="0" dirty="0"/>
                        <a:t>$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E+T</a:t>
                      </a:r>
                    </a:p>
                    <a:p>
                      <a:r>
                        <a:rPr lang="en-US" baseline="0" dirty="0"/>
                        <a:t>$E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id+id*</a:t>
                      </a:r>
                      <a:r>
                        <a:rPr lang="en-US" dirty="0" err="1"/>
                        <a:t>id$shift</a:t>
                      </a:r>
                      <a:endParaRPr lang="en-US" dirty="0"/>
                    </a:p>
                    <a:p>
                      <a:r>
                        <a:rPr lang="en-US" dirty="0"/>
                        <a:t>+id*id$</a:t>
                      </a:r>
                    </a:p>
                    <a:p>
                      <a:r>
                        <a:rPr lang="en-US" dirty="0"/>
                        <a:t>+id*id$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+id*id$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+id*id$</a:t>
                      </a:r>
                    </a:p>
                    <a:p>
                      <a:r>
                        <a:rPr lang="en-US" dirty="0"/>
                        <a:t>Id*id$</a:t>
                      </a:r>
                    </a:p>
                    <a:p>
                      <a:r>
                        <a:rPr lang="en-US" dirty="0"/>
                        <a:t>*id$</a:t>
                      </a:r>
                    </a:p>
                    <a:p>
                      <a:r>
                        <a:rPr lang="en-US" dirty="0"/>
                        <a:t>*id$</a:t>
                      </a:r>
                    </a:p>
                    <a:p>
                      <a:r>
                        <a:rPr lang="en-US" dirty="0"/>
                        <a:t>*id$</a:t>
                      </a:r>
                    </a:p>
                    <a:p>
                      <a:r>
                        <a:rPr lang="en-US" dirty="0"/>
                        <a:t>id$</a:t>
                      </a:r>
                    </a:p>
                    <a:p>
                      <a:r>
                        <a:rPr lang="en-US" dirty="0"/>
                        <a:t>$</a:t>
                      </a:r>
                    </a:p>
                    <a:p>
                      <a:r>
                        <a:rPr lang="en-US" dirty="0"/>
                        <a:t>$</a:t>
                      </a:r>
                    </a:p>
                    <a:p>
                      <a:r>
                        <a:rPr lang="en-US" dirty="0"/>
                        <a:t>$</a:t>
                      </a:r>
                    </a:p>
                    <a:p>
                      <a:r>
                        <a:rPr lang="en-US" dirty="0"/>
                        <a:t>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sz="1800" dirty="0"/>
                        <a:t>Reduce by F</a:t>
                      </a:r>
                      <a:r>
                        <a:rPr lang="en-US" sz="1800" dirty="0">
                          <a:sym typeface="Symbol" pitchFamily="18" charset="2"/>
                        </a:rPr>
                        <a:t>id</a:t>
                      </a:r>
                    </a:p>
                    <a:p>
                      <a:r>
                        <a:rPr lang="en-US" sz="1800" dirty="0">
                          <a:sym typeface="Symbol" pitchFamily="18" charset="2"/>
                        </a:rPr>
                        <a:t>Reduce by TF                                       </a:t>
                      </a:r>
                    </a:p>
                    <a:p>
                      <a:r>
                        <a:rPr lang="en-US" sz="1800" dirty="0">
                          <a:sym typeface="Symbol" pitchFamily="18" charset="2"/>
                        </a:rPr>
                        <a:t>Reduce by</a:t>
                      </a:r>
                      <a:r>
                        <a:rPr lang="en-US" sz="1800" baseline="0" dirty="0">
                          <a:sym typeface="Symbol" pitchFamily="18" charset="2"/>
                        </a:rPr>
                        <a:t> E</a:t>
                      </a:r>
                      <a:r>
                        <a:rPr lang="en-US" sz="1800" dirty="0">
                          <a:sym typeface="Symbol" pitchFamily="18" charset="2"/>
                        </a:rPr>
                        <a:t></a:t>
                      </a:r>
                      <a:r>
                        <a:rPr lang="en-US" sz="1800" baseline="0" dirty="0">
                          <a:sym typeface="Symbol" pitchFamily="18" charset="2"/>
                        </a:rPr>
                        <a:t>T                                                                      </a:t>
                      </a:r>
                    </a:p>
                    <a:p>
                      <a:r>
                        <a:rPr lang="en-US" sz="1800" baseline="0" dirty="0">
                          <a:sym typeface="Symbol" pitchFamily="18" charset="2"/>
                        </a:rPr>
                        <a:t>Shift                      </a:t>
                      </a:r>
                    </a:p>
                    <a:p>
                      <a:r>
                        <a:rPr lang="en-US" sz="1800" baseline="0" dirty="0">
                          <a:sym typeface="Symbol" pitchFamily="18" charset="2"/>
                        </a:rPr>
                        <a:t>Shift                                            </a:t>
                      </a:r>
                    </a:p>
                    <a:p>
                      <a:r>
                        <a:rPr lang="en-US" sz="1800" baseline="0" dirty="0">
                          <a:sym typeface="Symbol" pitchFamily="18" charset="2"/>
                        </a:rPr>
                        <a:t>Reduce by F</a:t>
                      </a:r>
                      <a:r>
                        <a:rPr lang="en-US" sz="1800" dirty="0">
                          <a:sym typeface="Symbol" pitchFamily="18" charset="2"/>
                        </a:rPr>
                        <a:t></a:t>
                      </a:r>
                      <a:r>
                        <a:rPr lang="en-US" sz="1800" baseline="0" dirty="0">
                          <a:sym typeface="Symbol" pitchFamily="18" charset="2"/>
                        </a:rPr>
                        <a:t>id</a:t>
                      </a:r>
                    </a:p>
                    <a:p>
                      <a:r>
                        <a:rPr lang="en-US" sz="1800" baseline="0" dirty="0">
                          <a:sym typeface="Symbol" pitchFamily="18" charset="2"/>
                        </a:rPr>
                        <a:t>Reduce by T</a:t>
                      </a:r>
                      <a:r>
                        <a:rPr lang="en-US" sz="1800" dirty="0">
                          <a:sym typeface="Symbol" pitchFamily="18" charset="2"/>
                        </a:rPr>
                        <a:t></a:t>
                      </a:r>
                      <a:r>
                        <a:rPr lang="en-US" sz="1800" baseline="0" dirty="0">
                          <a:sym typeface="Symbol" pitchFamily="18" charset="2"/>
                        </a:rPr>
                        <a:t>F</a:t>
                      </a:r>
                    </a:p>
                    <a:p>
                      <a:r>
                        <a:rPr lang="en-US" sz="1800" baseline="0" dirty="0">
                          <a:sym typeface="Symbol" pitchFamily="18" charset="2"/>
                        </a:rPr>
                        <a:t>Shift</a:t>
                      </a:r>
                    </a:p>
                    <a:p>
                      <a:r>
                        <a:rPr lang="en-US" sz="1800" baseline="0" dirty="0">
                          <a:sym typeface="Symbol" pitchFamily="18" charset="2"/>
                        </a:rPr>
                        <a:t>Shift</a:t>
                      </a:r>
                    </a:p>
                    <a:p>
                      <a:r>
                        <a:rPr lang="en-US" sz="1800" baseline="0" dirty="0">
                          <a:sym typeface="Symbol" pitchFamily="18" charset="2"/>
                        </a:rPr>
                        <a:t>Reduce by F</a:t>
                      </a:r>
                      <a:r>
                        <a:rPr lang="en-US" sz="1800" dirty="0">
                          <a:sym typeface="Symbol" pitchFamily="18" charset="2"/>
                        </a:rPr>
                        <a:t></a:t>
                      </a:r>
                      <a:r>
                        <a:rPr lang="en-US" sz="1800" baseline="0" dirty="0">
                          <a:sym typeface="Symbol" pitchFamily="18" charset="2"/>
                        </a:rPr>
                        <a:t>id</a:t>
                      </a:r>
                    </a:p>
                    <a:p>
                      <a:r>
                        <a:rPr lang="en-US" sz="1800" baseline="0" dirty="0">
                          <a:sym typeface="Symbol" pitchFamily="18" charset="2"/>
                        </a:rPr>
                        <a:t>Reduce by T</a:t>
                      </a:r>
                      <a:r>
                        <a:rPr lang="en-US" sz="1800" dirty="0">
                          <a:sym typeface="Symbol" pitchFamily="18" charset="2"/>
                        </a:rPr>
                        <a:t></a:t>
                      </a:r>
                      <a:r>
                        <a:rPr lang="en-US" sz="1800" baseline="0" dirty="0">
                          <a:sym typeface="Symbol" pitchFamily="18" charset="2"/>
                        </a:rPr>
                        <a:t>T*F</a:t>
                      </a:r>
                    </a:p>
                    <a:p>
                      <a:r>
                        <a:rPr lang="en-US" sz="1800" baseline="0" dirty="0">
                          <a:sym typeface="Symbol" pitchFamily="18" charset="2"/>
                        </a:rPr>
                        <a:t>Reduce by E </a:t>
                      </a:r>
                      <a:r>
                        <a:rPr lang="en-US" sz="1800" dirty="0">
                          <a:sym typeface="Symbol" pitchFamily="18" charset="2"/>
                        </a:rPr>
                        <a:t></a:t>
                      </a:r>
                      <a:r>
                        <a:rPr lang="en-US" sz="1800" baseline="0" dirty="0">
                          <a:sym typeface="Symbol" pitchFamily="18" charset="2"/>
                        </a:rPr>
                        <a:t>E+T</a:t>
                      </a:r>
                    </a:p>
                    <a:p>
                      <a:r>
                        <a:rPr lang="en-US" sz="1800" baseline="0" dirty="0">
                          <a:sym typeface="Symbol" pitchFamily="18" charset="2"/>
                        </a:rPr>
                        <a:t>Accept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78166" y="190461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Parse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366" y="244385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baseline="30000" dirty="0"/>
              <a:t> </a:t>
            </a:r>
            <a:r>
              <a:rPr lang="en-US" baseline="30000" dirty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225766" y="2743200"/>
            <a:ext cx="685800" cy="5334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65983" y="2743200"/>
            <a:ext cx="807652" cy="5334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42818" y="3276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baseline="30000" dirty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49766" y="3276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</a:t>
            </a:r>
            <a:r>
              <a:rPr lang="en-US" baseline="30000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17" name="Straight Connector 16"/>
          <p:cNvCxnSpPr>
            <a:stCxn id="6" idx="2"/>
            <a:endCxn id="18" idx="0"/>
          </p:cNvCxnSpPr>
          <p:nvPr/>
        </p:nvCxnSpPr>
        <p:spPr>
          <a:xfrm>
            <a:off x="7067160" y="2813189"/>
            <a:ext cx="2417" cy="27874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02704" y="309193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7094706" y="3645932"/>
            <a:ext cx="655060" cy="54506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077100" y="3645932"/>
            <a:ext cx="685900" cy="54506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931579" y="3645932"/>
            <a:ext cx="1" cy="39266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11566" y="4219669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30000" dirty="0"/>
              <a:t> </a:t>
            </a:r>
            <a:r>
              <a:rPr lang="en-US" baseline="30000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614001" y="419100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</a:t>
            </a:r>
            <a:r>
              <a:rPr lang="en-US" baseline="30000" dirty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84745" y="40386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02704" y="513766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</a:t>
            </a:r>
            <a:r>
              <a:rPr lang="en-US" baseline="30000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55642" y="51488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</a:t>
            </a:r>
            <a:r>
              <a:rPr lang="en-US" baseline="300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42818" y="421966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30000" dirty="0"/>
              <a:t> 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33245" y="601980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id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42023" y="6019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54076" y="515466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cxnSp>
        <p:nvCxnSpPr>
          <p:cNvPr id="43" name="Straight Connector 42"/>
          <p:cNvCxnSpPr>
            <a:endCxn id="41" idx="0"/>
          </p:cNvCxnSpPr>
          <p:nvPr/>
        </p:nvCxnSpPr>
        <p:spPr>
          <a:xfrm>
            <a:off x="8836242" y="4551506"/>
            <a:ext cx="10355" cy="60316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3" idx="2"/>
            <a:endCxn id="36" idx="0"/>
          </p:cNvCxnSpPr>
          <p:nvPr/>
        </p:nvCxnSpPr>
        <p:spPr>
          <a:xfrm>
            <a:off x="7134544" y="4589001"/>
            <a:ext cx="756" cy="54866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6" idx="2"/>
            <a:endCxn id="40" idx="0"/>
          </p:cNvCxnSpPr>
          <p:nvPr/>
        </p:nvCxnSpPr>
        <p:spPr>
          <a:xfrm flipH="1">
            <a:off x="7134544" y="5506998"/>
            <a:ext cx="756" cy="51280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2"/>
            <a:endCxn id="38" idx="0"/>
          </p:cNvCxnSpPr>
          <p:nvPr/>
        </p:nvCxnSpPr>
        <p:spPr>
          <a:xfrm flipH="1">
            <a:off x="6268200" y="3645932"/>
            <a:ext cx="3206" cy="57373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8" idx="2"/>
            <a:endCxn id="37" idx="0"/>
          </p:cNvCxnSpPr>
          <p:nvPr/>
        </p:nvCxnSpPr>
        <p:spPr>
          <a:xfrm>
            <a:off x="6268200" y="4589001"/>
            <a:ext cx="9618" cy="55980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7" idx="2"/>
            <a:endCxn id="39" idx="0"/>
          </p:cNvCxnSpPr>
          <p:nvPr/>
        </p:nvCxnSpPr>
        <p:spPr>
          <a:xfrm>
            <a:off x="6277818" y="5518139"/>
            <a:ext cx="4053" cy="50166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38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Parsing – Types </a:t>
            </a:r>
            <a:endParaRPr lang="en-GB" dirty="0"/>
          </a:p>
        </p:txBody>
      </p:sp>
      <p:pic>
        <p:nvPicPr>
          <p:cNvPr id="4" name="Content Placeholder 3" descr="bottom_up_parsin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00" y="1371600"/>
            <a:ext cx="4038600" cy="5052136"/>
          </a:xfrm>
        </p:spPr>
      </p:pic>
      <p:pic>
        <p:nvPicPr>
          <p:cNvPr id="6" name="Picture 5" descr="Parsing typ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0"/>
            <a:ext cx="4191000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914400"/>
          </a:xfrm>
        </p:spPr>
        <p:txBody>
          <a:bodyPr/>
          <a:lstStyle/>
          <a:p>
            <a:r>
              <a:rPr lang="en-US" dirty="0"/>
              <a:t>Bottom up parsing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900" dirty="0"/>
              <a:t>Also known as Shift- Reduce parsing.</a:t>
            </a:r>
          </a:p>
          <a:p>
            <a:pPr algn="just">
              <a:buNone/>
            </a:pPr>
            <a:endParaRPr lang="en-US" sz="1900" dirty="0"/>
          </a:p>
          <a:p>
            <a:pPr algn="just"/>
            <a:r>
              <a:rPr lang="en-US" sz="1900" dirty="0"/>
              <a:t>It attempts to construct a parse tree from an input string beginning at the leaf nodes and working up towards the root node.</a:t>
            </a:r>
          </a:p>
          <a:p>
            <a:pPr algn="just">
              <a:buNone/>
            </a:pPr>
            <a:endParaRPr lang="en-US" sz="1900" dirty="0"/>
          </a:p>
          <a:p>
            <a:pPr algn="just"/>
            <a:r>
              <a:rPr lang="en-US" sz="1900" dirty="0"/>
              <a:t>At each step, a particular substring matching the right side of a production is replaced by a symbol on the left side of that production and if chosen correctly at each step, a rightmost production is traced out in reverse.</a:t>
            </a:r>
          </a:p>
          <a:p>
            <a:pPr algn="just"/>
            <a:r>
              <a:rPr lang="en-US" sz="1900"/>
              <a:t>LL®- “</a:t>
            </a:r>
            <a:r>
              <a:rPr lang="en-US" sz="1900" dirty="0"/>
              <a:t>L" is for left-to-right scanning of the input, the “R" for constructing a rightmost derivation in reverse, and the k for the number of input symbols of lookahead that are used in making parsing decisions.</a:t>
            </a:r>
            <a:endParaRPr lang="en-GB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Bottom-Up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Courier New" pitchFamily="49" charset="0"/>
              <a:buChar char="o"/>
            </a:pPr>
            <a:r>
              <a:rPr lang="en-US" sz="1900" dirty="0">
                <a:solidFill>
                  <a:srgbClr val="0070C0"/>
                </a:solidFill>
              </a:rPr>
              <a:t>Bottom-Up Parser : </a:t>
            </a:r>
            <a:r>
              <a:rPr lang="en-US" sz="1900" dirty="0"/>
              <a:t>Constructs a parse tree for an input string beginning at the leaves(the bottom) and working up towards the root(the top)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Courier New" pitchFamily="49" charset="0"/>
              <a:buChar char="o"/>
            </a:pPr>
            <a:r>
              <a:rPr lang="en-US" sz="1900" dirty="0"/>
              <a:t>We can think of this process as one of “reducing” a string w to the start symbol of a grammar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Courier New" pitchFamily="49" charset="0"/>
              <a:buChar char="o"/>
            </a:pPr>
            <a:r>
              <a:rPr lang="en-US" sz="1900" dirty="0"/>
              <a:t>Bottom-up parsing is also known as </a:t>
            </a:r>
            <a:r>
              <a:rPr lang="en-US" sz="1900" i="1" dirty="0">
                <a:solidFill>
                  <a:srgbClr val="C00000"/>
                </a:solidFill>
              </a:rPr>
              <a:t>shift-reduce parsing </a:t>
            </a:r>
            <a:r>
              <a:rPr lang="en-US" sz="1900" dirty="0"/>
              <a:t>because its two main actions are shift and reduce.</a:t>
            </a:r>
          </a:p>
          <a:p>
            <a:pPr lvl="2">
              <a:lnSpc>
                <a:spcPct val="150000"/>
              </a:lnSpc>
              <a:buClr>
                <a:schemeClr val="accent2"/>
              </a:buClr>
              <a:buSzPct val="90000"/>
              <a:buFont typeface="Wingdings" pitchFamily="2" charset="2"/>
              <a:buChar char="q"/>
            </a:pPr>
            <a:r>
              <a:rPr lang="en-US" sz="1800" dirty="0">
                <a:solidFill>
                  <a:schemeClr val="accent2"/>
                </a:solidFill>
              </a:rPr>
              <a:t>At each shift action, the current symbol in the input string is pushed to a stack.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800" dirty="0">
                <a:solidFill>
                  <a:schemeClr val="accent2"/>
                </a:solidFill>
              </a:rPr>
              <a:t>At each reduction step, the symbols at the top of the stack (this symbol sequence is the right side of a production) will replaced by the non-terminal at the left side of that production.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53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Shift-Reduce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5112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itchFamily="49" charset="0"/>
              <a:buChar char="o"/>
            </a:pPr>
            <a:r>
              <a:rPr lang="en-US" sz="2000" dirty="0"/>
              <a:t>A shift-reduce parser tries to reduce the given input string into the starting symbol.</a:t>
            </a:r>
          </a:p>
          <a:p>
            <a:endParaRPr lang="en-US" sz="900" dirty="0"/>
          </a:p>
          <a:p>
            <a:pPr lvl="1">
              <a:buFontTx/>
              <a:buNone/>
            </a:pPr>
            <a:r>
              <a:rPr lang="en-US" sz="2000" dirty="0"/>
              <a:t>a string     </a:t>
            </a:r>
            <a:r>
              <a:rPr lang="en-US" sz="2000" dirty="0">
                <a:sym typeface="Wingdings" pitchFamily="2" charset="2"/>
              </a:rPr>
              <a:t>     the starting symbol</a:t>
            </a:r>
            <a:endParaRPr lang="en-US" sz="700" dirty="0">
              <a:sym typeface="Wingdings" pitchFamily="2" charset="2"/>
            </a:endParaRPr>
          </a:p>
          <a:p>
            <a:pPr lvl="1">
              <a:buFontTx/>
              <a:buNone/>
            </a:pPr>
            <a:r>
              <a:rPr lang="en-US" sz="2000" dirty="0"/>
              <a:t>		      </a:t>
            </a:r>
            <a:r>
              <a:rPr lang="en-US" sz="1600" dirty="0"/>
              <a:t>reduced to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/>
              <a:t>At each reduction step, a substring of the input matching to the right side of a production rule is replaced by the non-terminal at the left side of that production rule.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/>
              <a:t>If the substring is chosen correctly, the right most derivation of that string is created in the reverse order.</a:t>
            </a:r>
          </a:p>
          <a:p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		Rightmost Derivation:  		S </a:t>
            </a:r>
            <a:r>
              <a:rPr lang="en-US" sz="2000" dirty="0">
                <a:sym typeface="Symbol" pitchFamily="18" charset="2"/>
              </a:rPr>
              <a:t> </a:t>
            </a:r>
          </a:p>
          <a:p>
            <a:pPr>
              <a:buFontTx/>
              <a:buNone/>
            </a:pPr>
            <a:endParaRPr lang="en-US" sz="2000" dirty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000" dirty="0">
                <a:sym typeface="Symbol" pitchFamily="18" charset="2"/>
              </a:rPr>
              <a:t>		Shift-Reduce Parser finds: 	  ...  S</a:t>
            </a:r>
          </a:p>
          <a:p>
            <a:pPr>
              <a:buFontTx/>
              <a:buNone/>
            </a:pPr>
            <a:r>
              <a:rPr lang="en-US" sz="2000" dirty="0">
                <a:sym typeface="Symbol" pitchFamily="18" charset="2"/>
              </a:rPr>
              <a:t>		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4800600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rm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5867400" y="5410200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rm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318911" y="5410199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rm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272467" y="4631322"/>
            <a:ext cx="2632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05346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3100" dirty="0"/>
              <a:t>Shift–Reduce Parsing-Example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49530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1900" dirty="0"/>
              <a:t>Consider the grammar                                   Input string :  </a:t>
            </a:r>
            <a:r>
              <a:rPr lang="en-US" sz="1700" dirty="0">
                <a:latin typeface="Goudy Old Style" pitchFamily="18" charset="0"/>
              </a:rPr>
              <a:t>abbcde</a:t>
            </a:r>
          </a:p>
          <a:p>
            <a:pPr marL="109728" indent="0">
              <a:buNone/>
            </a:pPr>
            <a:r>
              <a:rPr lang="en-US" sz="1900" dirty="0"/>
              <a:t>      S         aABe                                                                                </a:t>
            </a:r>
            <a:r>
              <a:rPr lang="en-US" sz="1700" dirty="0">
                <a:latin typeface="Goudy Old Style" pitchFamily="18" charset="0"/>
              </a:rPr>
              <a:t>a</a:t>
            </a:r>
            <a:r>
              <a:rPr lang="en-US" sz="1700" dirty="0">
                <a:solidFill>
                  <a:srgbClr val="FF0000"/>
                </a:solidFill>
                <a:latin typeface="Goudy Old Style" pitchFamily="18" charset="0"/>
              </a:rPr>
              <a:t>A</a:t>
            </a:r>
            <a:r>
              <a:rPr lang="en-US" sz="1700" dirty="0">
                <a:latin typeface="Goudy Old Style" pitchFamily="18" charset="0"/>
              </a:rPr>
              <a:t>bcde</a:t>
            </a:r>
          </a:p>
          <a:p>
            <a:pPr marL="109728" indent="0">
              <a:buNone/>
            </a:pPr>
            <a:r>
              <a:rPr lang="en-US" sz="1900" dirty="0"/>
              <a:t>      A         Abc | b                                                                            </a:t>
            </a:r>
            <a:r>
              <a:rPr lang="en-US" sz="1700" dirty="0">
                <a:latin typeface="Goudy Old Style" pitchFamily="18" charset="0"/>
              </a:rPr>
              <a:t>a</a:t>
            </a:r>
            <a:r>
              <a:rPr lang="en-US" sz="1700" dirty="0">
                <a:solidFill>
                  <a:srgbClr val="FF0000"/>
                </a:solidFill>
                <a:latin typeface="Goudy Old Style" pitchFamily="18" charset="0"/>
              </a:rPr>
              <a:t>A</a:t>
            </a:r>
            <a:r>
              <a:rPr lang="en-US" sz="1700" dirty="0">
                <a:latin typeface="Goudy Old Style" pitchFamily="18" charset="0"/>
              </a:rPr>
              <a:t>de         </a:t>
            </a:r>
            <a:r>
              <a:rPr lang="en-US" sz="1500" dirty="0">
                <a:latin typeface="Courier New" pitchFamily="49" charset="0"/>
                <a:sym typeface="Symbol" pitchFamily="18" charset="2"/>
              </a:rPr>
              <a:t> </a:t>
            </a:r>
            <a:r>
              <a:rPr lang="en-US" sz="1500" dirty="0">
                <a:sym typeface="Symbol" pitchFamily="18" charset="2"/>
              </a:rPr>
              <a:t>reduction</a:t>
            </a:r>
            <a:r>
              <a:rPr lang="en-US" sz="1500" dirty="0">
                <a:latin typeface="Goudy Old Style" pitchFamily="18" charset="0"/>
              </a:rPr>
              <a:t>         </a:t>
            </a:r>
          </a:p>
          <a:p>
            <a:pPr marL="109728" indent="0">
              <a:buNone/>
            </a:pPr>
            <a:r>
              <a:rPr lang="en-US" sz="1900" dirty="0"/>
              <a:t>      B         d					               </a:t>
            </a:r>
            <a:r>
              <a:rPr lang="en-US" sz="1700" dirty="0">
                <a:latin typeface="Goudy Old Style" pitchFamily="18" charset="0"/>
              </a:rPr>
              <a:t>a</a:t>
            </a:r>
            <a:r>
              <a:rPr lang="en-US" sz="1700" dirty="0">
                <a:solidFill>
                  <a:srgbClr val="FF0000"/>
                </a:solidFill>
                <a:latin typeface="Goudy Old Style" pitchFamily="18" charset="0"/>
              </a:rPr>
              <a:t>AB</a:t>
            </a:r>
            <a:r>
              <a:rPr lang="en-US" sz="1700" dirty="0">
                <a:latin typeface="Goudy Old Style" pitchFamily="18" charset="0"/>
              </a:rPr>
              <a:t>e   </a:t>
            </a:r>
          </a:p>
          <a:p>
            <a:pPr marL="109728" indent="0">
              <a:buNone/>
            </a:pPr>
            <a:r>
              <a:rPr lang="en-US" sz="1900" dirty="0"/>
              <a:t>							</a:t>
            </a:r>
            <a:r>
              <a:rPr lang="en-US" sz="1700" dirty="0">
                <a:latin typeface="Goudy Old Style" pitchFamily="18" charset="0"/>
              </a:rPr>
              <a:t>S</a:t>
            </a:r>
            <a:r>
              <a:rPr lang="en-US" sz="1900" dirty="0"/>
              <a:t>	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1700" dirty="0"/>
              <a:t>We can scan </a:t>
            </a:r>
            <a:r>
              <a:rPr lang="en-US" sz="1700" i="1" dirty="0"/>
              <a:t>abbcde</a:t>
            </a:r>
            <a:r>
              <a:rPr lang="en-US" sz="1700" dirty="0"/>
              <a:t> looking for a substring that matches the right side of some production. The substrings </a:t>
            </a:r>
            <a:r>
              <a:rPr lang="en-US" sz="1700" i="1" dirty="0"/>
              <a:t>b</a:t>
            </a:r>
            <a:r>
              <a:rPr lang="en-US" sz="1700" dirty="0"/>
              <a:t> and </a:t>
            </a:r>
            <a:r>
              <a:rPr lang="en-US" sz="1700" i="1" dirty="0"/>
              <a:t>d</a:t>
            </a:r>
            <a:r>
              <a:rPr lang="en-US" sz="1700" dirty="0"/>
              <a:t> qualify.Let us choose left most </a:t>
            </a:r>
            <a:r>
              <a:rPr lang="en-US" sz="1700" i="1" dirty="0"/>
              <a:t>b </a:t>
            </a:r>
            <a:r>
              <a:rPr lang="en-US" sz="1700" dirty="0"/>
              <a:t>and replace it by </a:t>
            </a:r>
            <a:r>
              <a:rPr lang="en-US" sz="1700" i="1" dirty="0"/>
              <a:t>A</a:t>
            </a:r>
            <a:r>
              <a:rPr lang="en-US" sz="1700" dirty="0"/>
              <a:t>, the left side of the production </a:t>
            </a:r>
            <a:r>
              <a:rPr lang="en-US" sz="1700" dirty="0" err="1"/>
              <a:t>A</a:t>
            </a:r>
            <a:r>
              <a:rPr lang="en-US" sz="1700" dirty="0" err="1">
                <a:sym typeface="Wingdings" pitchFamily="2" charset="2"/>
              </a:rPr>
              <a:t>b</a:t>
            </a:r>
            <a:r>
              <a:rPr lang="en-US" sz="1700" dirty="0">
                <a:sym typeface="Wingdings" pitchFamily="2" charset="2"/>
              </a:rPr>
              <a:t>; we thus obtain the string </a:t>
            </a:r>
            <a:r>
              <a:rPr lang="en-US" sz="1700" i="1" dirty="0" err="1">
                <a:sym typeface="Wingdings" pitchFamily="2" charset="2"/>
              </a:rPr>
              <a:t>aAbcde</a:t>
            </a:r>
            <a:r>
              <a:rPr lang="en-US" sz="1700" dirty="0">
                <a:sym typeface="Wingdings" pitchFamily="2" charset="2"/>
              </a:rPr>
              <a:t>. Now the substrings </a:t>
            </a:r>
            <a:r>
              <a:rPr lang="en-US" sz="1700" i="1" dirty="0" err="1">
                <a:sym typeface="Wingdings" pitchFamily="2" charset="2"/>
              </a:rPr>
              <a:t>Abc</a:t>
            </a:r>
            <a:r>
              <a:rPr lang="en-US" sz="1700" dirty="0">
                <a:sym typeface="Wingdings" pitchFamily="2" charset="2"/>
              </a:rPr>
              <a:t>, </a:t>
            </a:r>
            <a:r>
              <a:rPr lang="en-US" sz="1700" i="1" dirty="0">
                <a:sym typeface="Wingdings" pitchFamily="2" charset="2"/>
              </a:rPr>
              <a:t>b</a:t>
            </a:r>
            <a:r>
              <a:rPr lang="en-US" sz="1700" dirty="0">
                <a:sym typeface="Wingdings" pitchFamily="2" charset="2"/>
              </a:rPr>
              <a:t> and </a:t>
            </a:r>
            <a:r>
              <a:rPr lang="en-US" sz="1700" i="1" dirty="0">
                <a:sym typeface="Wingdings" pitchFamily="2" charset="2"/>
              </a:rPr>
              <a:t>d</a:t>
            </a:r>
            <a:r>
              <a:rPr lang="en-US" sz="1700" dirty="0">
                <a:sym typeface="Wingdings" pitchFamily="2" charset="2"/>
              </a:rPr>
              <a:t> match the right side of some production. Although b is the leftmost substring that matches the right side of the some production, we choose to replace the substring </a:t>
            </a:r>
            <a:r>
              <a:rPr lang="en-US" sz="1700" i="1" dirty="0">
                <a:sym typeface="Wingdings" pitchFamily="2" charset="2"/>
              </a:rPr>
              <a:t>Abc</a:t>
            </a:r>
            <a:r>
              <a:rPr lang="en-US" sz="1700" dirty="0">
                <a:sym typeface="Wingdings" pitchFamily="2" charset="2"/>
              </a:rPr>
              <a:t> by </a:t>
            </a:r>
            <a:r>
              <a:rPr lang="en-US" sz="1700" i="1" dirty="0">
                <a:sym typeface="Wingdings" pitchFamily="2" charset="2"/>
              </a:rPr>
              <a:t>A</a:t>
            </a:r>
            <a:r>
              <a:rPr lang="en-US" sz="1700" dirty="0">
                <a:sym typeface="Wingdings" pitchFamily="2" charset="2"/>
              </a:rPr>
              <a:t>, the left side of the production </a:t>
            </a:r>
            <a:r>
              <a:rPr lang="en-US" sz="1700" dirty="0" err="1">
                <a:sym typeface="Wingdings" pitchFamily="2" charset="2"/>
              </a:rPr>
              <a:t>AAbc</a:t>
            </a:r>
            <a:r>
              <a:rPr lang="en-US" sz="1700" dirty="0">
                <a:sym typeface="Wingdings" pitchFamily="2" charset="2"/>
              </a:rPr>
              <a:t>. We obtain </a:t>
            </a:r>
            <a:r>
              <a:rPr lang="en-US" sz="1700" i="1" dirty="0" err="1">
                <a:sym typeface="Wingdings" pitchFamily="2" charset="2"/>
              </a:rPr>
              <a:t>aAde</a:t>
            </a:r>
            <a:r>
              <a:rPr lang="en-US" sz="1700" dirty="0">
                <a:sym typeface="Wingdings" pitchFamily="2" charset="2"/>
              </a:rPr>
              <a:t>. Then replacing </a:t>
            </a:r>
            <a:r>
              <a:rPr lang="en-US" sz="1700" i="1" dirty="0">
                <a:sym typeface="Wingdings" pitchFamily="2" charset="2"/>
              </a:rPr>
              <a:t>d</a:t>
            </a:r>
            <a:r>
              <a:rPr lang="en-US" sz="1700" dirty="0">
                <a:sym typeface="Wingdings" pitchFamily="2" charset="2"/>
              </a:rPr>
              <a:t> by </a:t>
            </a:r>
            <a:r>
              <a:rPr lang="en-US" sz="1700" i="1" dirty="0">
                <a:sym typeface="Wingdings" pitchFamily="2" charset="2"/>
              </a:rPr>
              <a:t>B</a:t>
            </a:r>
            <a:r>
              <a:rPr lang="en-US" sz="1700" dirty="0">
                <a:sym typeface="Wingdings" pitchFamily="2" charset="2"/>
              </a:rPr>
              <a:t>, and then replacing the entire string by </a:t>
            </a:r>
            <a:r>
              <a:rPr lang="en-US" sz="1700" i="1" dirty="0">
                <a:sym typeface="Wingdings" pitchFamily="2" charset="2"/>
              </a:rPr>
              <a:t>S</a:t>
            </a:r>
            <a:r>
              <a:rPr lang="en-US" sz="1700" dirty="0">
                <a:sym typeface="Wingdings" pitchFamily="2" charset="2"/>
              </a:rPr>
              <a:t>. Thus, by a sequence of four reductions we are able to reduce </a:t>
            </a:r>
            <a:r>
              <a:rPr lang="en-US" sz="1700" i="1" dirty="0">
                <a:sym typeface="Wingdings" pitchFamily="2" charset="2"/>
              </a:rPr>
              <a:t>abbcde</a:t>
            </a:r>
            <a:r>
              <a:rPr lang="en-US" sz="1700" dirty="0">
                <a:sym typeface="Wingdings" pitchFamily="2" charset="2"/>
              </a:rPr>
              <a:t> to </a:t>
            </a:r>
            <a:r>
              <a:rPr lang="en-US" sz="1700" i="1" dirty="0">
                <a:sym typeface="Wingdings" pitchFamily="2" charset="2"/>
              </a:rPr>
              <a:t>S.</a:t>
            </a:r>
            <a:r>
              <a:rPr lang="en-US" sz="1700" dirty="0">
                <a:sym typeface="Wingdings" pitchFamily="2" charset="2"/>
              </a:rPr>
              <a:t> </a:t>
            </a:r>
            <a:endParaRPr lang="en-US" sz="17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25990" y="1981200"/>
            <a:ext cx="3742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25990" y="2286000"/>
            <a:ext cx="3742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225990" y="2610416"/>
            <a:ext cx="3742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92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Shift–Reduce Parsing-Example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25112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1800" dirty="0"/>
              <a:t>These reductions in-fact trace out the following right-most derivation in reverse</a:t>
            </a:r>
          </a:p>
          <a:p>
            <a:endParaRPr lang="en-US" sz="1800" dirty="0"/>
          </a:p>
          <a:p>
            <a:pPr marL="109728" indent="0">
              <a:buNone/>
            </a:pPr>
            <a:endParaRPr lang="en-US" sz="1800" dirty="0"/>
          </a:p>
          <a:p>
            <a:pPr marL="109728" indent="0">
              <a:buNone/>
            </a:pPr>
            <a:endParaRPr lang="en-US" sz="1800" dirty="0"/>
          </a:p>
          <a:p>
            <a:pPr marL="109728" indent="0">
              <a:buNone/>
            </a:pPr>
            <a:r>
              <a:rPr lang="en-US" sz="1800" dirty="0">
                <a:sym typeface="Symbol" pitchFamily="18" charset="2"/>
              </a:rPr>
              <a:t>		S  a</a:t>
            </a:r>
            <a:r>
              <a:rPr lang="en-US" sz="1800" dirty="0">
                <a:solidFill>
                  <a:srgbClr val="FF0000"/>
                </a:solidFill>
                <a:sym typeface="Symbol" pitchFamily="18" charset="2"/>
              </a:rPr>
              <a:t>AB</a:t>
            </a:r>
            <a:r>
              <a:rPr lang="en-US" sz="1800" dirty="0">
                <a:sym typeface="Symbol" pitchFamily="18" charset="2"/>
              </a:rPr>
              <a:t>e  a</a:t>
            </a:r>
            <a:r>
              <a:rPr lang="en-US" sz="1800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1800" dirty="0">
                <a:sym typeface="Symbol" pitchFamily="18" charset="2"/>
              </a:rPr>
              <a:t>de  a</a:t>
            </a:r>
            <a:r>
              <a:rPr lang="en-US" sz="1800" dirty="0">
                <a:solidFill>
                  <a:srgbClr val="CC0000"/>
                </a:solidFill>
                <a:sym typeface="Symbol" pitchFamily="18" charset="2"/>
              </a:rPr>
              <a:t>A</a:t>
            </a:r>
            <a:r>
              <a:rPr lang="en-US" sz="1800" dirty="0">
                <a:sym typeface="Symbol" pitchFamily="18" charset="2"/>
              </a:rPr>
              <a:t>bcde  abbcde </a:t>
            </a:r>
          </a:p>
          <a:p>
            <a:pPr marL="109728" indent="0">
              <a:buNone/>
            </a:pPr>
            <a:endParaRPr lang="en-US" sz="1800" dirty="0"/>
          </a:p>
          <a:p>
            <a:pPr marL="109728" indent="0">
              <a:buNone/>
            </a:pPr>
            <a:endParaRPr lang="en-US" sz="1800" dirty="0"/>
          </a:p>
          <a:p>
            <a:pPr marL="109728" indent="0">
              <a:buNone/>
            </a:pPr>
            <a:endParaRPr lang="en-US" sz="1800" dirty="0"/>
          </a:p>
          <a:p>
            <a:pPr marL="109728" indent="0">
              <a:buNone/>
            </a:pPr>
            <a:endParaRPr lang="en-US" sz="1800" dirty="0"/>
          </a:p>
          <a:p>
            <a:pPr marL="109728" indent="0">
              <a:buNone/>
            </a:pPr>
            <a:endParaRPr lang="en-US" sz="1800" dirty="0"/>
          </a:p>
          <a:p>
            <a:pPr>
              <a:buFont typeface="Courier New" pitchFamily="49" charset="0"/>
              <a:buChar char="o"/>
            </a:pPr>
            <a:r>
              <a:rPr lang="en-US" sz="1800" dirty="0">
                <a:sym typeface="Symbol" pitchFamily="18" charset="2"/>
              </a:rPr>
              <a:t>How do we know which substring to be replaced at each reduction step?</a:t>
            </a:r>
            <a:endParaRPr lang="en-US" sz="1800" dirty="0">
              <a:latin typeface="Courier New" pitchFamily="49" charset="0"/>
              <a:sym typeface="Symbol" pitchFamily="18" charset="2"/>
            </a:endParaRPr>
          </a:p>
          <a:p>
            <a:pPr marL="109728" indent="0">
              <a:buNone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3811209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rm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3826598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rm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4191000" y="3826598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rm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3833253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rm</a:t>
            </a:r>
            <a:endParaRPr lang="en-US" sz="1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438400" y="3956363"/>
            <a:ext cx="1828800" cy="996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124200" y="3956363"/>
            <a:ext cx="1143000" cy="996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886200" y="3956363"/>
            <a:ext cx="381000" cy="996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267200" y="3956363"/>
            <a:ext cx="685800" cy="996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67200" y="3956363"/>
            <a:ext cx="1676400" cy="996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17740" y="4876800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Right Sentential Forms</a:t>
            </a:r>
          </a:p>
        </p:txBody>
      </p:sp>
    </p:spTree>
    <p:extLst>
      <p:ext uri="{BB962C8B-B14F-4D97-AF65-F5344CB8AC3E}">
        <p14:creationId xmlns:p14="http://schemas.microsoft.com/office/powerpoint/2010/main" val="185674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07" y="554525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3300" dirty="0"/>
              <a:t>Handle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01840" y="4494155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rm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4191000" y="4494154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rm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448327" y="4355655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/>
          <a:lstStyle/>
          <a:p>
            <a:pPr algn="just">
              <a:buClr>
                <a:srgbClr val="002060"/>
              </a:buClr>
              <a:buFont typeface="Courier New" pitchFamily="49" charset="0"/>
              <a:buChar char="o"/>
            </a:pPr>
            <a:r>
              <a:rPr lang="en-US" sz="1800" dirty="0"/>
              <a:t>Informally, a “handle” of a string is a substring that matches the right side of the production, and whose reduction to nonterminal on the left side of the production represents one step along the reverse of a rightmost derivation</a:t>
            </a:r>
          </a:p>
          <a:p>
            <a:pPr algn="just"/>
            <a:endParaRPr lang="en-US" sz="1400" dirty="0"/>
          </a:p>
          <a:p>
            <a:pPr lvl="1" algn="just"/>
            <a:r>
              <a:rPr lang="en-US" sz="1800" dirty="0">
                <a:solidFill>
                  <a:schemeClr val="tx1"/>
                </a:solidFill>
              </a:rPr>
              <a:t>But not every substring matches the right side of a production rule is handle.</a:t>
            </a:r>
          </a:p>
          <a:p>
            <a:pPr algn="just"/>
            <a:endParaRPr lang="en-US" sz="1400" dirty="0"/>
          </a:p>
          <a:p>
            <a:pPr algn="just">
              <a:buClr>
                <a:srgbClr val="002060"/>
              </a:buClr>
              <a:buFont typeface="Courier New" pitchFamily="49" charset="0"/>
              <a:buChar char="o"/>
            </a:pPr>
            <a:r>
              <a:rPr lang="en-US" sz="1800" dirty="0"/>
              <a:t>Formally , a “handle” of a right sentential form </a:t>
            </a:r>
            <a:r>
              <a:rPr lang="el-GR" sz="1800" dirty="0"/>
              <a:t>γ</a:t>
            </a:r>
            <a:r>
              <a:rPr lang="en-US" sz="1800" dirty="0">
                <a:sym typeface="Symbol" pitchFamily="18" charset="2"/>
              </a:rPr>
              <a:t> ( ) </a:t>
            </a:r>
            <a:r>
              <a:rPr lang="en-US" sz="1800" dirty="0"/>
              <a:t>is a production rule A </a:t>
            </a:r>
            <a:r>
              <a:rPr lang="en-US" sz="1800" dirty="0">
                <a:sym typeface="Symbol" pitchFamily="18" charset="2"/>
              </a:rPr>
              <a:t>  and a position of  where the string  may be found and replaced by A to produce the previous right-sentential form in  a rightmost derivation of .</a:t>
            </a:r>
            <a:endParaRPr lang="en-US" sz="800" dirty="0">
              <a:sym typeface="Symbol" pitchFamily="18" charset="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1600" dirty="0">
                <a:sym typeface="Symbol" pitchFamily="18" charset="2"/>
              </a:rPr>
              <a:t>				</a:t>
            </a:r>
            <a:r>
              <a:rPr lang="en-US" sz="1800" dirty="0">
                <a:sym typeface="Symbol" pitchFamily="18" charset="2"/>
              </a:rPr>
              <a:t>S  A  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pitchFamily="18" charset="2"/>
              </a:rPr>
              <a:t>	then A</a:t>
            </a:r>
            <a:r>
              <a:rPr lang="en-US" sz="1800" dirty="0">
                <a:sym typeface="Wingdings" pitchFamily="2" charset="2"/>
              </a:rPr>
              <a:t></a:t>
            </a:r>
            <a:r>
              <a:rPr lang="el-GR" sz="1800" dirty="0">
                <a:sym typeface="Wingdings" pitchFamily="2" charset="2"/>
              </a:rPr>
              <a:t>β</a:t>
            </a:r>
            <a:r>
              <a:rPr lang="en-US" sz="1800" dirty="0">
                <a:sym typeface="Wingdings" pitchFamily="2" charset="2"/>
              </a:rPr>
              <a:t> in the position following </a:t>
            </a:r>
            <a:r>
              <a:rPr lang="el-GR" sz="1800" dirty="0">
                <a:sym typeface="Wingdings" pitchFamily="2" charset="2"/>
              </a:rPr>
              <a:t>α</a:t>
            </a:r>
            <a:r>
              <a:rPr lang="en-US" sz="1800" dirty="0">
                <a:sym typeface="Wingdings" pitchFamily="2" charset="2"/>
              </a:rPr>
              <a:t> is a handle of </a:t>
            </a:r>
            <a:r>
              <a:rPr lang="el-GR" sz="1800" dirty="0">
                <a:sym typeface="Wingdings" pitchFamily="2" charset="2"/>
              </a:rPr>
              <a:t>αβ</a:t>
            </a:r>
            <a:r>
              <a:rPr lang="en-US" sz="1800" dirty="0">
                <a:sym typeface="Wingdings" pitchFamily="2" charset="2"/>
              </a:rPr>
              <a:t>ω .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z="1600" dirty="0">
              <a:sym typeface="Symbol" pitchFamily="18" charset="2"/>
            </a:endParaRPr>
          </a:p>
          <a:p>
            <a:pPr algn="just">
              <a:buClr>
                <a:srgbClr val="002060"/>
              </a:buClr>
              <a:buFont typeface="Courier New" pitchFamily="49" charset="0"/>
              <a:buChar char="o"/>
            </a:pPr>
            <a:r>
              <a:rPr lang="en-US" sz="1800" dirty="0"/>
              <a:t>The string </a:t>
            </a:r>
            <a:r>
              <a:rPr lang="en-US" sz="1800" dirty="0">
                <a:sym typeface="Symbol" pitchFamily="18" charset="2"/>
              </a:rPr>
              <a:t> to the right of the handle contains only terminal symbols.</a:t>
            </a:r>
          </a:p>
          <a:p>
            <a:pPr>
              <a:buFont typeface="Arial" pitchFamily="34" charset="0"/>
              <a:buChar char="•"/>
            </a:pPr>
            <a:endParaRPr lang="en-US" sz="1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76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6673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2600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70611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900" dirty="0"/>
              <a:t>Here, </a:t>
            </a:r>
            <a:r>
              <a:rPr lang="en-US" sz="1900" i="1" dirty="0" err="1"/>
              <a:t>abbcde</a:t>
            </a:r>
            <a:r>
              <a:rPr lang="en-US" sz="1900" dirty="0"/>
              <a:t> is a right sentential form whose handle is </a:t>
            </a:r>
            <a:r>
              <a:rPr lang="en-US" sz="1900" i="1" dirty="0" err="1"/>
              <a:t>A</a:t>
            </a:r>
            <a:r>
              <a:rPr lang="en-US" sz="1900" i="1" dirty="0" err="1">
                <a:sym typeface="Wingdings" pitchFamily="2" charset="2"/>
              </a:rPr>
              <a:t>b</a:t>
            </a:r>
            <a:r>
              <a:rPr lang="en-US" sz="1900" dirty="0">
                <a:sym typeface="Wingdings" pitchFamily="2" charset="2"/>
              </a:rPr>
              <a:t> at position 2. </a:t>
            </a:r>
            <a:r>
              <a:rPr lang="en-US" sz="1900" dirty="0" err="1">
                <a:sym typeface="Wingdings" pitchFamily="2" charset="2"/>
              </a:rPr>
              <a:t>Likewise,</a:t>
            </a:r>
            <a:r>
              <a:rPr lang="en-US" sz="1900" i="1" dirty="0" err="1">
                <a:sym typeface="Wingdings" pitchFamily="2" charset="2"/>
              </a:rPr>
              <a:t>aAbcde</a:t>
            </a:r>
            <a:r>
              <a:rPr lang="en-US" sz="1900" dirty="0">
                <a:sym typeface="Wingdings" pitchFamily="2" charset="2"/>
              </a:rPr>
              <a:t> is a right sentential form whose handle is </a:t>
            </a:r>
            <a:r>
              <a:rPr lang="en-US" sz="1900" i="1" dirty="0" err="1">
                <a:sym typeface="Wingdings" pitchFamily="2" charset="2"/>
              </a:rPr>
              <a:t>AAbc</a:t>
            </a:r>
            <a:r>
              <a:rPr lang="en-US" sz="1900" dirty="0">
                <a:sym typeface="Wingdings" pitchFamily="2" charset="2"/>
              </a:rPr>
              <a:t> at position 2.</a:t>
            </a:r>
          </a:p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>
                <a:sym typeface="Wingdings" pitchFamily="2" charset="2"/>
              </a:rPr>
              <a:t>Sometimes we say “the substring </a:t>
            </a:r>
            <a:r>
              <a:rPr lang="el-GR" sz="2000" dirty="0">
                <a:sym typeface="Wingdings" pitchFamily="2" charset="2"/>
              </a:rPr>
              <a:t>β</a:t>
            </a:r>
            <a:r>
              <a:rPr lang="en-US" sz="2000" dirty="0">
                <a:sym typeface="Wingdings" pitchFamily="2" charset="2"/>
              </a:rPr>
              <a:t> is a handle of </a:t>
            </a:r>
            <a:r>
              <a:rPr lang="el-GR" sz="2000" dirty="0">
                <a:sym typeface="Wingdings" pitchFamily="2" charset="2"/>
              </a:rPr>
              <a:t>αβω</a:t>
            </a:r>
            <a:r>
              <a:rPr lang="en-US" sz="2000" dirty="0">
                <a:sym typeface="Wingdings" pitchFamily="2" charset="2"/>
              </a:rPr>
              <a:t>” if the position of </a:t>
            </a:r>
            <a:r>
              <a:rPr lang="el-GR" sz="2000" dirty="0">
                <a:sym typeface="Wingdings" pitchFamily="2" charset="2"/>
              </a:rPr>
              <a:t>β</a:t>
            </a:r>
            <a:r>
              <a:rPr lang="en-US" sz="2000" dirty="0">
                <a:sym typeface="Wingdings" pitchFamily="2" charset="2"/>
              </a:rPr>
              <a:t> and the production A</a:t>
            </a:r>
            <a:r>
              <a:rPr lang="el-GR" sz="2000" dirty="0">
                <a:sym typeface="Wingdings" pitchFamily="2" charset="2"/>
              </a:rPr>
              <a:t>β</a:t>
            </a:r>
            <a:r>
              <a:rPr lang="en-US" sz="2000" dirty="0">
                <a:sym typeface="Wingdings" pitchFamily="2" charset="2"/>
              </a:rPr>
              <a:t> we have in mind are clear.</a:t>
            </a:r>
          </a:p>
          <a:p>
            <a:pPr algn="just"/>
            <a:endParaRPr lang="en-US" sz="20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41362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A4CB31FB63740BC442F7C2B4737F5" ma:contentTypeVersion="5" ma:contentTypeDescription="Create a new document." ma:contentTypeScope="" ma:versionID="6422934c898b305a7f872759575cc442">
  <xsd:schema xmlns:xsd="http://www.w3.org/2001/XMLSchema" xmlns:xs="http://www.w3.org/2001/XMLSchema" xmlns:p="http://schemas.microsoft.com/office/2006/metadata/properties" xmlns:ns2="8506bf05-5515-44a3-848b-4d524adb9b77" targetNamespace="http://schemas.microsoft.com/office/2006/metadata/properties" ma:root="true" ma:fieldsID="59b54b90fb6e2b181d81b6e107cd318a" ns2:_="">
    <xsd:import namespace="8506bf05-5515-44a3-848b-4d524adb9b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6bf05-5515-44a3-848b-4d524adb9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FD60CD-968F-4041-830D-B495DF0F6BD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F8E4047-A4CF-4246-BDEE-DFB462C04B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20F836-EB57-4260-81FD-1F3DC86C2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06bf05-5515-44a3-848b-4d524adb9b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466</TotalTime>
  <Words>1450</Words>
  <Application>Microsoft Office PowerPoint</Application>
  <PresentationFormat>On-screen Show (4:3)</PresentationFormat>
  <Paragraphs>198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Courier New</vt:lpstr>
      <vt:lpstr>Georgia</vt:lpstr>
      <vt:lpstr>Goudy Old Style</vt:lpstr>
      <vt:lpstr>Symbol</vt:lpstr>
      <vt:lpstr>Trebuchet MS</vt:lpstr>
      <vt:lpstr>Wingdings</vt:lpstr>
      <vt:lpstr>Wingdings 2</vt:lpstr>
      <vt:lpstr>Urban</vt:lpstr>
      <vt:lpstr>BOTTOM-UP PARSING</vt:lpstr>
      <vt:lpstr>Parsing – Types </vt:lpstr>
      <vt:lpstr>Bottom up parsing</vt:lpstr>
      <vt:lpstr>Bottom-Up Parsing</vt:lpstr>
      <vt:lpstr>Shift-Reduce Parsing</vt:lpstr>
      <vt:lpstr>Shift–Reduce Parsing-Example</vt:lpstr>
      <vt:lpstr>Shift–Reduce Parsing-Example</vt:lpstr>
      <vt:lpstr>Handle </vt:lpstr>
      <vt:lpstr>Example</vt:lpstr>
      <vt:lpstr>Handle Pruning</vt:lpstr>
      <vt:lpstr>Handle Pruning</vt:lpstr>
      <vt:lpstr>A Shift-Reduce Parser</vt:lpstr>
      <vt:lpstr>A Stack Implementation of a Shift-Reduce Parser</vt:lpstr>
      <vt:lpstr>A Stack Implementation of A Shift-Reduce Parser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Sathu</dc:creator>
  <cp:lastModifiedBy>Adhyyan Tripathi</cp:lastModifiedBy>
  <cp:revision>50</cp:revision>
  <dcterms:created xsi:type="dcterms:W3CDTF">2006-08-16T00:00:00Z</dcterms:created>
  <dcterms:modified xsi:type="dcterms:W3CDTF">2020-10-02T17:44:44Z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0x010100A05A4CB31FB63740BC442F7C2B4737F5</vt:lpwstr>
  </property>
</Properties>
</file>