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2" r:id="rId4"/>
    <p:sldId id="298" r:id="rId5"/>
    <p:sldId id="299" r:id="rId6"/>
    <p:sldId id="300" r:id="rId7"/>
    <p:sldId id="301" r:id="rId8"/>
    <p:sldId id="304" r:id="rId9"/>
    <p:sldId id="303" r:id="rId10"/>
    <p:sldId id="302" r:id="rId11"/>
    <p:sldId id="264" r:id="rId12"/>
    <p:sldId id="296" r:id="rId13"/>
    <p:sldId id="297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FA1-82A5-4AAE-89AE-637738E59F38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FBF5-B740-46FF-ADEE-7E8DB7CE368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B6A-3415-4B7E-8834-21BF51415AD4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7F79-DAA0-4F18-A2EB-335CAC1A8D5B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0B9-850D-4E18-A891-7216E46F5990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0A8B-9317-4529-8979-F8FA7DC23FE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5BF-773C-4B13-B590-78937A39D42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9DA-8E5D-4572-BA72-90F7640ED5D8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7F8-7829-4388-BCA1-C81F3A88C46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A63-EE09-4FA6-A460-0C5F1E140923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76-7E3D-4B53-8B2C-386E6F0A11A8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00CF-8509-46F0-91C7-6CD42BCD9EB6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 CS1762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Actions of the parser for id+id*id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724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1. Write a program to construct Non-Recursive Predictive Parser for the given grammar.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E→ TX     T → (E) | </a:t>
            </a:r>
            <a:r>
              <a:rPr lang="en-GB" dirty="0" err="1" smtClean="0"/>
              <a:t>int</a:t>
            </a:r>
            <a:r>
              <a:rPr lang="en-GB" dirty="0" smtClean="0"/>
              <a:t> Y    </a:t>
            </a:r>
          </a:p>
          <a:p>
            <a:pPr>
              <a:buNone/>
            </a:pPr>
            <a:r>
              <a:rPr lang="en-GB" dirty="0" smtClean="0"/>
              <a:t>  X → +E | </a:t>
            </a:r>
            <a:r>
              <a:rPr lang="el-GR" dirty="0" smtClean="0"/>
              <a:t>ε</a:t>
            </a:r>
            <a:r>
              <a:rPr lang="en-US" dirty="0" smtClean="0"/>
              <a:t>    Y</a:t>
            </a:r>
            <a:r>
              <a:rPr lang="en-GB" dirty="0" smtClean="0"/>
              <a:t> →</a:t>
            </a:r>
            <a:r>
              <a:rPr lang="en-US" dirty="0" smtClean="0"/>
              <a:t> *T | </a:t>
            </a:r>
            <a:r>
              <a:rPr lang="el-GR" dirty="0" smtClean="0"/>
              <a:t>ε</a:t>
            </a:r>
            <a:endParaRPr lang="en-GB" dirty="0" smtClean="0"/>
          </a:p>
          <a:p>
            <a:r>
              <a:rPr lang="en-US" b="1" dirty="0" smtClean="0"/>
              <a:t>a) Take parsing table as input </a:t>
            </a:r>
          </a:p>
          <a:p>
            <a:r>
              <a:rPr lang="en-GB" b="1" dirty="0" smtClean="0"/>
              <a:t>b) Show stack implementation </a:t>
            </a:r>
          </a:p>
          <a:p>
            <a:r>
              <a:rPr lang="en-US" b="1" dirty="0" smtClean="0"/>
              <a:t>c) Check whether the string </a:t>
            </a:r>
            <a:r>
              <a:rPr lang="en-US" b="1" dirty="0" err="1" smtClean="0"/>
              <a:t>int</a:t>
            </a:r>
            <a:r>
              <a:rPr lang="en-US" b="1" dirty="0" smtClean="0"/>
              <a:t>*</a:t>
            </a:r>
            <a:r>
              <a:rPr lang="en-US" b="1" dirty="0" err="1" smtClean="0"/>
              <a:t>int</a:t>
            </a:r>
            <a:r>
              <a:rPr lang="en-US" b="1" i="1" dirty="0" smtClean="0"/>
              <a:t> could be parsed or not. 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man Old Style" pitchFamily="18" charset="0"/>
              </a:rPr>
              <a:t>2. </a:t>
            </a:r>
            <a:r>
              <a:rPr lang="en-US" b="1" dirty="0" smtClean="0"/>
              <a:t>Write a program to construct Non-Recursive Predictive Parser for the given grammar. </a:t>
            </a:r>
            <a:endParaRPr lang="en-US" b="1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altLang="en-US" sz="2800" b="1" dirty="0" smtClean="0">
                <a:cs typeface="Times New Roman" pitchFamily="18" charset="0"/>
              </a:rPr>
              <a:t>                                           S</a:t>
            </a:r>
            <a:r>
              <a:rPr lang="en-US" altLang="en-US" sz="2800" b="1" dirty="0" smtClean="0"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TW" sz="2800" b="1" dirty="0"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2800" b="1" dirty="0" smtClean="0">
                <a:cs typeface="Times New Roman" pitchFamily="18" charset="0"/>
              </a:rPr>
              <a:t>1AB </a:t>
            </a:r>
            <a:r>
              <a:rPr lang="en-US" altLang="en-US" sz="2800" b="1" dirty="0">
                <a:cs typeface="Times New Roman" pitchFamily="18" charset="0"/>
              </a:rPr>
              <a:t>| </a:t>
            </a:r>
            <a:r>
              <a:rPr lang="en-US" altLang="zh-TW" sz="2800" b="1" i="1" dirty="0">
                <a:sym typeface="Symbol" pitchFamily="18" charset="2"/>
              </a:rPr>
              <a:t></a:t>
            </a:r>
          </a:p>
          <a:p>
            <a:pPr marL="0" indent="0">
              <a:buNone/>
            </a:pPr>
            <a:r>
              <a:rPr lang="en-US" altLang="en-US" sz="2800" b="1" dirty="0">
                <a:cs typeface="Times New Roman" pitchFamily="18" charset="0"/>
              </a:rPr>
              <a:t>	</a:t>
            </a:r>
            <a:r>
              <a:rPr lang="en-US" altLang="en-US" sz="2800" b="1" dirty="0" smtClean="0">
                <a:cs typeface="Times New Roman" pitchFamily="18" charset="0"/>
              </a:rPr>
              <a:t>                               A</a:t>
            </a:r>
            <a:r>
              <a:rPr lang="en-US" altLang="zh-TW" sz="2800" b="1" dirty="0" smtClean="0">
                <a:sym typeface="Symbol" pitchFamily="18" charset="2"/>
              </a:rPr>
              <a:t>   </a:t>
            </a:r>
            <a:r>
              <a:rPr lang="en-US" altLang="zh-TW" sz="2800" b="1" dirty="0">
                <a:sym typeface="Symbol" pitchFamily="18" charset="2"/>
              </a:rPr>
              <a:t> </a:t>
            </a:r>
            <a:r>
              <a:rPr lang="en-US" altLang="en-US" sz="2800" b="1" dirty="0" smtClean="0">
                <a:cs typeface="Times New Roman" pitchFamily="18" charset="0"/>
              </a:rPr>
              <a:t>1AC </a:t>
            </a:r>
            <a:r>
              <a:rPr lang="en-US" altLang="en-US" sz="2800" b="1" dirty="0">
                <a:cs typeface="Times New Roman" pitchFamily="18" charset="0"/>
              </a:rPr>
              <a:t>| 0C</a:t>
            </a:r>
          </a:p>
          <a:p>
            <a:pPr marL="0" indent="0">
              <a:buNone/>
            </a:pPr>
            <a:r>
              <a:rPr lang="en-US" altLang="en-US" sz="2800" b="1" dirty="0">
                <a:cs typeface="Times New Roman" pitchFamily="18" charset="0"/>
              </a:rPr>
              <a:t>	</a:t>
            </a:r>
            <a:r>
              <a:rPr lang="en-US" altLang="en-US" sz="2800" b="1" dirty="0" smtClean="0">
                <a:cs typeface="Times New Roman" pitchFamily="18" charset="0"/>
              </a:rPr>
              <a:t>                               B</a:t>
            </a:r>
            <a:r>
              <a:rPr lang="en-US" altLang="zh-TW" sz="2800" b="1" dirty="0" smtClean="0">
                <a:sym typeface="Symbol" pitchFamily="18" charset="2"/>
              </a:rPr>
              <a:t>   </a:t>
            </a:r>
            <a:r>
              <a:rPr lang="en-US" altLang="zh-TW" sz="2800" b="1" dirty="0">
                <a:sym typeface="Symbol" pitchFamily="18" charset="2"/>
              </a:rPr>
              <a:t> </a:t>
            </a:r>
            <a:r>
              <a:rPr lang="en-US" altLang="en-US" sz="2800" b="1" dirty="0" smtClean="0">
                <a:cs typeface="Times New Roman" pitchFamily="18" charset="0"/>
              </a:rPr>
              <a:t>0S</a:t>
            </a:r>
            <a:endParaRPr lang="en-US" altLang="zh-TW" sz="2800" b="1" i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2800" b="1" i="1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en-US" sz="2800" b="1" i="1" dirty="0" smtClean="0">
                <a:cs typeface="Times New Roman" pitchFamily="18" charset="0"/>
                <a:sym typeface="Symbol" pitchFamily="18" charset="2"/>
              </a:rPr>
              <a:t>                               C</a:t>
            </a:r>
            <a:r>
              <a:rPr lang="en-US" altLang="zh-TW" sz="2800" b="1" dirty="0" smtClean="0">
                <a:sym typeface="Symbol" pitchFamily="18" charset="2"/>
              </a:rPr>
              <a:t>   </a:t>
            </a:r>
            <a:r>
              <a:rPr lang="en-US" altLang="zh-TW" sz="2800" b="1" dirty="0">
                <a:sym typeface="Symbol" pitchFamily="18" charset="2"/>
              </a:rPr>
              <a:t> </a:t>
            </a:r>
            <a:r>
              <a:rPr lang="en-US" altLang="en-US" sz="2800" b="1" i="1" dirty="0" smtClean="0">
                <a:cs typeface="Times New Roman" pitchFamily="18" charset="0"/>
                <a:sym typeface="Symbol" pitchFamily="18" charset="2"/>
              </a:rPr>
              <a:t>1</a:t>
            </a:r>
          </a:p>
          <a:p>
            <a:r>
              <a:rPr lang="en-US" sz="2400" b="1" dirty="0" smtClean="0"/>
              <a:t>a) Take parsing table as input </a:t>
            </a:r>
          </a:p>
          <a:p>
            <a:r>
              <a:rPr lang="en-GB" sz="2400" b="1" dirty="0" smtClean="0"/>
              <a:t>b) Show stack implementation </a:t>
            </a:r>
          </a:p>
          <a:p>
            <a:r>
              <a:rPr lang="en-US" sz="2400" b="1" dirty="0" smtClean="0"/>
              <a:t>c) Check whether the string 11010</a:t>
            </a:r>
            <a:r>
              <a:rPr lang="en-US" sz="2400" b="1" i="1" dirty="0" smtClean="0"/>
              <a:t> could be parsed or not. </a:t>
            </a:r>
          </a:p>
          <a:p>
            <a:pPr marL="0" indent="0">
              <a:buNone/>
            </a:pPr>
            <a:endParaRPr lang="en-US" altLang="en-US" sz="24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b="1" dirty="0" smtClean="0"/>
              <a:t>3</a:t>
            </a:r>
            <a:r>
              <a:rPr lang="en-US" b="1" dirty="0" smtClean="0"/>
              <a:t>. </a:t>
            </a:r>
            <a:r>
              <a:rPr lang="en-US" sz="4600" b="1" dirty="0" smtClean="0"/>
              <a:t>Write a program to construct Non-Recursive Predictive Parser for the given grammar. 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600" b="1" dirty="0" smtClean="0"/>
              <a:t>S→ (S)S | </a:t>
            </a:r>
            <a:r>
              <a:rPr lang="el-GR" sz="4600" b="1" dirty="0" smtClean="0"/>
              <a:t>ε</a:t>
            </a:r>
            <a:endParaRPr lang="en-US" sz="4600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sz="4100" b="1" dirty="0" smtClean="0"/>
              <a:t>a) Take parsing table as input </a:t>
            </a:r>
          </a:p>
          <a:p>
            <a:r>
              <a:rPr lang="en-GB" sz="4100" b="1" dirty="0" smtClean="0"/>
              <a:t>b) Show stack implementation </a:t>
            </a:r>
          </a:p>
          <a:p>
            <a:r>
              <a:rPr lang="en-US" sz="4100" b="1" dirty="0" smtClean="0"/>
              <a:t>c) Check whether the string (())</a:t>
            </a:r>
            <a:r>
              <a:rPr lang="en-US" sz="4100" b="1" i="1" dirty="0" smtClean="0"/>
              <a:t> could be parsed or not.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2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Parsing table M.</a:t>
            </a: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Show whether a string can be parsed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42732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 No.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23-45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46-rest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>
                <a:latin typeface="Bookman Old Style" pitchFamily="18" charset="0"/>
              </a:rPr>
              <a:t>PROGRAM </a:t>
            </a:r>
            <a:r>
              <a:rPr lang="en-US" sz="3200" b="1" smtClean="0">
                <a:latin typeface="Bookman Old Style" pitchFamily="18" charset="0"/>
              </a:rPr>
              <a:t>9</a:t>
            </a:r>
            <a:r>
              <a:rPr lang="en-US" sz="3200" b="1" dirty="0" smtClean="0">
                <a:latin typeface="Bookman Old Style" pitchFamily="18" charset="0"/>
              </a:rPr>
              <a:t/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To implement non-recursive predictive parsing technique.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295399"/>
            <a:ext cx="7772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Objective: To efficiently implement by handling the stack of activation record explicitly. </a:t>
            </a: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Theory: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parsers are those recursive descent parsers needing no backtracking. Grammars for which we can create predictive parsers are called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LL(1)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–The first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 means scanning input from left to right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–The second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 means leftmost derivation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–And 1 stands for using one input symbol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look-ahead. </a:t>
            </a:r>
          </a:p>
        </p:txBody>
      </p:sp>
    </p:spTree>
    <p:extLst>
      <p:ext uri="{BB962C8B-B14F-4D97-AF65-F5344CB8AC3E}">
        <p14:creationId xmlns:p14="http://schemas.microsoft.com/office/powerpoint/2010/main" val="2136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grammar </a:t>
            </a:r>
            <a:r>
              <a:rPr lang="en-US" b="1" i="1" dirty="0" smtClean="0"/>
              <a:t>G is LL(1) if and only if whenever      A→ α|</a:t>
            </a:r>
            <a:r>
              <a:rPr lang="el-GR" b="1" i="1" dirty="0" smtClean="0"/>
              <a:t>β</a:t>
            </a:r>
            <a:r>
              <a:rPr lang="en-US" b="1" i="1" dirty="0" smtClean="0"/>
              <a:t> are two distinct productions of G, the following conditions hold: </a:t>
            </a:r>
          </a:p>
          <a:p>
            <a:r>
              <a:rPr lang="en-US" dirty="0" smtClean="0"/>
              <a:t>• For no terminal ‘a’ do </a:t>
            </a:r>
            <a:r>
              <a:rPr lang="en-US" b="1" i="1" dirty="0" smtClean="0"/>
              <a:t>α and β both derive strings beginning with a </a:t>
            </a:r>
          </a:p>
          <a:p>
            <a:pPr>
              <a:buNone/>
            </a:pPr>
            <a:r>
              <a:rPr lang="en-US" dirty="0" smtClean="0"/>
              <a:t>• At most one of </a:t>
            </a:r>
            <a:r>
              <a:rPr lang="en-US" b="1" i="1" dirty="0" smtClean="0"/>
              <a:t>α or β can derive empty string </a:t>
            </a:r>
            <a:r>
              <a:rPr lang="el-GR" b="1" i="1" dirty="0" smtClean="0"/>
              <a:t>ε</a:t>
            </a:r>
            <a:r>
              <a:rPr lang="en-US" b="1" i="1" dirty="0" smtClean="0"/>
              <a:t>. </a:t>
            </a:r>
          </a:p>
          <a:p>
            <a:pPr>
              <a:buNone/>
            </a:pPr>
            <a:r>
              <a:rPr lang="en-US" dirty="0" smtClean="0"/>
              <a:t>• If β ⇒ ε, then </a:t>
            </a:r>
            <a:r>
              <a:rPr lang="el-GR" dirty="0" smtClean="0"/>
              <a:t>α</a:t>
            </a:r>
            <a:r>
              <a:rPr lang="en-US" dirty="0" smtClean="0"/>
              <a:t> does not derive any string beginning with a terminal in FOLLOW(A). </a:t>
            </a:r>
          </a:p>
          <a:p>
            <a:pPr>
              <a:buNone/>
            </a:pPr>
            <a:r>
              <a:rPr lang="en-US" dirty="0" smtClean="0"/>
              <a:t>• Likewise, if α ⇒ε, then β does not derive any string beginning with a terminal in FOLLOW(A).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Syntax Analyzer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3442"/>
            <a:ext cx="8229600" cy="479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b="1" dirty="0" smtClean="0"/>
              <a:t>Algorithm: </a:t>
            </a:r>
          </a:p>
          <a:p>
            <a:r>
              <a:rPr lang="en-US" b="1" dirty="0" smtClean="0"/>
              <a:t>Input: String w and Parsing Table M</a:t>
            </a:r>
          </a:p>
          <a:p>
            <a:r>
              <a:rPr lang="en-US" b="1" dirty="0" smtClean="0"/>
              <a:t> Output: Successful parsing or Error message. Push $</a:t>
            </a:r>
            <a:r>
              <a:rPr lang="en-US" b="1" i="1" dirty="0" smtClean="0"/>
              <a:t>S onto the stack, where S is the start symbol set </a:t>
            </a:r>
            <a:r>
              <a:rPr lang="en-US" b="1" i="1" dirty="0" err="1" smtClean="0"/>
              <a:t>ip</a:t>
            </a:r>
            <a:r>
              <a:rPr lang="en-US" b="1" i="1" dirty="0" smtClean="0"/>
              <a:t> to point to the first symbol of w$; </a:t>
            </a:r>
          </a:p>
          <a:p>
            <a:r>
              <a:rPr lang="en-GB" b="1" dirty="0" smtClean="0"/>
              <a:t>repeat 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X be the top stack symbol and a the symbol pointed to by </a:t>
            </a:r>
            <a:r>
              <a:rPr lang="en-US" i="1" dirty="0" err="1" smtClean="0"/>
              <a:t>ip</a:t>
            </a:r>
            <a:r>
              <a:rPr lang="en-US" i="1" dirty="0" smtClean="0"/>
              <a:t>; </a:t>
            </a:r>
            <a:r>
              <a:rPr lang="en-US" b="1" i="1" dirty="0" smtClean="0"/>
              <a:t>if X is a terminal or $ then </a:t>
            </a:r>
          </a:p>
          <a:p>
            <a:r>
              <a:rPr lang="en-GB" b="1" dirty="0" smtClean="0"/>
              <a:t>if X = a then </a:t>
            </a:r>
          </a:p>
          <a:p>
            <a:r>
              <a:rPr lang="en-US" dirty="0" smtClean="0"/>
              <a:t>pop X from the stack and advance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r>
              <a:rPr lang="en-GB" b="1" dirty="0" smtClean="0"/>
              <a:t>else </a:t>
            </a:r>
            <a:r>
              <a:rPr lang="en-GB" b="1" i="1" dirty="0" smtClean="0"/>
              <a:t>error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else /* X is a non terminal */ </a:t>
            </a:r>
          </a:p>
          <a:p>
            <a:r>
              <a:rPr lang="en-US" b="1" dirty="0" smtClean="0"/>
              <a:t>if </a:t>
            </a:r>
            <a:r>
              <a:rPr lang="en-US" b="1" i="1" dirty="0" smtClean="0"/>
              <a:t>M[X, a] = X → Y1 Y2 ... </a:t>
            </a:r>
            <a:r>
              <a:rPr lang="en-US" b="1" i="1" dirty="0" err="1" smtClean="0"/>
              <a:t>Yk</a:t>
            </a:r>
            <a:r>
              <a:rPr lang="en-US" b="1" i="1" dirty="0" smtClean="0"/>
              <a:t> then </a:t>
            </a:r>
          </a:p>
          <a:p>
            <a:r>
              <a:rPr lang="en-US" dirty="0" smtClean="0"/>
              <a:t>pop </a:t>
            </a:r>
            <a:r>
              <a:rPr lang="en-US" i="1" dirty="0" smtClean="0"/>
              <a:t>X from the stack and push </a:t>
            </a:r>
            <a:r>
              <a:rPr lang="en-US" i="1" dirty="0" err="1" smtClean="0"/>
              <a:t>Yk</a:t>
            </a:r>
            <a:r>
              <a:rPr lang="en-US" i="1" dirty="0" smtClean="0"/>
              <a:t> ... Y2 Y1 onto the stack </a:t>
            </a:r>
            <a:r>
              <a:rPr lang="en-US" b="1" i="1" dirty="0" smtClean="0"/>
              <a:t>else error </a:t>
            </a:r>
          </a:p>
          <a:p>
            <a:r>
              <a:rPr lang="en-GB" b="1" dirty="0" smtClean="0"/>
              <a:t>until </a:t>
            </a:r>
            <a:r>
              <a:rPr lang="en-GB" b="1" i="1" dirty="0" smtClean="0"/>
              <a:t>X = $ and a = $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grammar:</a:t>
            </a:r>
          </a:p>
          <a:p>
            <a:pPr algn="ctr">
              <a:buNone/>
            </a:pPr>
            <a:r>
              <a:rPr lang="en-US" dirty="0" smtClean="0"/>
              <a:t>E → TE’</a:t>
            </a:r>
          </a:p>
          <a:p>
            <a:pPr algn="ctr">
              <a:buNone/>
            </a:pPr>
            <a:r>
              <a:rPr lang="en-US" dirty="0" smtClean="0"/>
              <a:t>         E’ → +TE’ | </a:t>
            </a:r>
            <a:r>
              <a:rPr lang="el-GR" dirty="0" smtClean="0"/>
              <a:t>ε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 → FT’</a:t>
            </a:r>
          </a:p>
          <a:p>
            <a:pPr algn="ctr">
              <a:buNone/>
            </a:pPr>
            <a:r>
              <a:rPr lang="en-US" dirty="0" smtClean="0"/>
              <a:t>          T’ → *FT’ | </a:t>
            </a:r>
            <a:r>
              <a:rPr lang="el-GR" dirty="0" smtClean="0"/>
              <a:t>ε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F → (E) | id</a:t>
            </a:r>
          </a:p>
          <a:p>
            <a:r>
              <a:rPr lang="en-US" dirty="0" smtClean="0"/>
              <a:t>Show the actions of the parser in parsing the string ‘id+id*id’.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Table ‘M’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NT/T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E→ TE’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E→ TE’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 →+TE’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 → </a:t>
                      </a:r>
                      <a:r>
                        <a:rPr lang="el-GR" dirty="0" smtClean="0"/>
                        <a:t>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→ </a:t>
                      </a:r>
                      <a:r>
                        <a:rPr lang="el-GR" dirty="0" smtClean="0"/>
                        <a:t>ε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T→ FT’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T→ FT’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→</a:t>
                      </a:r>
                      <a:r>
                        <a:rPr lang="el-GR" dirty="0" smtClean="0"/>
                        <a:t>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→*FT’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→ </a:t>
                      </a:r>
                      <a:r>
                        <a:rPr lang="el-GR" dirty="0" smtClean="0"/>
                        <a:t>ε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→</a:t>
                      </a:r>
                      <a:r>
                        <a:rPr lang="el-GR" dirty="0" smtClean="0"/>
                        <a:t>ε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F→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F→ (E)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3" ma:contentTypeDescription="Create a new document." ma:contentTypeScope="" ma:versionID="29e1786b3431b7868ae85e3027ebc78b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1ec9a37c6f3ac9064de08e92e6de0ad8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2AFF18-CACE-4D2D-B6ED-2ACAE593B7FB}"/>
</file>

<file path=customXml/itemProps2.xml><?xml version="1.0" encoding="utf-8"?>
<ds:datastoreItem xmlns:ds="http://schemas.openxmlformats.org/officeDocument/2006/customXml" ds:itemID="{3836E9AE-8BB9-4231-A5FB-49092C601A9C}"/>
</file>

<file path=customXml/itemProps3.xml><?xml version="1.0" encoding="utf-8"?>
<ds:datastoreItem xmlns:ds="http://schemas.openxmlformats.org/officeDocument/2006/customXml" ds:itemID="{380E9FD2-70E0-4106-995A-985D21F7BD0C}"/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637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新細明體</vt:lpstr>
      <vt:lpstr>Symbol</vt:lpstr>
      <vt:lpstr>Times New Roman</vt:lpstr>
      <vt:lpstr>Office Theme</vt:lpstr>
      <vt:lpstr>COMPILER DESIGN LAB CS1762</vt:lpstr>
      <vt:lpstr>PROGRAM 9 </vt:lpstr>
      <vt:lpstr>PowerPoint Presentation</vt:lpstr>
      <vt:lpstr>PowerPoint Presentation</vt:lpstr>
      <vt:lpstr>Syntax Analyzer</vt:lpstr>
      <vt:lpstr>PowerPoint Presentation</vt:lpstr>
      <vt:lpstr>PowerPoint Presentation</vt:lpstr>
      <vt:lpstr>Example:</vt:lpstr>
      <vt:lpstr>Parsing Table ‘M’</vt:lpstr>
      <vt:lpstr>Actions of the parser for id+id*id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Windows User</cp:lastModifiedBy>
  <cp:revision>120</cp:revision>
  <dcterms:created xsi:type="dcterms:W3CDTF">2020-08-09T04:33:02Z</dcterms:created>
  <dcterms:modified xsi:type="dcterms:W3CDTF">2020-10-12T03:43:47Z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