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56" r:id="rId5"/>
    <p:sldId id="281" r:id="rId6"/>
    <p:sldId id="282" r:id="rId7"/>
    <p:sldId id="283" r:id="rId8"/>
    <p:sldId id="267" r:id="rId9"/>
    <p:sldId id="263" r:id="rId10"/>
    <p:sldId id="268" r:id="rId11"/>
    <p:sldId id="269" r:id="rId12"/>
    <p:sldId id="285" r:id="rId13"/>
    <p:sldId id="286" r:id="rId14"/>
    <p:sldId id="287" r:id="rId15"/>
    <p:sldId id="274" r:id="rId16"/>
    <p:sldId id="272" r:id="rId17"/>
    <p:sldId id="273" r:id="rId18"/>
    <p:sldId id="275" r:id="rId19"/>
    <p:sldId id="270" r:id="rId20"/>
    <p:sldId id="276" r:id="rId21"/>
    <p:sldId id="277" r:id="rId22"/>
    <p:sldId id="278" r:id="rId23"/>
    <p:sldId id="279" r:id="rId24"/>
    <p:sldId id="280" r:id="rId25"/>
    <p:sldId id="289" r:id="rId26"/>
    <p:sldId id="290" r:id="rId27"/>
    <p:sldId id="291" r:id="rId28"/>
    <p:sldId id="292" r:id="rId29"/>
    <p:sldId id="293" r:id="rId30"/>
    <p:sldId id="294" r:id="rId31"/>
    <p:sldId id="295" r:id="rId32"/>
    <p:sldId id="296" r:id="rId33"/>
    <p:sldId id="297" r:id="rId34"/>
    <p:sldId id="299" r:id="rId35"/>
    <p:sldId id="300" r:id="rId36"/>
    <p:sldId id="301" r:id="rId37"/>
    <p:sldId id="302" r:id="rId38"/>
    <p:sldId id="303" r:id="rId39"/>
    <p:sldId id="305" r:id="rId40"/>
    <p:sldId id="307" r:id="rId41"/>
    <p:sldId id="309" r:id="rId42"/>
  </p:sldIdLst>
  <p:sldSz cx="12192000" cy="6858000"/>
  <p:notesSz cx="6951663" cy="10082213"/>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544" autoAdjust="0"/>
    <p:restoredTop sz="99104" autoAdjust="0"/>
  </p:normalViewPr>
  <p:slideViewPr>
    <p:cSldViewPr snapToGrid="0">
      <p:cViewPr varScale="1">
        <p:scale>
          <a:sx n="72" d="100"/>
          <a:sy n="72" d="100"/>
        </p:scale>
        <p:origin x="-18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27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504825"/>
          </a:xfrm>
          <a:prstGeom prst="rect">
            <a:avLst/>
          </a:prstGeom>
        </p:spPr>
        <p:txBody>
          <a:bodyPr vert="horz" lIns="97329" tIns="48664" rIns="97329" bIns="48664" rtlCol="0"/>
          <a:lstStyle>
            <a:lvl1pPr algn="l">
              <a:defRPr sz="1300"/>
            </a:lvl1pPr>
          </a:lstStyle>
          <a:p>
            <a:pPr>
              <a:defRPr/>
            </a:pPr>
            <a:endParaRPr lang="en-US"/>
          </a:p>
        </p:txBody>
      </p:sp>
      <p:sp>
        <p:nvSpPr>
          <p:cNvPr id="3" name="Date Placeholder 2"/>
          <p:cNvSpPr>
            <a:spLocks noGrp="1"/>
          </p:cNvSpPr>
          <p:nvPr>
            <p:ph type="dt" sz="quarter" idx="1"/>
          </p:nvPr>
        </p:nvSpPr>
        <p:spPr>
          <a:xfrm>
            <a:off x="3937000" y="0"/>
            <a:ext cx="3013075" cy="504825"/>
          </a:xfrm>
          <a:prstGeom prst="rect">
            <a:avLst/>
          </a:prstGeom>
        </p:spPr>
        <p:txBody>
          <a:bodyPr vert="horz" lIns="97329" tIns="48664" rIns="97329" bIns="48664" rtlCol="0"/>
          <a:lstStyle>
            <a:lvl1pPr algn="r">
              <a:defRPr sz="1300"/>
            </a:lvl1pPr>
          </a:lstStyle>
          <a:p>
            <a:pPr>
              <a:defRPr/>
            </a:pPr>
            <a:fld id="{A42EC56F-3B22-4129-B805-7F494CE1D9C6}" type="datetimeFigureOut">
              <a:rPr lang="en-US"/>
              <a:pPr>
                <a:defRPr/>
              </a:pPr>
              <a:t>10/29/2020</a:t>
            </a:fld>
            <a:endParaRPr lang="en-US"/>
          </a:p>
        </p:txBody>
      </p:sp>
      <p:sp>
        <p:nvSpPr>
          <p:cNvPr id="4" name="Footer Placeholder 3"/>
          <p:cNvSpPr>
            <a:spLocks noGrp="1"/>
          </p:cNvSpPr>
          <p:nvPr>
            <p:ph type="ftr" sz="quarter" idx="2"/>
          </p:nvPr>
        </p:nvSpPr>
        <p:spPr>
          <a:xfrm>
            <a:off x="0" y="9575800"/>
            <a:ext cx="3013075" cy="504825"/>
          </a:xfrm>
          <a:prstGeom prst="rect">
            <a:avLst/>
          </a:prstGeom>
        </p:spPr>
        <p:txBody>
          <a:bodyPr vert="horz" lIns="97329" tIns="48664" rIns="97329" bIns="48664"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3937000" y="9575800"/>
            <a:ext cx="3013075" cy="504825"/>
          </a:xfrm>
          <a:prstGeom prst="rect">
            <a:avLst/>
          </a:prstGeom>
        </p:spPr>
        <p:txBody>
          <a:bodyPr vert="horz" lIns="97329" tIns="48664" rIns="97329" bIns="48664" rtlCol="0" anchor="b"/>
          <a:lstStyle>
            <a:lvl1pPr algn="r">
              <a:defRPr sz="1300"/>
            </a:lvl1pPr>
          </a:lstStyle>
          <a:p>
            <a:pPr>
              <a:defRPr/>
            </a:pPr>
            <a:fld id="{F1BE54A7-AE69-448B-9E0D-0DA46008F6AD}" type="slidenum">
              <a:rPr lang="en-US"/>
              <a:pPr>
                <a:defRPr/>
              </a:pPr>
              <a:t>‹#›</a:t>
            </a:fld>
            <a:endParaRPr lang="en-US"/>
          </a:p>
        </p:txBody>
      </p:sp>
    </p:spTree>
    <p:extLst>
      <p:ext uri="{BB962C8B-B14F-4D97-AF65-F5344CB8AC3E}">
        <p14:creationId xmlns:p14="http://schemas.microsoft.com/office/powerpoint/2010/main" xmlns="" val="3932602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5048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37000" y="0"/>
            <a:ext cx="3013075" cy="504825"/>
          </a:xfrm>
          <a:prstGeom prst="rect">
            <a:avLst/>
          </a:prstGeom>
        </p:spPr>
        <p:txBody>
          <a:bodyPr vert="horz" lIns="91440" tIns="45720" rIns="91440" bIns="45720" rtlCol="0"/>
          <a:lstStyle>
            <a:lvl1pPr algn="r">
              <a:defRPr sz="1200"/>
            </a:lvl1pPr>
          </a:lstStyle>
          <a:p>
            <a:pPr>
              <a:defRPr/>
            </a:pPr>
            <a:fld id="{B96FF425-AB21-45F3-8CBA-FBDCB9B12969}" type="datetimeFigureOut">
              <a:rPr lang="en-US"/>
              <a:pPr>
                <a:defRPr/>
              </a:pPr>
              <a:t>10/29/2020</a:t>
            </a:fld>
            <a:endParaRPr lang="en-US"/>
          </a:p>
        </p:txBody>
      </p:sp>
      <p:sp>
        <p:nvSpPr>
          <p:cNvPr id="4" name="Slide Image Placeholder 3"/>
          <p:cNvSpPr>
            <a:spLocks noGrp="1" noRot="1" noChangeAspect="1"/>
          </p:cNvSpPr>
          <p:nvPr>
            <p:ph type="sldImg" idx="2"/>
          </p:nvPr>
        </p:nvSpPr>
        <p:spPr>
          <a:xfrm>
            <a:off x="115888" y="755650"/>
            <a:ext cx="6719887" cy="378142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95325" y="4789488"/>
            <a:ext cx="5561013" cy="453707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575800"/>
            <a:ext cx="3013075" cy="5048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37000" y="9575800"/>
            <a:ext cx="3013075" cy="504825"/>
          </a:xfrm>
          <a:prstGeom prst="rect">
            <a:avLst/>
          </a:prstGeom>
        </p:spPr>
        <p:txBody>
          <a:bodyPr vert="horz" lIns="91440" tIns="45720" rIns="91440" bIns="45720" rtlCol="0" anchor="b"/>
          <a:lstStyle>
            <a:lvl1pPr algn="r">
              <a:defRPr sz="1200"/>
            </a:lvl1pPr>
          </a:lstStyle>
          <a:p>
            <a:pPr>
              <a:defRPr/>
            </a:pPr>
            <a:fld id="{2B8B22CA-B307-426A-BD1E-80711044C74C}" type="slidenum">
              <a:rPr lang="en-US"/>
              <a:pPr>
                <a:defRPr/>
              </a:pPr>
              <a:t>‹#›</a:t>
            </a:fld>
            <a:endParaRPr lang="en-US"/>
          </a:p>
        </p:txBody>
      </p:sp>
    </p:spTree>
    <p:extLst>
      <p:ext uri="{BB962C8B-B14F-4D97-AF65-F5344CB8AC3E}">
        <p14:creationId xmlns:p14="http://schemas.microsoft.com/office/powerpoint/2010/main" xmlns="" val="2080231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2B8B22CA-B307-426A-BD1E-80711044C74C}" type="slidenum">
              <a:rPr lang="en-US" smtClean="0"/>
              <a:pPr>
                <a:defRPr/>
              </a:pPr>
              <a:t>5</a:t>
            </a:fld>
            <a:endParaRPr lang="en-US"/>
          </a:p>
        </p:txBody>
      </p:sp>
    </p:spTree>
    <p:extLst>
      <p:ext uri="{BB962C8B-B14F-4D97-AF65-F5344CB8AC3E}">
        <p14:creationId xmlns:p14="http://schemas.microsoft.com/office/powerpoint/2010/main" xmlns="" val="313501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2B8B22CA-B307-426A-BD1E-80711044C74C}" type="slidenum">
              <a:rPr lang="en-US" smtClean="0"/>
              <a:pPr>
                <a:defRPr/>
              </a:pPr>
              <a:t>26</a:t>
            </a:fld>
            <a:endParaRPr lang="en-US"/>
          </a:p>
        </p:txBody>
      </p:sp>
    </p:spTree>
    <p:extLst>
      <p:ext uri="{BB962C8B-B14F-4D97-AF65-F5344CB8AC3E}">
        <p14:creationId xmlns:p14="http://schemas.microsoft.com/office/powerpoint/2010/main" xmlns="" val="48719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2B8B22CA-B307-426A-BD1E-80711044C74C}" type="slidenum">
              <a:rPr lang="en-US" smtClean="0"/>
              <a:pPr>
                <a:defRPr/>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213549-E2A3-40D4-8007-D352AC41B916}" type="datetimeFigureOut">
              <a:rPr lang="en-US"/>
              <a:pPr>
                <a:defRPr/>
              </a:pPr>
              <a:t>10/29/2020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F9CEA6-F994-4D5C-B606-AE35E7675892}" type="slidenum">
              <a:rPr lang="en-US" altLang="en-US"/>
              <a:pPr>
                <a:defRPr/>
              </a:pPr>
              <a:t>‹#›</a:t>
            </a:fld>
            <a:endParaRPr lang="en-US" altLang="en-US"/>
          </a:p>
        </p:txBody>
      </p:sp>
    </p:spTree>
    <p:extLst>
      <p:ext uri="{BB962C8B-B14F-4D97-AF65-F5344CB8AC3E}">
        <p14:creationId xmlns:p14="http://schemas.microsoft.com/office/powerpoint/2010/main" xmlns="" val="74394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0605C8-6A97-40DD-A5AC-9959B909D477}" type="datetimeFigureOut">
              <a:rPr lang="en-US"/>
              <a:pPr>
                <a:defRPr/>
              </a:pPr>
              <a:t>10/29/2020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2C6373-A0EC-40C6-80C0-13C9C034A97F}" type="slidenum">
              <a:rPr lang="en-US" altLang="en-US"/>
              <a:pPr>
                <a:defRPr/>
              </a:pPr>
              <a:t>‹#›</a:t>
            </a:fld>
            <a:endParaRPr lang="en-US" altLang="en-US"/>
          </a:p>
        </p:txBody>
      </p:sp>
    </p:spTree>
    <p:extLst>
      <p:ext uri="{BB962C8B-B14F-4D97-AF65-F5344CB8AC3E}">
        <p14:creationId xmlns:p14="http://schemas.microsoft.com/office/powerpoint/2010/main" xmlns="" val="412782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BC7DC7-C6A0-4583-9712-6A1984D310EE}" type="datetimeFigureOut">
              <a:rPr lang="en-US"/>
              <a:pPr>
                <a:defRPr/>
              </a:pPr>
              <a:t>10/29/2020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E1C8-4165-42D9-9D11-79BE1EE16BA3}" type="slidenum">
              <a:rPr lang="en-US" altLang="en-US"/>
              <a:pPr>
                <a:defRPr/>
              </a:pPr>
              <a:t>‹#›</a:t>
            </a:fld>
            <a:endParaRPr lang="en-US" altLang="en-US"/>
          </a:p>
        </p:txBody>
      </p:sp>
    </p:spTree>
    <p:extLst>
      <p:ext uri="{BB962C8B-B14F-4D97-AF65-F5344CB8AC3E}">
        <p14:creationId xmlns:p14="http://schemas.microsoft.com/office/powerpoint/2010/main" xmlns="" val="164723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16EE8D-DB67-44B8-AD9E-64C6113E0605}" type="datetimeFigureOut">
              <a:rPr lang="en-US"/>
              <a:pPr>
                <a:defRPr/>
              </a:pPr>
              <a:t>10/29/2020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728061-8659-4E9C-B9BE-7A8B1A4BF211}" type="slidenum">
              <a:rPr lang="en-US" altLang="en-US"/>
              <a:pPr>
                <a:defRPr/>
              </a:pPr>
              <a:t>‹#›</a:t>
            </a:fld>
            <a:endParaRPr lang="en-US" altLang="en-US"/>
          </a:p>
        </p:txBody>
      </p:sp>
    </p:spTree>
    <p:extLst>
      <p:ext uri="{BB962C8B-B14F-4D97-AF65-F5344CB8AC3E}">
        <p14:creationId xmlns:p14="http://schemas.microsoft.com/office/powerpoint/2010/main" xmlns="" val="262189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CF0768-C25C-4C40-95E4-E2F36C7A0A82}" type="datetimeFigureOut">
              <a:rPr lang="en-US"/>
              <a:pPr>
                <a:defRPr/>
              </a:pPr>
              <a:t>10/29/2020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28A62B-F1A7-48C3-8437-4D6484C2ABFE}" type="slidenum">
              <a:rPr lang="en-US" altLang="en-US"/>
              <a:pPr>
                <a:defRPr/>
              </a:pPr>
              <a:t>‹#›</a:t>
            </a:fld>
            <a:endParaRPr lang="en-US" altLang="en-US"/>
          </a:p>
        </p:txBody>
      </p:sp>
    </p:spTree>
    <p:extLst>
      <p:ext uri="{BB962C8B-B14F-4D97-AF65-F5344CB8AC3E}">
        <p14:creationId xmlns:p14="http://schemas.microsoft.com/office/powerpoint/2010/main" xmlns="" val="268701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83E0B83-D8A0-4B35-8652-BD5AD0849A32}" type="datetimeFigureOut">
              <a:rPr lang="en-US"/>
              <a:pPr>
                <a:defRPr/>
              </a:pPr>
              <a:t>10/29/2020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24824C-2FED-426D-8D7E-1C07CF2C6E3A}" type="slidenum">
              <a:rPr lang="en-US" altLang="en-US"/>
              <a:pPr>
                <a:defRPr/>
              </a:pPr>
              <a:t>‹#›</a:t>
            </a:fld>
            <a:endParaRPr lang="en-US" altLang="en-US"/>
          </a:p>
        </p:txBody>
      </p:sp>
    </p:spTree>
    <p:extLst>
      <p:ext uri="{BB962C8B-B14F-4D97-AF65-F5344CB8AC3E}">
        <p14:creationId xmlns:p14="http://schemas.microsoft.com/office/powerpoint/2010/main" xmlns="" val="46287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CF6297A-83FE-49B8-94BA-2030C108A40E}" type="datetimeFigureOut">
              <a:rPr lang="en-US"/>
              <a:pPr>
                <a:defRPr/>
              </a:pPr>
              <a:t>10/29/2020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188BAB3-D3CB-47C3-8994-11D22299DACA}" type="slidenum">
              <a:rPr lang="en-US" altLang="en-US"/>
              <a:pPr>
                <a:defRPr/>
              </a:pPr>
              <a:t>‹#›</a:t>
            </a:fld>
            <a:endParaRPr lang="en-US" altLang="en-US"/>
          </a:p>
        </p:txBody>
      </p:sp>
    </p:spTree>
    <p:extLst>
      <p:ext uri="{BB962C8B-B14F-4D97-AF65-F5344CB8AC3E}">
        <p14:creationId xmlns:p14="http://schemas.microsoft.com/office/powerpoint/2010/main" xmlns="" val="158879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8498E54-5158-425A-93D4-4608C5CD7E64}" type="datetimeFigureOut">
              <a:rPr lang="en-US"/>
              <a:pPr>
                <a:defRPr/>
              </a:pPr>
              <a:t>10/29/2020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4C009F1-914C-4570-BA6F-DDD9B35A32CB}" type="slidenum">
              <a:rPr lang="en-US" altLang="en-US"/>
              <a:pPr>
                <a:defRPr/>
              </a:pPr>
              <a:t>‹#›</a:t>
            </a:fld>
            <a:endParaRPr lang="en-US" altLang="en-US"/>
          </a:p>
        </p:txBody>
      </p:sp>
    </p:spTree>
    <p:extLst>
      <p:ext uri="{BB962C8B-B14F-4D97-AF65-F5344CB8AC3E}">
        <p14:creationId xmlns:p14="http://schemas.microsoft.com/office/powerpoint/2010/main" xmlns="" val="391630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5B8C71E-8A7C-4A4E-920E-6D9EEB0F756A}" type="datetimeFigureOut">
              <a:rPr lang="en-US"/>
              <a:pPr>
                <a:defRPr/>
              </a:pPr>
              <a:t>10/29/2020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8B50D6-602A-4099-84DF-AC5C9EC4D0CB}" type="slidenum">
              <a:rPr lang="en-US" altLang="en-US"/>
              <a:pPr>
                <a:defRPr/>
              </a:pPr>
              <a:t>‹#›</a:t>
            </a:fld>
            <a:endParaRPr lang="en-US" altLang="en-US"/>
          </a:p>
        </p:txBody>
      </p:sp>
    </p:spTree>
    <p:extLst>
      <p:ext uri="{BB962C8B-B14F-4D97-AF65-F5344CB8AC3E}">
        <p14:creationId xmlns:p14="http://schemas.microsoft.com/office/powerpoint/2010/main" xmlns="" val="65241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E0EC692-4E3A-4242-AE67-41D774CE39DC}" type="datetimeFigureOut">
              <a:rPr lang="en-US"/>
              <a:pPr>
                <a:defRPr/>
              </a:pPr>
              <a:t>10/29/2020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0B20CE-F66D-4D91-A5D5-C94DE162C088}" type="slidenum">
              <a:rPr lang="en-US" altLang="en-US"/>
              <a:pPr>
                <a:defRPr/>
              </a:pPr>
              <a:t>‹#›</a:t>
            </a:fld>
            <a:endParaRPr lang="en-US" altLang="en-US"/>
          </a:p>
        </p:txBody>
      </p:sp>
    </p:spTree>
    <p:extLst>
      <p:ext uri="{BB962C8B-B14F-4D97-AF65-F5344CB8AC3E}">
        <p14:creationId xmlns:p14="http://schemas.microsoft.com/office/powerpoint/2010/main" xmlns="" val="374989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F15A04-52D7-43BF-A548-8047FB018541}" type="datetimeFigureOut">
              <a:rPr lang="en-US"/>
              <a:pPr>
                <a:defRPr/>
              </a:pPr>
              <a:t>10/29/2020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22818D-058C-4DD9-BA0E-06918591CCA9}" type="slidenum">
              <a:rPr lang="en-US" altLang="en-US"/>
              <a:pPr>
                <a:defRPr/>
              </a:pPr>
              <a:t>‹#›</a:t>
            </a:fld>
            <a:endParaRPr lang="en-US" altLang="en-US"/>
          </a:p>
        </p:txBody>
      </p:sp>
    </p:spTree>
    <p:extLst>
      <p:ext uri="{BB962C8B-B14F-4D97-AF65-F5344CB8AC3E}">
        <p14:creationId xmlns:p14="http://schemas.microsoft.com/office/powerpoint/2010/main" xmlns="" val="372816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508266D-706F-46F9-ABF2-B9C8D0423FE3}" type="datetimeFigureOut">
              <a:rPr lang="en-US"/>
              <a:pPr>
                <a:defRPr/>
              </a:pPr>
              <a:t>10/29/2020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572F5E5-0DBB-4231-BC98-BBCA33119A5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914400" y="2130425"/>
            <a:ext cx="10363200" cy="1470025"/>
          </a:xfrm>
        </p:spPr>
        <p:txBody>
          <a:bodyPr/>
          <a:lstStyle/>
          <a:p>
            <a:pPr eaLnBrk="1" hangingPunct="1"/>
            <a:r>
              <a:rPr lang="en-US" altLang="en-US" b="1" smtClean="0">
                <a:latin typeface="Bookman Old Style" pitchFamily="18" charset="0"/>
              </a:rPr>
              <a:t>COMPILER DESIGN </a:t>
            </a:r>
            <a:br>
              <a:rPr lang="en-US" altLang="en-US" b="1" smtClean="0">
                <a:latin typeface="Bookman Old Style" pitchFamily="18" charset="0"/>
              </a:rPr>
            </a:br>
            <a:r>
              <a:rPr lang="en-US" altLang="en-US" b="1" smtClean="0">
                <a:latin typeface="Bookman Old Style" pitchFamily="18" charset="0"/>
              </a:rPr>
              <a:t>(CS 1703)</a:t>
            </a:r>
          </a:p>
        </p:txBody>
      </p:sp>
      <p:sp>
        <p:nvSpPr>
          <p:cNvPr id="2051" name="Subtitle 2"/>
          <p:cNvSpPr>
            <a:spLocks noGrp="1"/>
          </p:cNvSpPr>
          <p:nvPr>
            <p:ph type="subTitle" idx="1"/>
          </p:nvPr>
        </p:nvSpPr>
        <p:spPr/>
        <p:txBody>
          <a:bodyPr/>
          <a:lstStyle/>
          <a:p>
            <a:pPr eaLnBrk="1" hangingPunct="1"/>
            <a:r>
              <a:rPr lang="en-US" altLang="en-US" b="1" dirty="0" smtClean="0">
                <a:solidFill>
                  <a:srgbClr val="FF0000"/>
                </a:solidFill>
                <a:latin typeface="Bookman Old Style" pitchFamily="18" charset="0"/>
              </a:rPr>
              <a:t>INTRODUCTION TO LR PARSERS</a:t>
            </a:r>
          </a:p>
          <a:p>
            <a:pPr eaLnBrk="1" hangingPunct="1"/>
            <a:endParaRPr lang="en-US" altLang="en-US" b="1" dirty="0" smtClean="0">
              <a:solidFill>
                <a:srgbClr val="FF0000"/>
              </a:solidFill>
              <a:latin typeface="Bookman Old Styl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55095"/>
          </a:xfrm>
        </p:spPr>
        <p:txBody>
          <a:bodyPr/>
          <a:lstStyle/>
          <a:p>
            <a:endParaRPr lang="en-IN" dirty="0"/>
          </a:p>
        </p:txBody>
      </p:sp>
      <p:sp>
        <p:nvSpPr>
          <p:cNvPr id="3" name="Content Placeholder 2"/>
          <p:cNvSpPr>
            <a:spLocks noGrp="1"/>
          </p:cNvSpPr>
          <p:nvPr>
            <p:ph idx="1"/>
          </p:nvPr>
        </p:nvSpPr>
        <p:spPr>
          <a:xfrm>
            <a:off x="609600" y="1032934"/>
            <a:ext cx="10972800" cy="5093230"/>
          </a:xfrm>
        </p:spPr>
        <p:txBody>
          <a:bodyPr/>
          <a:lstStyle/>
          <a:p>
            <a:r>
              <a:rPr lang="en-IN" dirty="0" smtClean="0"/>
              <a:t>Behaviour of the LR parser is as follows:</a:t>
            </a:r>
          </a:p>
          <a:p>
            <a:r>
              <a:rPr lang="en-IN" dirty="0" smtClean="0"/>
              <a:t> it determines </a:t>
            </a:r>
            <a:r>
              <a:rPr lang="en-IN" b="1" dirty="0" err="1" smtClean="0"/>
              <a:t>s</a:t>
            </a:r>
            <a:r>
              <a:rPr lang="en-IN" b="1" baseline="-25000" dirty="0" err="1" smtClean="0"/>
              <a:t>m</a:t>
            </a:r>
            <a:r>
              <a:rPr lang="en-IN" b="1" baseline="-25000" dirty="0" smtClean="0"/>
              <a:t>  </a:t>
            </a:r>
            <a:r>
              <a:rPr lang="en-IN" b="1" dirty="0" smtClean="0"/>
              <a:t>… </a:t>
            </a:r>
            <a:r>
              <a:rPr lang="en-IN" dirty="0" smtClean="0"/>
              <a:t>on the top of the stack and </a:t>
            </a:r>
            <a:r>
              <a:rPr lang="en-IN" b="1" dirty="0" err="1" smtClean="0"/>
              <a:t>a</a:t>
            </a:r>
            <a:r>
              <a:rPr lang="en-IN" b="1" baseline="-25000" dirty="0" err="1" smtClean="0"/>
              <a:t>i</a:t>
            </a:r>
            <a:r>
              <a:rPr lang="en-IN" b="1" baseline="-25000" dirty="0" smtClean="0"/>
              <a:t> , </a:t>
            </a:r>
            <a:r>
              <a:rPr lang="en-IN" dirty="0" smtClean="0"/>
              <a:t>the current input symbol. It then consults action[], the parsing action table entry for state </a:t>
            </a:r>
            <a:r>
              <a:rPr lang="en-IN" b="1" dirty="0" err="1" smtClean="0"/>
              <a:t>s</a:t>
            </a:r>
            <a:r>
              <a:rPr lang="en-IN" b="1" baseline="-25000" dirty="0" err="1" smtClean="0"/>
              <a:t>m</a:t>
            </a:r>
            <a:r>
              <a:rPr lang="en-IN" b="1" baseline="-25000" dirty="0" smtClean="0"/>
              <a:t> </a:t>
            </a:r>
            <a:r>
              <a:rPr lang="en-IN" dirty="0" smtClean="0"/>
              <a:t>and </a:t>
            </a:r>
            <a:r>
              <a:rPr lang="en-IN" b="1" dirty="0" err="1" smtClean="0"/>
              <a:t>a</a:t>
            </a:r>
            <a:r>
              <a:rPr lang="en-IN" b="1" baseline="-25000" dirty="0" err="1" smtClean="0"/>
              <a:t>i</a:t>
            </a:r>
            <a:r>
              <a:rPr lang="en-IN" b="1" baseline="-25000" dirty="0" smtClean="0"/>
              <a:t>, </a:t>
            </a:r>
            <a:r>
              <a:rPr lang="en-IN" dirty="0" smtClean="0"/>
              <a:t> which can have any of the four values:</a:t>
            </a:r>
          </a:p>
          <a:p>
            <a:r>
              <a:rPr lang="en-IN" dirty="0" smtClean="0"/>
              <a:t>1. Shift s, where s is a state.</a:t>
            </a:r>
          </a:p>
          <a:p>
            <a:r>
              <a:rPr lang="en-IN" dirty="0" smtClean="0"/>
              <a:t>2. Reduce by a grammar by the rule A→</a:t>
            </a:r>
            <a:r>
              <a:rPr lang="el-GR" dirty="0" smtClean="0"/>
              <a:t>β</a:t>
            </a:r>
            <a:endParaRPr lang="en-IN" dirty="0" smtClean="0"/>
          </a:p>
          <a:p>
            <a:r>
              <a:rPr lang="en-IN" dirty="0" smtClean="0"/>
              <a:t>3. Accept</a:t>
            </a:r>
          </a:p>
          <a:p>
            <a:r>
              <a:rPr lang="en-IN" dirty="0" smtClean="0"/>
              <a:t>4. Error.</a:t>
            </a:r>
            <a:endParaRPr lang="en-IN" dirty="0"/>
          </a:p>
          <a:p>
            <a:endParaRPr lang="en-IN" dirty="0"/>
          </a:p>
        </p:txBody>
      </p:sp>
    </p:spTree>
    <p:extLst>
      <p:ext uri="{BB962C8B-B14F-4D97-AF65-F5344CB8AC3E}">
        <p14:creationId xmlns:p14="http://schemas.microsoft.com/office/powerpoint/2010/main" xmlns="" val="2451610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21229"/>
          </a:xfrm>
        </p:spPr>
        <p:txBody>
          <a:bodyPr/>
          <a:lstStyle/>
          <a:p>
            <a:endParaRPr lang="en-IN" dirty="0"/>
          </a:p>
        </p:txBody>
      </p:sp>
      <p:sp>
        <p:nvSpPr>
          <p:cNvPr id="3" name="Content Placeholder 2"/>
          <p:cNvSpPr>
            <a:spLocks noGrp="1"/>
          </p:cNvSpPr>
          <p:nvPr>
            <p:ph idx="1"/>
          </p:nvPr>
        </p:nvSpPr>
        <p:spPr>
          <a:xfrm>
            <a:off x="609600" y="1016000"/>
            <a:ext cx="10972800" cy="5110163"/>
          </a:xfrm>
        </p:spPr>
        <p:txBody>
          <a:bodyPr/>
          <a:lstStyle/>
          <a:p>
            <a:pPr algn="just"/>
            <a:r>
              <a:rPr lang="en-IN" dirty="0" smtClean="0"/>
              <a:t>The </a:t>
            </a:r>
            <a:r>
              <a:rPr lang="en-IN" dirty="0" err="1" smtClean="0"/>
              <a:t>Goto</a:t>
            </a:r>
            <a:r>
              <a:rPr lang="en-IN" dirty="0" smtClean="0"/>
              <a:t> function takes a state and grammar symbols as arguments and produces a state.</a:t>
            </a:r>
          </a:p>
          <a:p>
            <a:pPr algn="just"/>
            <a:endParaRPr lang="en-IN" dirty="0"/>
          </a:p>
          <a:p>
            <a:pPr algn="just"/>
            <a:r>
              <a:rPr lang="en-IN" dirty="0" smtClean="0"/>
              <a:t>A configuration of an LR parser is a pair whose first component is the stack contents and the second component is the unread input represented as:</a:t>
            </a:r>
          </a:p>
          <a:p>
            <a:pPr algn="just"/>
            <a:r>
              <a:rPr lang="en-IN" dirty="0" smtClean="0"/>
              <a:t>(</a:t>
            </a:r>
            <a:r>
              <a:rPr lang="en-IN" b="1" dirty="0"/>
              <a:t>s</a:t>
            </a:r>
            <a:r>
              <a:rPr lang="en-IN" b="1" baseline="-25000" dirty="0"/>
              <a:t>0</a:t>
            </a:r>
            <a:r>
              <a:rPr lang="en-IN" b="1" dirty="0"/>
              <a:t>X</a:t>
            </a:r>
            <a:r>
              <a:rPr lang="en-IN" b="1" baseline="-25000" dirty="0"/>
              <a:t>1</a:t>
            </a:r>
            <a:r>
              <a:rPr lang="en-IN" b="1" dirty="0"/>
              <a:t>s</a:t>
            </a:r>
            <a:r>
              <a:rPr lang="en-IN" b="1" baseline="-25000" dirty="0"/>
              <a:t>1</a:t>
            </a:r>
            <a:r>
              <a:rPr lang="en-IN" b="1" dirty="0"/>
              <a:t>X</a:t>
            </a:r>
            <a:r>
              <a:rPr lang="en-IN" b="1" baseline="-25000" dirty="0"/>
              <a:t>2</a:t>
            </a:r>
            <a:r>
              <a:rPr lang="en-IN" b="1" dirty="0"/>
              <a:t>s</a:t>
            </a:r>
            <a:r>
              <a:rPr lang="en-IN" b="1" baseline="-25000" dirty="0"/>
              <a:t>2</a:t>
            </a:r>
            <a:r>
              <a:rPr lang="en-IN" b="1" dirty="0"/>
              <a:t>…….</a:t>
            </a:r>
            <a:r>
              <a:rPr lang="en-IN" b="1" dirty="0" err="1" smtClean="0"/>
              <a:t>X</a:t>
            </a:r>
            <a:r>
              <a:rPr lang="en-IN" b="1" baseline="-25000" dirty="0" err="1" smtClean="0"/>
              <a:t>m</a:t>
            </a:r>
            <a:r>
              <a:rPr lang="en-IN" b="1" dirty="0" err="1" smtClean="0"/>
              <a:t>s</a:t>
            </a:r>
            <a:r>
              <a:rPr lang="en-IN" b="1" baseline="-25000" dirty="0" err="1" smtClean="0"/>
              <a:t>m</a:t>
            </a:r>
            <a:r>
              <a:rPr lang="en-IN" b="1" baseline="-25000" dirty="0" smtClean="0"/>
              <a:t>, </a:t>
            </a:r>
            <a:r>
              <a:rPr lang="en-IN" b="1" dirty="0" err="1" smtClean="0"/>
              <a:t>a</a:t>
            </a:r>
            <a:r>
              <a:rPr lang="en-IN" b="1" baseline="-25000" dirty="0" err="1" smtClean="0"/>
              <a:t>i</a:t>
            </a:r>
            <a:r>
              <a:rPr lang="en-IN" b="1" dirty="0"/>
              <a:t> </a:t>
            </a:r>
            <a:r>
              <a:rPr lang="en-IN" b="1" dirty="0" smtClean="0"/>
              <a:t>a</a:t>
            </a:r>
            <a:r>
              <a:rPr lang="en-IN" b="1" baseline="-25000" dirty="0" smtClean="0"/>
              <a:t>i+1</a:t>
            </a:r>
            <a:r>
              <a:rPr lang="en-IN" b="1" dirty="0"/>
              <a:t> </a:t>
            </a:r>
            <a:r>
              <a:rPr lang="en-IN" b="1" dirty="0" smtClean="0"/>
              <a:t>a</a:t>
            </a:r>
            <a:r>
              <a:rPr lang="en-IN" b="1" baseline="-25000" dirty="0" smtClean="0"/>
              <a:t>i+2 ………</a:t>
            </a:r>
            <a:r>
              <a:rPr lang="en-IN" b="1" dirty="0"/>
              <a:t> </a:t>
            </a:r>
            <a:r>
              <a:rPr lang="en-IN" b="1" dirty="0" smtClean="0"/>
              <a:t>a</a:t>
            </a:r>
            <a:r>
              <a:rPr lang="en-IN" b="1" baseline="-25000" dirty="0" smtClean="0"/>
              <a:t>n</a:t>
            </a:r>
            <a:r>
              <a:rPr lang="en-IN" dirty="0" smtClean="0"/>
              <a:t> $)</a:t>
            </a:r>
          </a:p>
          <a:p>
            <a:pPr algn="just"/>
            <a:r>
              <a:rPr lang="en-IN" dirty="0" smtClean="0"/>
              <a:t>It represents the right sentential form:</a:t>
            </a:r>
          </a:p>
          <a:p>
            <a:pPr algn="just"/>
            <a:r>
              <a:rPr lang="en-IN" b="1" dirty="0" smtClean="0"/>
              <a:t>X</a:t>
            </a:r>
            <a:r>
              <a:rPr lang="en-IN" b="1" baseline="-25000" dirty="0" smtClean="0"/>
              <a:t>1 </a:t>
            </a:r>
            <a:r>
              <a:rPr lang="en-IN" b="1" dirty="0" smtClean="0"/>
              <a:t>X</a:t>
            </a:r>
            <a:r>
              <a:rPr lang="en-IN" b="1" baseline="-25000" dirty="0" smtClean="0"/>
              <a:t>2</a:t>
            </a:r>
            <a:r>
              <a:rPr lang="en-IN" b="1" dirty="0" smtClean="0"/>
              <a:t>…….</a:t>
            </a:r>
            <a:r>
              <a:rPr lang="en-IN" b="1" dirty="0" err="1" smtClean="0"/>
              <a:t>X</a:t>
            </a:r>
            <a:r>
              <a:rPr lang="en-IN" b="1" baseline="-25000" dirty="0" err="1" smtClean="0"/>
              <a:t>m</a:t>
            </a:r>
            <a:r>
              <a:rPr lang="en-IN" b="1" baseline="-25000" dirty="0" smtClean="0"/>
              <a:t>   </a:t>
            </a:r>
            <a:r>
              <a:rPr lang="en-IN" b="1" dirty="0" err="1" smtClean="0"/>
              <a:t>a</a:t>
            </a:r>
            <a:r>
              <a:rPr lang="en-IN" b="1" baseline="-25000" dirty="0" err="1" smtClean="0"/>
              <a:t>i</a:t>
            </a:r>
            <a:r>
              <a:rPr lang="en-IN" b="1" dirty="0" smtClean="0"/>
              <a:t> </a:t>
            </a:r>
            <a:r>
              <a:rPr lang="en-IN" b="1" dirty="0"/>
              <a:t>a</a:t>
            </a:r>
            <a:r>
              <a:rPr lang="en-IN" b="1" baseline="-25000" dirty="0"/>
              <a:t>i+1</a:t>
            </a:r>
            <a:r>
              <a:rPr lang="en-IN" b="1" dirty="0"/>
              <a:t> a</a:t>
            </a:r>
            <a:r>
              <a:rPr lang="en-IN" b="1" baseline="-25000" dirty="0"/>
              <a:t>i+2 ………</a:t>
            </a:r>
            <a:r>
              <a:rPr lang="en-IN" b="1" dirty="0"/>
              <a:t> a</a:t>
            </a:r>
            <a:r>
              <a:rPr lang="en-IN" b="1" baseline="-25000" dirty="0"/>
              <a:t>n</a:t>
            </a:r>
            <a:endParaRPr lang="en-IN" dirty="0"/>
          </a:p>
        </p:txBody>
      </p:sp>
    </p:spTree>
    <p:extLst>
      <p:ext uri="{BB962C8B-B14F-4D97-AF65-F5344CB8AC3E}">
        <p14:creationId xmlns:p14="http://schemas.microsoft.com/office/powerpoint/2010/main" xmlns="" val="2888227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latin typeface="Bookman Old Style" panose="02050604050505020204" pitchFamily="18" charset="0"/>
              </a:rPr>
              <a:t>An LR(</a:t>
            </a:r>
            <a:r>
              <a:rPr lang="en-US" dirty="0">
                <a:solidFill>
                  <a:srgbClr val="FF0000"/>
                </a:solidFill>
                <a:latin typeface="Bookman Old Style" panose="02050604050505020204" pitchFamily="18" charset="0"/>
              </a:rPr>
              <a:t>O</a:t>
            </a:r>
            <a:r>
              <a:rPr lang="en-US" dirty="0">
                <a:latin typeface="Bookman Old Style" panose="02050604050505020204" pitchFamily="18" charset="0"/>
              </a:rPr>
              <a:t>)parser is a shift-reduce parser that uses </a:t>
            </a:r>
            <a:r>
              <a:rPr lang="en-US" b="1" dirty="0">
                <a:solidFill>
                  <a:srgbClr val="FF0000"/>
                </a:solidFill>
                <a:latin typeface="Bookman Old Style" panose="02050604050505020204" pitchFamily="18" charset="0"/>
              </a:rPr>
              <a:t>zero</a:t>
            </a:r>
            <a:r>
              <a:rPr lang="en-US" dirty="0">
                <a:latin typeface="Bookman Old Style" panose="02050604050505020204" pitchFamily="18" charset="0"/>
              </a:rPr>
              <a:t> tokens of </a:t>
            </a:r>
            <a:r>
              <a:rPr lang="en-US" dirty="0" smtClean="0">
                <a:latin typeface="Bookman Old Style" panose="02050604050505020204" pitchFamily="18" charset="0"/>
              </a:rPr>
              <a:t>look-ahead </a:t>
            </a:r>
            <a:r>
              <a:rPr lang="en-US" dirty="0">
                <a:latin typeface="Bookman Old Style" panose="02050604050505020204" pitchFamily="18" charset="0"/>
              </a:rPr>
              <a:t>to determine what action to take (hence the 0</a:t>
            </a:r>
            <a:r>
              <a:rPr lang="en-US" dirty="0" smtClean="0">
                <a:latin typeface="Bookman Old Style" panose="02050604050505020204" pitchFamily="18" charset="0"/>
              </a:rPr>
              <a:t>).</a:t>
            </a:r>
          </a:p>
          <a:p>
            <a:pPr algn="just">
              <a:buFont typeface="Wingdings" panose="05000000000000000000" pitchFamily="2" charset="2"/>
              <a:buChar char="q"/>
            </a:pPr>
            <a:r>
              <a:rPr lang="en-US" dirty="0">
                <a:latin typeface="Bookman Old Style" panose="02050604050505020204" pitchFamily="18" charset="0"/>
              </a:rPr>
              <a:t>This means that in any configuration of the parser, the parser must have an unambiguous action to choose-either it shifts a specific symbol or applies a specific reduction</a:t>
            </a:r>
            <a:r>
              <a:rPr lang="en-US" dirty="0" smtClean="0">
                <a:latin typeface="Bookman Old Style" panose="02050604050505020204" pitchFamily="18" charset="0"/>
              </a:rPr>
              <a:t>.</a:t>
            </a:r>
          </a:p>
          <a:p>
            <a:pPr algn="just">
              <a:buFont typeface="Wingdings" panose="05000000000000000000" pitchFamily="2" charset="2"/>
              <a:buChar char="q"/>
            </a:pPr>
            <a:r>
              <a:rPr lang="en-US" dirty="0" smtClean="0">
                <a:latin typeface="Bookman Old Style" panose="02050604050505020204" pitchFamily="18" charset="0"/>
              </a:rPr>
              <a:t> </a:t>
            </a:r>
            <a:r>
              <a:rPr lang="en-US" dirty="0">
                <a:latin typeface="Bookman Old Style" panose="02050604050505020204" pitchFamily="18" charset="0"/>
              </a:rPr>
              <a:t>If there are ever two or more choices to make, the parser fails and the grammar is not LR(O).</a:t>
            </a:r>
          </a:p>
        </p:txBody>
      </p:sp>
    </p:spTree>
    <p:extLst>
      <p:ext uri="{BB962C8B-B14F-4D97-AF65-F5344CB8AC3E}">
        <p14:creationId xmlns:p14="http://schemas.microsoft.com/office/powerpoint/2010/main" xmlns="" val="4031647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buNone/>
            </a:pPr>
            <a:r>
              <a:rPr lang="en-US" b="1" dirty="0">
                <a:latin typeface="Bookman Old Style" panose="02050604050505020204" pitchFamily="18" charset="0"/>
              </a:rPr>
              <a:t>LR(O) </a:t>
            </a:r>
            <a:r>
              <a:rPr lang="en-US" b="1" dirty="0" smtClean="0">
                <a:latin typeface="Bookman Old Style" panose="02050604050505020204" pitchFamily="18" charset="0"/>
              </a:rPr>
              <a:t>Items:</a:t>
            </a:r>
          </a:p>
          <a:p>
            <a:pPr marL="857250" lvl="1" indent="-457200" algn="just">
              <a:buFont typeface="Wingdings" panose="05000000000000000000" pitchFamily="2" charset="2"/>
              <a:buChar char="q"/>
            </a:pPr>
            <a:r>
              <a:rPr lang="en-US" dirty="0">
                <a:latin typeface="Bookman Old Style" panose="02050604050505020204" pitchFamily="18" charset="0"/>
              </a:rPr>
              <a:t>An LR(O) item of a grammar G is a production of G with a </a:t>
            </a:r>
            <a:r>
              <a:rPr lang="en-US" b="1" i="1" dirty="0" smtClean="0">
                <a:solidFill>
                  <a:srgbClr val="FF0000"/>
                </a:solidFill>
                <a:latin typeface="Bookman Old Style" panose="02050604050505020204" pitchFamily="18" charset="0"/>
              </a:rPr>
              <a:t>dot</a:t>
            </a:r>
            <a:r>
              <a:rPr lang="en-US" dirty="0" smtClean="0">
                <a:latin typeface="Bookman Old Style" panose="02050604050505020204" pitchFamily="18" charset="0"/>
              </a:rPr>
              <a:t> </a:t>
            </a:r>
            <a:r>
              <a:rPr lang="en-US" dirty="0">
                <a:latin typeface="Bookman Old Style" panose="02050604050505020204" pitchFamily="18" charset="0"/>
              </a:rPr>
              <a:t>at some position of the body</a:t>
            </a:r>
            <a:r>
              <a:rPr lang="en-US" dirty="0" smtClean="0">
                <a:latin typeface="Bookman Old Style" panose="02050604050505020204" pitchFamily="18" charset="0"/>
              </a:rPr>
              <a:t>.</a:t>
            </a:r>
          </a:p>
          <a:p>
            <a:pPr marL="400050" lvl="1" indent="0" algn="just">
              <a:buNone/>
            </a:pPr>
            <a:r>
              <a:rPr lang="en-US" dirty="0" smtClean="0">
                <a:latin typeface="Bookman Old Style" panose="02050604050505020204" pitchFamily="18" charset="0"/>
              </a:rPr>
              <a:t>Example:</a:t>
            </a:r>
          </a:p>
          <a:p>
            <a:pPr marL="400050" lvl="1" indent="0" algn="just">
              <a:buNone/>
            </a:pPr>
            <a:r>
              <a:rPr lang="en-US" dirty="0">
                <a:latin typeface="Bookman Old Style" panose="02050604050505020204" pitchFamily="18" charset="0"/>
              </a:rPr>
              <a:t>A </a:t>
            </a:r>
            <a:r>
              <a:rPr lang="en-US" dirty="0" smtClean="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 </a:t>
            </a:r>
            <a:r>
              <a:rPr lang="en-US" dirty="0">
                <a:solidFill>
                  <a:srgbClr val="FF0000"/>
                </a:solidFill>
                <a:latin typeface="Bookman Old Style" panose="02050604050505020204" pitchFamily="18" charset="0"/>
              </a:rPr>
              <a:t>•</a:t>
            </a:r>
            <a:r>
              <a:rPr lang="en-US" dirty="0" smtClean="0">
                <a:latin typeface="Bookman Old Style" panose="02050604050505020204" pitchFamily="18" charset="0"/>
              </a:rPr>
              <a:t>XYZ</a:t>
            </a:r>
          </a:p>
          <a:p>
            <a:pPr marL="857250" lvl="1" indent="-457200" algn="just">
              <a:buFont typeface="Wingdings" panose="05000000000000000000" pitchFamily="2" charset="2"/>
              <a:buChar char="q"/>
            </a:pPr>
            <a:r>
              <a:rPr lang="en-US" dirty="0">
                <a:latin typeface="Bookman Old Style" panose="02050604050505020204" pitchFamily="18" charset="0"/>
              </a:rPr>
              <a:t>One collection of set of LR(O) items, called the </a:t>
            </a:r>
            <a:r>
              <a:rPr lang="en-US" b="1" i="1" dirty="0">
                <a:latin typeface="Bookman Old Style" panose="02050604050505020204" pitchFamily="18" charset="0"/>
              </a:rPr>
              <a:t>canonical LR(O) collection</a:t>
            </a:r>
            <a:r>
              <a:rPr lang="en-US" dirty="0">
                <a:latin typeface="Bookman Old Style" panose="02050604050505020204" pitchFamily="18" charset="0"/>
              </a:rPr>
              <a:t>, provides finite automaton that is used to make parsing decisions. </a:t>
            </a:r>
            <a:endParaRPr lang="en-US" dirty="0" smtClean="0">
              <a:latin typeface="Bookman Old Style" panose="02050604050505020204" pitchFamily="18" charset="0"/>
            </a:endParaRPr>
          </a:p>
          <a:p>
            <a:pPr marL="857250" lvl="1" indent="-457200" algn="just">
              <a:buFont typeface="Wingdings" panose="05000000000000000000" pitchFamily="2" charset="2"/>
              <a:buChar char="q"/>
            </a:pPr>
            <a:r>
              <a:rPr lang="en-US" dirty="0" smtClean="0">
                <a:latin typeface="Bookman Old Style" panose="02050604050505020204" pitchFamily="18" charset="0"/>
              </a:rPr>
              <a:t>Such </a:t>
            </a:r>
            <a:r>
              <a:rPr lang="en-US" dirty="0">
                <a:latin typeface="Bookman Old Style" panose="02050604050505020204" pitchFamily="18" charset="0"/>
              </a:rPr>
              <a:t>an automaton is called an LR(O) automaton.</a:t>
            </a:r>
          </a:p>
        </p:txBody>
      </p:sp>
    </p:spTree>
    <p:extLst>
      <p:ext uri="{BB962C8B-B14F-4D97-AF65-F5344CB8AC3E}">
        <p14:creationId xmlns:p14="http://schemas.microsoft.com/office/powerpoint/2010/main" xmlns="" val="405595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Items</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400050" lvl="1" indent="0" algn="ctr">
              <a:buNone/>
            </a:pPr>
            <a:r>
              <a:rPr lang="en-US" dirty="0" smtClean="0">
                <a:latin typeface="Bookman Old Style" panose="02050604050505020204" pitchFamily="18" charset="0"/>
              </a:rPr>
              <a:t>A </a:t>
            </a:r>
            <a:r>
              <a:rPr lang="en-US" dirty="0" smtClean="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 </a:t>
            </a:r>
            <a:r>
              <a:rPr lang="en-US" dirty="0">
                <a:solidFill>
                  <a:srgbClr val="FF0000"/>
                </a:solidFill>
                <a:latin typeface="Bookman Old Style" panose="02050604050505020204" pitchFamily="18" charset="0"/>
              </a:rPr>
              <a:t>•</a:t>
            </a:r>
            <a:r>
              <a:rPr lang="en-US" dirty="0" smtClean="0">
                <a:latin typeface="Bookman Old Style" panose="02050604050505020204" pitchFamily="18" charset="0"/>
              </a:rPr>
              <a:t>XYZ</a:t>
            </a:r>
          </a:p>
          <a:p>
            <a:pPr marL="400050" lvl="1" indent="0" algn="ctr">
              <a:buNone/>
            </a:pPr>
            <a:r>
              <a:rPr lang="en-US" dirty="0" smtClean="0">
                <a:latin typeface="Bookman Old Style" panose="02050604050505020204" pitchFamily="18" charset="0"/>
              </a:rPr>
              <a:t>A</a:t>
            </a:r>
            <a:r>
              <a:rPr lang="en-US" dirty="0" smtClean="0">
                <a:latin typeface="Bookman Old Style" panose="02050604050505020204" pitchFamily="18" charset="0"/>
                <a:sym typeface="Wingdings" panose="05000000000000000000" pitchFamily="2" charset="2"/>
              </a:rPr>
              <a:t></a:t>
            </a:r>
            <a:r>
              <a:rPr lang="en-US" dirty="0">
                <a:latin typeface="Bookman Old Style" panose="02050604050505020204" pitchFamily="18" charset="0"/>
              </a:rPr>
              <a:t>X</a:t>
            </a:r>
            <a:r>
              <a:rPr lang="en-US" dirty="0" smtClean="0">
                <a:solidFill>
                  <a:srgbClr val="FF0000"/>
                </a:solidFill>
                <a:latin typeface="Bookman Old Style" panose="02050604050505020204" pitchFamily="18" charset="0"/>
              </a:rPr>
              <a:t> •</a:t>
            </a:r>
            <a:r>
              <a:rPr lang="en-US" dirty="0" smtClean="0">
                <a:latin typeface="Bookman Old Style" panose="02050604050505020204" pitchFamily="18" charset="0"/>
              </a:rPr>
              <a:t>YZ</a:t>
            </a:r>
          </a:p>
          <a:p>
            <a:pPr marL="400050" lvl="1" indent="0" algn="ctr">
              <a:buNone/>
            </a:pPr>
            <a:r>
              <a:rPr lang="en-US" dirty="0">
                <a:latin typeface="Bookman Old Style" panose="02050604050505020204" pitchFamily="18" charset="0"/>
              </a:rPr>
              <a:t>A</a:t>
            </a:r>
            <a:r>
              <a:rPr lang="en-US" dirty="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XY</a:t>
            </a:r>
            <a:r>
              <a:rPr lang="en-US" dirty="0" smtClean="0">
                <a:solidFill>
                  <a:srgbClr val="FF0000"/>
                </a:solidFill>
                <a:latin typeface="Bookman Old Style" panose="02050604050505020204" pitchFamily="18" charset="0"/>
              </a:rPr>
              <a:t>•</a:t>
            </a:r>
            <a:r>
              <a:rPr lang="en-US" dirty="0" smtClean="0">
                <a:latin typeface="Bookman Old Style" panose="02050604050505020204" pitchFamily="18" charset="0"/>
              </a:rPr>
              <a:t>Z</a:t>
            </a:r>
          </a:p>
          <a:p>
            <a:pPr marL="400050" lvl="1" indent="0" algn="ctr">
              <a:buNone/>
            </a:pPr>
            <a:r>
              <a:rPr lang="en-US" dirty="0">
                <a:latin typeface="Bookman Old Style" panose="02050604050505020204" pitchFamily="18" charset="0"/>
              </a:rPr>
              <a:t>A</a:t>
            </a:r>
            <a:r>
              <a:rPr lang="en-US" dirty="0">
                <a:latin typeface="Bookman Old Style" panose="02050604050505020204" pitchFamily="18" charset="0"/>
                <a:sym typeface="Wingdings" panose="05000000000000000000" pitchFamily="2" charset="2"/>
              </a:rPr>
              <a:t></a:t>
            </a:r>
            <a:r>
              <a:rPr lang="en-US" dirty="0" smtClean="0">
                <a:latin typeface="Bookman Old Style" panose="02050604050505020204" pitchFamily="18" charset="0"/>
              </a:rPr>
              <a:t>XY</a:t>
            </a:r>
            <a:r>
              <a:rPr lang="en-US" dirty="0">
                <a:latin typeface="Bookman Old Style" panose="02050604050505020204" pitchFamily="18" charset="0"/>
              </a:rPr>
              <a:t>Z</a:t>
            </a:r>
            <a:r>
              <a:rPr lang="en-US" dirty="0" smtClean="0">
                <a:solidFill>
                  <a:srgbClr val="FF0000"/>
                </a:solidFill>
                <a:latin typeface="Bookman Old Style" panose="02050604050505020204" pitchFamily="18" charset="0"/>
              </a:rPr>
              <a:t>•</a:t>
            </a:r>
          </a:p>
          <a:p>
            <a:pPr marL="400050" lvl="1" indent="0" algn="just">
              <a:buNone/>
            </a:pPr>
            <a:r>
              <a:rPr lang="en-US" dirty="0" smtClean="0">
                <a:solidFill>
                  <a:srgbClr val="FF0000"/>
                </a:solidFill>
                <a:latin typeface="Bookman Old Style" panose="02050604050505020204" pitchFamily="18" charset="0"/>
              </a:rPr>
              <a:t>A</a:t>
            </a:r>
            <a:r>
              <a:rPr lang="en-US" dirty="0" smtClean="0">
                <a:solidFill>
                  <a:srgbClr val="FF0000"/>
                </a:solidFill>
                <a:latin typeface="Bookman Old Style" panose="02050604050505020204" pitchFamily="18" charset="0"/>
                <a:sym typeface="Wingdings" panose="05000000000000000000" pitchFamily="2" charset="2"/>
              </a:rPr>
              <a:t></a:t>
            </a:r>
            <a:r>
              <a:rPr lang="el-GR" dirty="0" smtClean="0">
                <a:solidFill>
                  <a:srgbClr val="FF0000"/>
                </a:solidFill>
                <a:latin typeface="Bookman Old Style" panose="02050604050505020204" pitchFamily="18" charset="0"/>
                <a:sym typeface="Wingdings" panose="05000000000000000000" pitchFamily="2" charset="2"/>
              </a:rPr>
              <a:t>ε</a:t>
            </a:r>
            <a:r>
              <a:rPr lang="en-US" dirty="0" smtClean="0">
                <a:solidFill>
                  <a:srgbClr val="FF0000"/>
                </a:solidFill>
                <a:latin typeface="Bookman Old Style" panose="02050604050505020204" pitchFamily="18" charset="0"/>
                <a:sym typeface="Wingdings" panose="05000000000000000000" pitchFamily="2" charset="2"/>
              </a:rPr>
              <a:t> will generate only one item, A</a:t>
            </a:r>
            <a:r>
              <a:rPr lang="en-US" sz="3200" b="1" dirty="0" smtClean="0">
                <a:solidFill>
                  <a:srgbClr val="FF0000"/>
                </a:solidFill>
                <a:latin typeface="Bookman Old Style" panose="02050604050505020204" pitchFamily="18" charset="0"/>
                <a:sym typeface="Wingdings" panose="05000000000000000000" pitchFamily="2" charset="2"/>
              </a:rPr>
              <a:t> </a:t>
            </a:r>
            <a:r>
              <a:rPr lang="en-US" sz="3200" dirty="0">
                <a:solidFill>
                  <a:srgbClr val="FF0000"/>
                </a:solidFill>
                <a:latin typeface="Bookman Old Style" panose="02050604050505020204" pitchFamily="18" charset="0"/>
              </a:rPr>
              <a:t>•</a:t>
            </a:r>
            <a:endParaRPr lang="en-US" dirty="0" smtClean="0">
              <a:latin typeface="Bookman Old Style" panose="02050604050505020204" pitchFamily="18" charset="0"/>
            </a:endParaRPr>
          </a:p>
        </p:txBody>
      </p:sp>
    </p:spTree>
    <p:extLst>
      <p:ext uri="{BB962C8B-B14F-4D97-AF65-F5344CB8AC3E}">
        <p14:creationId xmlns:p14="http://schemas.microsoft.com/office/powerpoint/2010/main" xmlns="" val="2812144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b="1" dirty="0">
                <a:latin typeface="Bookman Old Style" panose="02050604050505020204" pitchFamily="18" charset="0"/>
              </a:rPr>
              <a:t>Closure of item sets:</a:t>
            </a:r>
          </a:p>
          <a:p>
            <a:pPr marL="857250" lvl="1" indent="-457200" algn="just">
              <a:buFont typeface="Wingdings" panose="05000000000000000000" pitchFamily="2" charset="2"/>
              <a:buChar char="q"/>
            </a:pPr>
            <a:r>
              <a:rPr lang="en-US" dirty="0">
                <a:latin typeface="Bookman Old Style" panose="02050604050505020204" pitchFamily="18" charset="0"/>
              </a:rPr>
              <a:t>If </a:t>
            </a:r>
            <a:r>
              <a:rPr lang="en-US" b="1" dirty="0">
                <a:latin typeface="Bookman Old Style" panose="02050604050505020204" pitchFamily="18" charset="0"/>
              </a:rPr>
              <a:t>I</a:t>
            </a:r>
            <a:r>
              <a:rPr lang="en-US" dirty="0">
                <a:latin typeface="Bookman Old Style" panose="02050604050505020204" pitchFamily="18" charset="0"/>
              </a:rPr>
              <a:t> is a set of items for a grammar G, then </a:t>
            </a:r>
            <a:r>
              <a:rPr lang="en-US" b="1" dirty="0">
                <a:latin typeface="Bookman Old Style" panose="02050604050505020204" pitchFamily="18" charset="0"/>
              </a:rPr>
              <a:t>CLOSURE(</a:t>
            </a:r>
            <a:r>
              <a:rPr lang="en-US" b="1" dirty="0">
                <a:solidFill>
                  <a:srgbClr val="FF0000"/>
                </a:solidFill>
                <a:latin typeface="Bookman Old Style" panose="02050604050505020204" pitchFamily="18" charset="0"/>
              </a:rPr>
              <a:t>I</a:t>
            </a:r>
            <a:r>
              <a:rPr lang="en-US" b="1" dirty="0">
                <a:latin typeface="Bookman Old Style" panose="02050604050505020204" pitchFamily="18" charset="0"/>
              </a:rPr>
              <a:t>) </a:t>
            </a:r>
            <a:r>
              <a:rPr lang="en-US" dirty="0">
                <a:latin typeface="Bookman Old Style" panose="02050604050505020204" pitchFamily="18" charset="0"/>
              </a:rPr>
              <a:t>is the set of items constructed from </a:t>
            </a:r>
            <a:r>
              <a:rPr lang="en-US" b="1" dirty="0">
                <a:latin typeface="Bookman Old Style" panose="02050604050505020204" pitchFamily="18" charset="0"/>
              </a:rPr>
              <a:t>I </a:t>
            </a:r>
            <a:r>
              <a:rPr lang="en-US" dirty="0">
                <a:latin typeface="Bookman Old Style" panose="02050604050505020204" pitchFamily="18" charset="0"/>
              </a:rPr>
              <a:t>by the two </a:t>
            </a:r>
            <a:r>
              <a:rPr lang="en-US" dirty="0" smtClean="0">
                <a:latin typeface="Bookman Old Style" panose="02050604050505020204" pitchFamily="18" charset="0"/>
              </a:rPr>
              <a:t>rules.</a:t>
            </a:r>
          </a:p>
          <a:p>
            <a:pPr marL="1257300" lvl="2" indent="-457200" algn="just">
              <a:buFont typeface="+mj-lt"/>
              <a:buAutoNum type="arabicPeriod"/>
            </a:pPr>
            <a:r>
              <a:rPr lang="en-US" dirty="0">
                <a:latin typeface="Bookman Old Style" panose="02050604050505020204" pitchFamily="18" charset="0"/>
              </a:rPr>
              <a:t>Initially, add every item I to </a:t>
            </a:r>
            <a:r>
              <a:rPr lang="en-US" b="1" dirty="0">
                <a:latin typeface="Bookman Old Style" panose="02050604050505020204" pitchFamily="18" charset="0"/>
              </a:rPr>
              <a:t>CLOSURE(I</a:t>
            </a:r>
            <a:r>
              <a:rPr lang="en-US" b="1" dirty="0" smtClean="0">
                <a:latin typeface="Bookman Old Style" panose="02050604050505020204" pitchFamily="18" charset="0"/>
              </a:rPr>
              <a:t>)</a:t>
            </a:r>
            <a:r>
              <a:rPr lang="en-US" dirty="0" smtClean="0">
                <a:latin typeface="Bookman Old Style" panose="02050604050505020204" pitchFamily="18" charset="0"/>
              </a:rPr>
              <a:t>.</a:t>
            </a:r>
          </a:p>
          <a:p>
            <a:pPr marL="1257300" lvl="2" indent="-457200" algn="just">
              <a:buFont typeface="+mj-lt"/>
              <a:buAutoNum type="arabicPeriod"/>
            </a:pPr>
            <a:r>
              <a:rPr lang="en-US" dirty="0">
                <a:latin typeface="Bookman Old Style" panose="02050604050505020204" pitchFamily="18" charset="0"/>
              </a:rPr>
              <a:t>If A —&gt; </a:t>
            </a:r>
            <a:r>
              <a:rPr lang="en-US" dirty="0" smtClean="0">
                <a:latin typeface="Bookman Old Style" panose="02050604050505020204" pitchFamily="18" charset="0"/>
              </a:rPr>
              <a:t>α</a:t>
            </a:r>
            <a:r>
              <a:rPr lang="en-US" dirty="0">
                <a:latin typeface="Bookman Old Style" panose="02050604050505020204" pitchFamily="18" charset="0"/>
              </a:rPr>
              <a:t> • </a:t>
            </a:r>
            <a:r>
              <a:rPr lang="en-US" dirty="0" smtClean="0">
                <a:latin typeface="Bookman Old Style" panose="02050604050505020204" pitchFamily="18" charset="0"/>
              </a:rPr>
              <a:t>Bβ </a:t>
            </a:r>
            <a:r>
              <a:rPr lang="en-US" dirty="0">
                <a:latin typeface="Bookman Old Style" panose="02050604050505020204" pitchFamily="18" charset="0"/>
              </a:rPr>
              <a:t>is in CLOSURE(I) and B —&gt; ɣ is a production, then add the item B —&gt; • ɣ to </a:t>
            </a:r>
            <a:r>
              <a:rPr lang="en-US" dirty="0" smtClean="0">
                <a:latin typeface="Bookman Old Style" panose="02050604050505020204" pitchFamily="18" charset="0"/>
              </a:rPr>
              <a:t>CLOSURE(I), </a:t>
            </a:r>
            <a:r>
              <a:rPr lang="en-US" dirty="0">
                <a:latin typeface="Bookman Old Style" panose="02050604050505020204" pitchFamily="18" charset="0"/>
              </a:rPr>
              <a:t>if it is not already there. Apply this rule until no more items can be added to CLOSURE </a:t>
            </a:r>
            <a:r>
              <a:rPr lang="en-US" dirty="0" smtClean="0">
                <a:latin typeface="Bookman Old Style" panose="02050604050505020204" pitchFamily="18" charset="0"/>
              </a:rPr>
              <a:t>(I).</a:t>
            </a:r>
            <a:endParaRPr lang="en-US" dirty="0">
              <a:latin typeface="Bookman Old Style" panose="02050604050505020204" pitchFamily="18" charset="0"/>
            </a:endParaRPr>
          </a:p>
        </p:txBody>
      </p:sp>
    </p:spTree>
    <p:extLst>
      <p:ext uri="{BB962C8B-B14F-4D97-AF65-F5344CB8AC3E}">
        <p14:creationId xmlns:p14="http://schemas.microsoft.com/office/powerpoint/2010/main" xmlns="" val="2600511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smtClean="0">
                <a:latin typeface="Bookman Old Style" panose="02050604050505020204" pitchFamily="18" charset="0"/>
              </a:rPr>
              <a:t>S</a:t>
            </a:r>
            <a:r>
              <a:rPr lang="en-US" smtClean="0">
                <a:latin typeface="Bookman Old Style" panose="02050604050505020204" pitchFamily="18" charset="0"/>
                <a:sym typeface="Wingdings" panose="05000000000000000000" pitchFamily="2" charset="2"/>
              </a:rPr>
              <a:t></a:t>
            </a:r>
            <a:r>
              <a:rPr lang="en-US" smtClean="0">
                <a:latin typeface="Bookman Old Style" panose="02050604050505020204" pitchFamily="18" charset="0"/>
              </a:rPr>
              <a:t>AA</a:t>
            </a:r>
            <a:endParaRPr lang="en-US" dirty="0" smtClean="0">
              <a:latin typeface="Bookman Old Style" panose="02050604050505020204" pitchFamily="18" charset="0"/>
            </a:endParaRPr>
          </a:p>
          <a:p>
            <a:pPr marL="0" indent="0" algn="just">
              <a:buNone/>
            </a:pPr>
            <a:r>
              <a:rPr lang="en-US" dirty="0" err="1" smtClean="0">
                <a:latin typeface="Bookman Old Style" panose="02050604050505020204" pitchFamily="18" charset="0"/>
              </a:rPr>
              <a:t>A</a:t>
            </a:r>
            <a:r>
              <a:rPr lang="en-US" dirty="0" err="1" smtClean="0">
                <a:latin typeface="Bookman Old Style" panose="02050604050505020204" pitchFamily="18" charset="0"/>
                <a:sym typeface="Wingdings" panose="05000000000000000000" pitchFamily="2" charset="2"/>
              </a:rPr>
              <a:t></a:t>
            </a:r>
            <a:r>
              <a:rPr lang="en-US" dirty="0" err="1" smtClean="0">
                <a:latin typeface="Bookman Old Style" panose="02050604050505020204" pitchFamily="18" charset="0"/>
              </a:rPr>
              <a:t>aA|b</a:t>
            </a:r>
            <a:endParaRPr lang="en-US" dirty="0">
              <a:latin typeface="Bookman Old Style" panose="02050604050505020204" pitchFamily="18" charset="0"/>
            </a:endParaRPr>
          </a:p>
        </p:txBody>
      </p:sp>
    </p:spTree>
    <p:extLst>
      <p:ext uri="{BB962C8B-B14F-4D97-AF65-F5344CB8AC3E}">
        <p14:creationId xmlns:p14="http://schemas.microsoft.com/office/powerpoint/2010/main" xmlns="" val="2708211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Bookman Old Style" panose="02050604050505020204" pitchFamily="18" charset="0"/>
              </a:rPr>
              <a:t>1.  Add a production grammar: Augment the grammar</a:t>
            </a:r>
          </a:p>
          <a:p>
            <a:pPr marL="0" indent="0" algn="just">
              <a:buNone/>
            </a:pP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endParaRPr>
          </a:p>
        </p:txBody>
      </p:sp>
      <p:sp>
        <p:nvSpPr>
          <p:cNvPr id="4" name="Rectangle 3"/>
          <p:cNvSpPr/>
          <p:nvPr/>
        </p:nvSpPr>
        <p:spPr>
          <a:xfrm>
            <a:off x="609600" y="3369733"/>
            <a:ext cx="2489200" cy="1761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US" sz="3200" b="1" i="1">
                <a:solidFill>
                  <a:srgbClr val="FF0000"/>
                </a:solidFill>
                <a:effectLst>
                  <a:outerShdw blurRad="38100" dist="38100" dir="2700000" algn="tl">
                    <a:srgbClr val="000000">
                      <a:alpha val="43137"/>
                    </a:srgbClr>
                  </a:outerShdw>
                </a:effectLst>
                <a:latin typeface="Bookman Old Style" panose="02050604050505020204" pitchFamily="18" charset="0"/>
              </a:rPr>
              <a:t>S</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a:t>
            </a:r>
          </a:p>
          <a:p>
            <a:pPr marL="0" indent="0" algn="just">
              <a:buNone/>
            </a:pPr>
            <a:r>
              <a:rPr lang="en-US" sz="3200">
                <a:latin typeface="Bookman Old Style" panose="02050604050505020204" pitchFamily="18" charset="0"/>
              </a:rPr>
              <a:t>A</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aA|b</a:t>
            </a:r>
            <a:endParaRPr lang="en-US" sz="3200" dirty="0">
              <a:latin typeface="Bookman Old Style" panose="02050604050505020204" pitchFamily="18" charset="0"/>
            </a:endParaRPr>
          </a:p>
        </p:txBody>
      </p:sp>
    </p:spTree>
    <p:extLst>
      <p:ext uri="{BB962C8B-B14F-4D97-AF65-F5344CB8AC3E}">
        <p14:creationId xmlns:p14="http://schemas.microsoft.com/office/powerpoint/2010/main" xmlns="" val="2331205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0" indent="0" algn="just">
              <a:buNone/>
            </a:pPr>
            <a:r>
              <a:rPr lang="en-US" dirty="0">
                <a:latin typeface="Bookman Old Style" panose="02050604050505020204" pitchFamily="18" charset="0"/>
              </a:rPr>
              <a:t>2</a:t>
            </a:r>
            <a:r>
              <a:rPr lang="en-US" dirty="0" smtClean="0">
                <a:latin typeface="Bookman Old Style" panose="02050604050505020204" pitchFamily="18" charset="0"/>
              </a:rPr>
              <a:t>.  Generate the items and closures:</a:t>
            </a:r>
          </a:p>
          <a:p>
            <a:pPr marL="0" indent="0" algn="just">
              <a:buNone/>
            </a:pP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 </a:t>
            </a:r>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marL="400050" lvl="1" indent="0" algn="just">
              <a:buNone/>
            </a:pPr>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Include productions of S closure</a:t>
            </a:r>
          </a:p>
          <a:p>
            <a:pPr lvl="1" algn="just"/>
            <a:r>
              <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marL="400050" lvl="1" indent="0" algn="just">
              <a:buNone/>
            </a:pPr>
            <a:r>
              <a:rPr lang="en-US" b="1" i="1" dirty="0" smtClean="0">
                <a:latin typeface="Bookman Old Style" panose="02050604050505020204" pitchFamily="18" charset="0"/>
                <a:sym typeface="Wingdings" panose="05000000000000000000" pitchFamily="2" charset="2"/>
              </a:rPr>
              <a:t>Include production of A closure</a:t>
            </a:r>
          </a:p>
          <a:p>
            <a:pPr lvl="1"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marL="0" indent="0" algn="just">
              <a:buNone/>
            </a:pPr>
            <a:endParaRPr lang="en-US" b="1" i="1" dirty="0">
              <a:latin typeface="Bookman Old Style" panose="02050604050505020204" pitchFamily="18" charset="0"/>
              <a:sym typeface="Wingdings" panose="05000000000000000000" pitchFamily="2" charset="2"/>
            </a:endParaRPr>
          </a:p>
          <a:p>
            <a:pPr marL="0" indent="0" algn="just">
              <a:buNone/>
            </a:pPr>
            <a:endPar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marL="0" indent="0" algn="just">
              <a:buNone/>
            </a:pPr>
            <a:endPar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marL="0" indent="0" algn="just">
              <a:buNone/>
            </a:pPr>
            <a:endParaRPr lang="en-US" b="1" i="1" dirty="0" smtClean="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marL="0" indent="0" algn="just">
              <a:buNone/>
            </a:pPr>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endParaRPr>
          </a:p>
        </p:txBody>
      </p:sp>
      <p:sp>
        <p:nvSpPr>
          <p:cNvPr id="6" name="Rectangle 5"/>
          <p:cNvSpPr/>
          <p:nvPr/>
        </p:nvSpPr>
        <p:spPr>
          <a:xfrm>
            <a:off x="8890000" y="2810933"/>
            <a:ext cx="2489200" cy="1761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US" sz="3200" b="1" i="1">
                <a:solidFill>
                  <a:srgbClr val="FF0000"/>
                </a:solidFill>
                <a:effectLst>
                  <a:outerShdw blurRad="38100" dist="38100" dir="2700000" algn="tl">
                    <a:srgbClr val="000000">
                      <a:alpha val="43137"/>
                    </a:srgbClr>
                  </a:outerShdw>
                </a:effectLst>
                <a:latin typeface="Bookman Old Style" panose="02050604050505020204" pitchFamily="18" charset="0"/>
              </a:rPr>
              <a:t>S</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a:t>
            </a:r>
          </a:p>
          <a:p>
            <a:pPr marL="0" indent="0" algn="just">
              <a:buNone/>
            </a:pPr>
            <a:r>
              <a:rPr lang="en-US" sz="3200">
                <a:latin typeface="Bookman Old Style" panose="02050604050505020204" pitchFamily="18" charset="0"/>
              </a:rPr>
              <a:t>A</a:t>
            </a:r>
            <a:r>
              <a:rPr lang="en-US" sz="3200">
                <a:latin typeface="Bookman Old Style" panose="02050604050505020204" pitchFamily="18" charset="0"/>
                <a:sym typeface="Wingdings" panose="05000000000000000000" pitchFamily="2" charset="2"/>
              </a:rPr>
              <a:t></a:t>
            </a:r>
            <a:r>
              <a:rPr lang="en-US" sz="3200">
                <a:latin typeface="Bookman Old Style" panose="02050604050505020204" pitchFamily="18" charset="0"/>
              </a:rPr>
              <a:t>aA|b</a:t>
            </a:r>
            <a:endParaRPr lang="en-US" sz="3200" dirty="0">
              <a:latin typeface="Bookman Old Style" panose="02050604050505020204" pitchFamily="18" charset="0"/>
            </a:endParaRPr>
          </a:p>
        </p:txBody>
      </p:sp>
    </p:spTree>
    <p:extLst>
      <p:ext uri="{BB962C8B-B14F-4D97-AF65-F5344CB8AC3E}">
        <p14:creationId xmlns:p14="http://schemas.microsoft.com/office/powerpoint/2010/main" xmlns="" val="2038499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583986"/>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A</a:t>
            </a:r>
          </a:p>
          <a:p>
            <a:pPr algn="just"/>
            <a:r>
              <a:rPr lang="en-US" b="1" i="1" dirty="0" smtClean="0">
                <a:solidFill>
                  <a:srgbClr val="FF0000"/>
                </a:solidFill>
                <a:latin typeface="Bookman Old Style" panose="02050604050505020204" pitchFamily="18" charset="0"/>
                <a:sym typeface="Wingdings" panose="05000000000000000000" pitchFamily="2" charset="2"/>
              </a:rPr>
              <a:t>A </a:t>
            </a:r>
            <a:r>
              <a:rPr lang="en-US" dirty="0" smtClean="0">
                <a:solidFill>
                  <a:srgbClr val="FF0000"/>
                </a:solidFill>
                <a:latin typeface="Bookman Old Style" panose="02050604050505020204" pitchFamily="18" charset="0"/>
              </a:rPr>
              <a:t>• </a:t>
            </a:r>
            <a:r>
              <a:rPr lang="en-US" b="1" i="1" dirty="0" err="1" smtClean="0">
                <a:solidFill>
                  <a:srgbClr val="FF0000"/>
                </a:solidFill>
                <a:latin typeface="Bookman Old Style" panose="02050604050505020204" pitchFamily="18" charset="0"/>
                <a:sym typeface="Wingdings" panose="05000000000000000000" pitchFamily="2" charset="2"/>
              </a:rPr>
              <a:t>aA</a:t>
            </a:r>
            <a:r>
              <a:rPr lang="en-US" b="1" i="1" dirty="0" smtClean="0">
                <a:solidFill>
                  <a:srgbClr val="FF0000"/>
                </a:solidFill>
                <a:latin typeface="Bookman Old Style" panose="02050604050505020204" pitchFamily="18" charset="0"/>
                <a:sym typeface="Wingdings" panose="05000000000000000000" pitchFamily="2" charset="2"/>
              </a:rPr>
              <a:t>  | </a:t>
            </a:r>
            <a:r>
              <a:rPr lang="en-US" dirty="0" smtClean="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A</a:t>
            </a:r>
          </a:p>
          <a:p>
            <a:pPr algn="just"/>
            <a:r>
              <a:rPr lang="en-US" b="1" i="1" dirty="0">
                <a:solidFill>
                  <a:srgbClr val="FF0000"/>
                </a:solidFill>
                <a:latin typeface="Bookman Old Style" panose="02050604050505020204" pitchFamily="18" charset="0"/>
                <a:sym typeface="Wingdings" panose="05000000000000000000" pitchFamily="2" charset="2"/>
              </a:rPr>
              <a:t>A </a:t>
            </a:r>
            <a:r>
              <a:rPr lang="en-US" dirty="0">
                <a:solidFill>
                  <a:srgbClr val="FF0000"/>
                </a:solidFill>
                <a:latin typeface="Bookman Old Style" panose="02050604050505020204" pitchFamily="18" charset="0"/>
              </a:rPr>
              <a:t>• </a:t>
            </a:r>
            <a:r>
              <a:rPr lang="en-US" b="1" i="1" dirty="0" err="1">
                <a:solidFill>
                  <a:srgbClr val="FF0000"/>
                </a:solidFill>
                <a:latin typeface="Bookman Old Style" panose="02050604050505020204" pitchFamily="18" charset="0"/>
                <a:sym typeface="Wingdings" panose="05000000000000000000" pitchFamily="2" charset="2"/>
              </a:rPr>
              <a:t>aA</a:t>
            </a:r>
            <a:r>
              <a:rPr lang="en-US" b="1" i="1" dirty="0">
                <a:solidFill>
                  <a:srgbClr val="FF0000"/>
                </a:solidFill>
                <a:latin typeface="Bookman Old Style" panose="02050604050505020204" pitchFamily="18" charset="0"/>
                <a:sym typeface="Wingdings" panose="05000000000000000000" pitchFamily="2" charset="2"/>
              </a:rPr>
              <a:t>  | </a:t>
            </a:r>
            <a:r>
              <a:rPr lang="en-US" dirty="0">
                <a:solidFill>
                  <a:srgbClr val="FF0000"/>
                </a:solidFill>
                <a:latin typeface="Bookman Old Style" panose="02050604050505020204" pitchFamily="18" charset="0"/>
              </a:rPr>
              <a:t>• </a:t>
            </a:r>
            <a:r>
              <a:rPr lang="en-US" b="1" i="1" dirty="0">
                <a:solidFill>
                  <a:srgbClr val="FF0000"/>
                </a:solidFill>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Tree>
    <p:extLst>
      <p:ext uri="{BB962C8B-B14F-4D97-AF65-F5344CB8AC3E}">
        <p14:creationId xmlns:p14="http://schemas.microsoft.com/office/powerpoint/2010/main" xmlns="" val="3005815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7495"/>
          </a:xfrm>
        </p:spPr>
        <p:txBody>
          <a:bodyPr/>
          <a:lstStyle/>
          <a:p>
            <a:r>
              <a:rPr lang="en-IN" dirty="0" smtClean="0"/>
              <a:t>LR PARSERS </a:t>
            </a:r>
            <a:endParaRPr lang="en-IN" dirty="0"/>
          </a:p>
        </p:txBody>
      </p:sp>
      <p:sp>
        <p:nvSpPr>
          <p:cNvPr id="3" name="Content Placeholder 2"/>
          <p:cNvSpPr>
            <a:spLocks noGrp="1"/>
          </p:cNvSpPr>
          <p:nvPr>
            <p:ph idx="1"/>
          </p:nvPr>
        </p:nvSpPr>
        <p:spPr>
          <a:xfrm>
            <a:off x="609600" y="1286934"/>
            <a:ext cx="10972800" cy="4839230"/>
          </a:xfrm>
        </p:spPr>
        <p:txBody>
          <a:bodyPr/>
          <a:lstStyle/>
          <a:p>
            <a:pPr algn="just"/>
            <a:r>
              <a:rPr lang="en-IN" dirty="0" smtClean="0"/>
              <a:t>Efficient, Bottom-up syntax analysis that can parse a large class of CFG.</a:t>
            </a:r>
          </a:p>
          <a:p>
            <a:pPr algn="just"/>
            <a:r>
              <a:rPr lang="en-IN" dirty="0" smtClean="0"/>
              <a:t>Technique is called LR(k) parsing: ‘L’ represents Left to Right scanning, ‘R’ represents righty-most derivation in the reverse and ‘k’ represents the number of input symbols of look ahead that can be used for taking parsing decisions. When (k) is omitted, it is assumed to be 1.</a:t>
            </a:r>
            <a:endParaRPr lang="en-IN" dirty="0"/>
          </a:p>
        </p:txBody>
      </p:sp>
    </p:spTree>
    <p:extLst>
      <p:ext uri="{BB962C8B-B14F-4D97-AF65-F5344CB8AC3E}">
        <p14:creationId xmlns:p14="http://schemas.microsoft.com/office/powerpoint/2010/main" xmlns="" val="1196167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735668"/>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smtClean="0">
                <a:latin typeface="Bookman Old Style" panose="02050604050505020204" pitchFamily="18" charset="0"/>
                <a:sym typeface="Wingdings" panose="05000000000000000000" pitchFamily="2" charset="2"/>
              </a:rPr>
              <a:t>A </a:t>
            </a:r>
            <a:r>
              <a:rPr lang="en-US" dirty="0" smtClean="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19" name="Rectangle 18"/>
          <p:cNvSpPr/>
          <p:nvPr/>
        </p:nvSpPr>
        <p:spPr>
          <a:xfrm>
            <a:off x="8466667" y="2689728"/>
            <a:ext cx="2252133" cy="46990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b="1" i="1" dirty="0" err="1" smtClean="0">
                <a:latin typeface="Bookman Old Style" panose="02050604050505020204" pitchFamily="18" charset="0"/>
                <a:sym typeface="Wingdings" panose="05000000000000000000" pitchFamily="2" charset="2"/>
              </a:rPr>
              <a:t>A</a:t>
            </a:r>
            <a:r>
              <a:rPr lang="en-US" b="1" i="1" dirty="0" smtClean="0">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a:t>
            </a:r>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4" name="Straight Arrow Connector 3"/>
          <p:cNvCxnSpPr/>
          <p:nvPr/>
        </p:nvCxnSpPr>
        <p:spPr>
          <a:xfrm>
            <a:off x="7349064" y="2932091"/>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1532" y="257176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5" name="Rectangle 24"/>
          <p:cNvSpPr/>
          <p:nvPr/>
        </p:nvSpPr>
        <p:spPr>
          <a:xfrm>
            <a:off x="8602132" y="3646109"/>
            <a:ext cx="2252133" cy="780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solidFill>
                  <a:srgbClr val="FF0000"/>
                </a:solidFill>
                <a:latin typeface="Bookman Old Style" panose="02050604050505020204" pitchFamily="18" charset="0"/>
              </a:rPr>
              <a:t>• </a:t>
            </a:r>
            <a:r>
              <a:rPr lang="en-US" b="1" i="1" dirty="0" smtClean="0">
                <a:solidFill>
                  <a:srgbClr val="FF0000"/>
                </a:solidFill>
                <a:latin typeface="Bookman Old Style" panose="02050604050505020204" pitchFamily="18" charset="0"/>
                <a:sym typeface="Wingdings" panose="05000000000000000000" pitchFamily="2" charset="2"/>
              </a:rPr>
              <a:t>A</a:t>
            </a:r>
          </a:p>
          <a:p>
            <a:pPr algn="just"/>
            <a:r>
              <a:rPr lang="en-US" b="1" i="1" dirty="0">
                <a:solidFill>
                  <a:srgbClr val="FF0000"/>
                </a:solidFill>
                <a:latin typeface="Bookman Old Style" panose="02050604050505020204" pitchFamily="18" charset="0"/>
                <a:sym typeface="Wingdings" panose="05000000000000000000" pitchFamily="2" charset="2"/>
              </a:rPr>
              <a:t>A </a:t>
            </a:r>
            <a:r>
              <a:rPr lang="en-US" dirty="0">
                <a:solidFill>
                  <a:srgbClr val="FF0000"/>
                </a:solidFill>
                <a:latin typeface="Bookman Old Style" panose="02050604050505020204" pitchFamily="18" charset="0"/>
              </a:rPr>
              <a:t>• </a:t>
            </a:r>
            <a:r>
              <a:rPr lang="en-US" b="1" i="1" dirty="0" err="1">
                <a:solidFill>
                  <a:srgbClr val="FF0000"/>
                </a:solidFill>
                <a:latin typeface="Bookman Old Style" panose="02050604050505020204" pitchFamily="18" charset="0"/>
                <a:sym typeface="Wingdings" panose="05000000000000000000" pitchFamily="2" charset="2"/>
              </a:rPr>
              <a:t>aA</a:t>
            </a:r>
            <a:r>
              <a:rPr lang="en-US" b="1" i="1" dirty="0">
                <a:solidFill>
                  <a:srgbClr val="FF0000"/>
                </a:solidFill>
                <a:latin typeface="Bookman Old Style" panose="02050604050505020204" pitchFamily="18" charset="0"/>
                <a:sym typeface="Wingdings" panose="05000000000000000000" pitchFamily="2" charset="2"/>
              </a:rPr>
              <a:t>  | </a:t>
            </a:r>
            <a:r>
              <a:rPr lang="en-US" dirty="0">
                <a:solidFill>
                  <a:srgbClr val="FF0000"/>
                </a:solidFill>
                <a:latin typeface="Bookman Old Style" panose="02050604050505020204" pitchFamily="18" charset="0"/>
              </a:rPr>
              <a:t>• </a:t>
            </a:r>
            <a:r>
              <a:rPr lang="en-US" b="1" i="1" dirty="0">
                <a:solidFill>
                  <a:srgbClr val="FF0000"/>
                </a:solidFill>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8" name="Straight Arrow Connector 27"/>
          <p:cNvCxnSpPr>
            <a:endCxn id="25" idx="1"/>
          </p:cNvCxnSpPr>
          <p:nvPr/>
        </p:nvCxnSpPr>
        <p:spPr>
          <a:xfrm>
            <a:off x="6866466" y="3308767"/>
            <a:ext cx="1735666" cy="727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21599" y="346334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0" name="Rectangle 29"/>
          <p:cNvSpPr/>
          <p:nvPr/>
        </p:nvSpPr>
        <p:spPr>
          <a:xfrm>
            <a:off x="7734299" y="6060719"/>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1" name="Straight Arrow Connector 30"/>
          <p:cNvCxnSpPr/>
          <p:nvPr/>
        </p:nvCxnSpPr>
        <p:spPr>
          <a:xfrm>
            <a:off x="6752161" y="3443765"/>
            <a:ext cx="1786469" cy="2610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643279" y="5553092"/>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34" name="Rectangle 33"/>
          <p:cNvSpPr/>
          <p:nvPr/>
        </p:nvSpPr>
        <p:spPr>
          <a:xfrm>
            <a:off x="8538631" y="4683659"/>
            <a:ext cx="2180170" cy="44309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b="1" i="1" dirty="0" err="1" smtClean="0">
                <a:latin typeface="Bookman Old Style" panose="02050604050505020204" pitchFamily="18" charset="0"/>
                <a:sym typeface="Wingdings" panose="05000000000000000000" pitchFamily="2" charset="2"/>
              </a:rPr>
              <a:t>A</a:t>
            </a:r>
            <a:r>
              <a:rPr lang="en-US" dirty="0">
                <a:latin typeface="Bookman Old Style" panose="02050604050505020204" pitchFamily="18" charset="0"/>
              </a:rPr>
              <a:t> •</a:t>
            </a:r>
            <a:endParaRPr lang="en-US" b="1" i="1" dirty="0" smtClean="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5" name="Straight Arrow Connector 34"/>
          <p:cNvCxnSpPr/>
          <p:nvPr/>
        </p:nvCxnSpPr>
        <p:spPr>
          <a:xfrm>
            <a:off x="7374462" y="4951018"/>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34299" y="4553131"/>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7" name="Rectangle 36"/>
          <p:cNvSpPr/>
          <p:nvPr/>
        </p:nvSpPr>
        <p:spPr>
          <a:xfrm>
            <a:off x="8623297" y="5252907"/>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8" name="Straight Arrow Connector 37"/>
          <p:cNvCxnSpPr/>
          <p:nvPr/>
        </p:nvCxnSpPr>
        <p:spPr>
          <a:xfrm>
            <a:off x="7374462" y="4983036"/>
            <a:ext cx="1227670" cy="56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229595" y="5137614"/>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Tree>
    <p:extLst>
      <p:ext uri="{BB962C8B-B14F-4D97-AF65-F5344CB8AC3E}">
        <p14:creationId xmlns:p14="http://schemas.microsoft.com/office/powerpoint/2010/main" xmlns="" val="117026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735668"/>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smtClean="0">
                <a:latin typeface="Bookman Old Style" panose="02050604050505020204" pitchFamily="18" charset="0"/>
                <a:sym typeface="Wingdings" panose="05000000000000000000" pitchFamily="2" charset="2"/>
              </a:rPr>
              <a:t>A </a:t>
            </a:r>
            <a:r>
              <a:rPr lang="en-US" dirty="0" smtClean="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19" name="Rectangle 18"/>
          <p:cNvSpPr/>
          <p:nvPr/>
        </p:nvSpPr>
        <p:spPr>
          <a:xfrm>
            <a:off x="8466667" y="2689728"/>
            <a:ext cx="2252133" cy="46990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b="1" i="1" dirty="0" err="1" smtClean="0">
                <a:latin typeface="Bookman Old Style" panose="02050604050505020204" pitchFamily="18" charset="0"/>
                <a:sym typeface="Wingdings" panose="05000000000000000000" pitchFamily="2" charset="2"/>
              </a:rPr>
              <a:t>A</a:t>
            </a:r>
            <a:r>
              <a:rPr lang="en-US" b="1" i="1" dirty="0" smtClean="0">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a:t>
            </a:r>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4" name="Straight Arrow Connector 3"/>
          <p:cNvCxnSpPr/>
          <p:nvPr/>
        </p:nvCxnSpPr>
        <p:spPr>
          <a:xfrm>
            <a:off x="7349064" y="2932091"/>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1532" y="257176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4" name="Rectangle 33"/>
          <p:cNvSpPr/>
          <p:nvPr/>
        </p:nvSpPr>
        <p:spPr>
          <a:xfrm>
            <a:off x="8538631" y="4683659"/>
            <a:ext cx="2180170" cy="44309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b="1" i="1" dirty="0" err="1" smtClean="0">
                <a:latin typeface="Bookman Old Style" panose="02050604050505020204" pitchFamily="18" charset="0"/>
                <a:sym typeface="Wingdings" panose="05000000000000000000" pitchFamily="2" charset="2"/>
              </a:rPr>
              <a:t>A</a:t>
            </a:r>
            <a:r>
              <a:rPr lang="en-US" dirty="0">
                <a:latin typeface="Bookman Old Style" panose="02050604050505020204" pitchFamily="18" charset="0"/>
              </a:rPr>
              <a:t> •</a:t>
            </a:r>
            <a:endParaRPr lang="en-US" b="1" i="1" dirty="0" smtClean="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5" name="Straight Arrow Connector 34"/>
          <p:cNvCxnSpPr/>
          <p:nvPr/>
        </p:nvCxnSpPr>
        <p:spPr>
          <a:xfrm>
            <a:off x="7374462" y="4951018"/>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34299" y="4553131"/>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40" name="TextBox 39"/>
          <p:cNvSpPr txBox="1"/>
          <p:nvPr/>
        </p:nvSpPr>
        <p:spPr>
          <a:xfrm>
            <a:off x="5706534" y="3759229"/>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cxnSp>
        <p:nvCxnSpPr>
          <p:cNvPr id="41" name="Straight Arrow Connector 40"/>
          <p:cNvCxnSpPr>
            <a:endCxn id="21" idx="0"/>
          </p:cNvCxnSpPr>
          <p:nvPr/>
        </p:nvCxnSpPr>
        <p:spPr>
          <a:xfrm>
            <a:off x="6180665" y="3696232"/>
            <a:ext cx="42334" cy="902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rved Down Arrow 5"/>
          <p:cNvSpPr/>
          <p:nvPr/>
        </p:nvSpPr>
        <p:spPr>
          <a:xfrm>
            <a:off x="6587067" y="4364280"/>
            <a:ext cx="592666" cy="1888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6790265"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8" name="Arc 7"/>
          <p:cNvSpPr/>
          <p:nvPr/>
        </p:nvSpPr>
        <p:spPr>
          <a:xfrm>
            <a:off x="6544732" y="1945736"/>
            <a:ext cx="1515532" cy="4467755"/>
          </a:xfrm>
          <a:prstGeom prst="arc">
            <a:avLst>
              <a:gd name="adj1" fmla="val 14905584"/>
              <a:gd name="adj2" fmla="val 54397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8026400" y="5700502"/>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cxnSp>
        <p:nvCxnSpPr>
          <p:cNvPr id="45" name="Straight Arrow Connector 44"/>
          <p:cNvCxnSpPr/>
          <p:nvPr/>
        </p:nvCxnSpPr>
        <p:spPr>
          <a:xfrm flipH="1">
            <a:off x="6159498" y="5286643"/>
            <a:ext cx="4231" cy="413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18667" y="534979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Tree>
    <p:extLst>
      <p:ext uri="{BB962C8B-B14F-4D97-AF65-F5344CB8AC3E}">
        <p14:creationId xmlns:p14="http://schemas.microsoft.com/office/powerpoint/2010/main" xmlns="" val="361973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LR(0) Parser</a:t>
            </a:r>
            <a:endParaRPr lang="en-US" b="1" dirty="0">
              <a:latin typeface="Bookman Old Style" panose="02050604050505020204" pitchFamily="18" charset="0"/>
            </a:endParaRPr>
          </a:p>
        </p:txBody>
      </p:sp>
      <p:sp>
        <p:nvSpPr>
          <p:cNvPr id="5" name="Rectangle 4"/>
          <p:cNvSpPr/>
          <p:nvPr/>
        </p:nvSpPr>
        <p:spPr>
          <a:xfrm>
            <a:off x="220133" y="1681597"/>
            <a:ext cx="2252133" cy="1505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dirty="0" smtClean="0">
                <a:solidFill>
                  <a:schemeClr val="accent1"/>
                </a:solidFill>
                <a:latin typeface="Bookman Old Style" panose="02050604050505020204" pitchFamily="18" charset="0"/>
              </a:rPr>
              <a:t>•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a:t>
            </a:r>
            <a:endParaRPr lang="en-US" b="1" i="1" dirty="0" smtClean="0">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7" name="Straight Connector 6"/>
          <p:cNvCxnSpPr>
            <a:endCxn id="5" idx="3"/>
          </p:cNvCxnSpPr>
          <p:nvPr/>
        </p:nvCxnSpPr>
        <p:spPr>
          <a:xfrm>
            <a:off x="220133" y="2384330"/>
            <a:ext cx="2252133" cy="5015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15467" y="1417638"/>
            <a:ext cx="1761066" cy="51038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a:solidFill>
                <a:srgbClr val="0070C0"/>
              </a:solidFill>
              <a:effectLst>
                <a:outerShdw blurRad="38100" dist="38100" dir="2700000" algn="tl">
                  <a:srgbClr val="000000">
                    <a:alpha val="43137"/>
                  </a:srgbClr>
                </a:outerShdw>
              </a:effectLst>
              <a:latin typeface="Bookman Old Style" panose="02050604050505020204" pitchFamily="18" charset="0"/>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endParaRPr>
          </a:p>
          <a:p>
            <a:pPr algn="just"/>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rPr>
              <a:t>S’ </a:t>
            </a:r>
            <a:r>
              <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S </a:t>
            </a:r>
            <a:r>
              <a:rPr lang="en-US" dirty="0">
                <a:solidFill>
                  <a:schemeClr val="accent1"/>
                </a:solidFill>
                <a:latin typeface="Bookman Old Style" panose="02050604050505020204" pitchFamily="18" charset="0"/>
              </a:rPr>
              <a:t>• </a:t>
            </a:r>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5" name="Straight Arrow Connector 14"/>
          <p:cNvCxnSpPr/>
          <p:nvPr/>
        </p:nvCxnSpPr>
        <p:spPr>
          <a:xfrm flipV="1">
            <a:off x="1388533" y="1735669"/>
            <a:ext cx="3708400" cy="40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31067" y="1735668"/>
            <a:ext cx="880533" cy="369332"/>
          </a:xfrm>
          <a:prstGeom prst="rect">
            <a:avLst/>
          </a:prstGeom>
          <a:noFill/>
        </p:spPr>
        <p:txBody>
          <a:bodyPr wrap="square" rtlCol="0">
            <a:spAutoFit/>
          </a:bodyPr>
          <a:lstStyle/>
          <a:p>
            <a:r>
              <a:rPr lang="en-US" b="1" dirty="0" smtClean="0">
                <a:latin typeface="Bookman Old Style" panose="02050604050505020204" pitchFamily="18" charset="0"/>
              </a:rPr>
              <a:t>S</a:t>
            </a:r>
            <a:endParaRPr lang="en-US" b="1" dirty="0">
              <a:latin typeface="Bookman Old Style" panose="02050604050505020204" pitchFamily="18" charset="0"/>
            </a:endParaRPr>
          </a:p>
        </p:txBody>
      </p:sp>
      <p:sp>
        <p:nvSpPr>
          <p:cNvPr id="17" name="Rectangle 16"/>
          <p:cNvSpPr/>
          <p:nvPr/>
        </p:nvSpPr>
        <p:spPr>
          <a:xfrm>
            <a:off x="5096933" y="2756431"/>
            <a:ext cx="2252133" cy="9398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smtClean="0">
                <a:latin typeface="Bookman Old Style" panose="02050604050505020204" pitchFamily="18" charset="0"/>
                <a:sym typeface="Wingdings" panose="05000000000000000000" pitchFamily="2" charset="2"/>
              </a:rPr>
              <a:t>A </a:t>
            </a:r>
            <a:r>
              <a:rPr lang="en-US" dirty="0" smtClean="0">
                <a:latin typeface="Bookman Old Style" panose="02050604050505020204" pitchFamily="18" charset="0"/>
              </a:rPr>
              <a:t>• </a:t>
            </a:r>
            <a:r>
              <a:rPr lang="en-US" b="1" i="1" dirty="0" err="1" smtClean="0">
                <a:latin typeface="Bookman Old Style" panose="02050604050505020204" pitchFamily="18" charset="0"/>
                <a:sym typeface="Wingdings" panose="05000000000000000000" pitchFamily="2" charset="2"/>
              </a:rPr>
              <a:t>aA</a:t>
            </a:r>
            <a:r>
              <a:rPr lang="en-US" b="1" i="1" dirty="0" smtClean="0">
                <a:latin typeface="Bookman Old Style" panose="02050604050505020204" pitchFamily="18" charset="0"/>
                <a:sym typeface="Wingdings" panose="05000000000000000000" pitchFamily="2" charset="2"/>
              </a:rPr>
              <a:t>  | </a:t>
            </a:r>
            <a:r>
              <a:rPr lang="en-US" dirty="0" smtClean="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b</a:t>
            </a: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18" name="Straight Arrow Connector 17"/>
          <p:cNvCxnSpPr/>
          <p:nvPr/>
        </p:nvCxnSpPr>
        <p:spPr>
          <a:xfrm>
            <a:off x="1388533" y="2575430"/>
            <a:ext cx="3708400" cy="883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31068"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1" name="Rectangle 20"/>
          <p:cNvSpPr/>
          <p:nvPr/>
        </p:nvSpPr>
        <p:spPr>
          <a:xfrm>
            <a:off x="5096932" y="4598461"/>
            <a:ext cx="2252133" cy="702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dirty="0">
                <a:latin typeface="Bookman Old Style" panose="02050604050505020204" pitchFamily="18" charset="0"/>
              </a:rPr>
              <a:t>• </a:t>
            </a:r>
            <a:r>
              <a:rPr lang="en-US" b="1" i="1" dirty="0" smtClean="0">
                <a:latin typeface="Bookman Old Style" panose="02050604050505020204" pitchFamily="18" charset="0"/>
                <a:sym typeface="Wingdings" panose="05000000000000000000" pitchFamily="2" charset="2"/>
              </a:rPr>
              <a:t>A</a:t>
            </a:r>
          </a:p>
          <a:p>
            <a:pPr algn="just"/>
            <a:r>
              <a:rPr lang="en-US" b="1" i="1" dirty="0">
                <a:latin typeface="Bookman Old Style" panose="02050604050505020204" pitchFamily="18" charset="0"/>
                <a:sym typeface="Wingdings" panose="05000000000000000000" pitchFamily="2" charset="2"/>
              </a:rPr>
              <a:t>A </a:t>
            </a:r>
            <a:r>
              <a:rPr lang="en-US" dirty="0">
                <a:latin typeface="Bookman Old Style" panose="02050604050505020204" pitchFamily="18" charset="0"/>
              </a:rPr>
              <a:t>• </a:t>
            </a:r>
            <a:r>
              <a:rPr lang="en-US" b="1" i="1" dirty="0" err="1">
                <a:latin typeface="Bookman Old Style" panose="02050604050505020204" pitchFamily="18" charset="0"/>
                <a:sym typeface="Wingdings" panose="05000000000000000000" pitchFamily="2" charset="2"/>
              </a:rPr>
              <a:t>aA</a:t>
            </a:r>
            <a:r>
              <a:rPr lang="en-US" b="1" i="1" dirty="0">
                <a:latin typeface="Bookman Old Style" panose="02050604050505020204" pitchFamily="18" charset="0"/>
                <a:sym typeface="Wingdings" panose="05000000000000000000" pitchFamily="2" charset="2"/>
              </a:rPr>
              <a:t>  | </a:t>
            </a:r>
            <a:r>
              <a:rPr lang="en-US" dirty="0">
                <a:latin typeface="Bookman Old Style" panose="02050604050505020204" pitchFamily="18" charset="0"/>
              </a:rPr>
              <a:t>• </a:t>
            </a:r>
            <a:r>
              <a:rPr lang="en-US" b="1" i="1" dirty="0">
                <a:latin typeface="Bookman Old Style" panose="02050604050505020204" pitchFamily="18" charset="0"/>
                <a:sym typeface="Wingdings" panose="05000000000000000000" pitchFamily="2" charset="2"/>
              </a:rPr>
              <a:t>b</a:t>
            </a: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2" name="Straight Arrow Connector 21"/>
          <p:cNvCxnSpPr/>
          <p:nvPr/>
        </p:nvCxnSpPr>
        <p:spPr>
          <a:xfrm>
            <a:off x="1388533" y="2933412"/>
            <a:ext cx="3708399" cy="197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8934" y="2790297"/>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26" name="Rectangle 25"/>
          <p:cNvSpPr/>
          <p:nvPr/>
        </p:nvSpPr>
        <p:spPr>
          <a:xfrm>
            <a:off x="5096931" y="5737758"/>
            <a:ext cx="2252133" cy="70273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a:t>
            </a:r>
            <a:r>
              <a:rPr lang="en-US" b="1" i="1" dirty="0">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b </a:t>
            </a:r>
            <a:r>
              <a:rPr lang="en-US" dirty="0">
                <a:latin typeface="Bookman Old Style" panose="02050604050505020204" pitchFamily="18" charset="0"/>
              </a:rPr>
              <a:t>•</a:t>
            </a:r>
            <a:endParaRPr lang="en-US" b="1" i="1" dirty="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27" name="Straight Arrow Connector 26"/>
          <p:cNvCxnSpPr/>
          <p:nvPr/>
        </p:nvCxnSpPr>
        <p:spPr>
          <a:xfrm>
            <a:off x="694267" y="3159629"/>
            <a:ext cx="4402667" cy="2955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38401" y="481452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sp>
        <p:nvSpPr>
          <p:cNvPr id="19" name="Rectangle 18"/>
          <p:cNvSpPr/>
          <p:nvPr/>
        </p:nvSpPr>
        <p:spPr>
          <a:xfrm>
            <a:off x="8466667" y="2689728"/>
            <a:ext cx="2252133" cy="469901"/>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S</a:t>
            </a:r>
            <a:r>
              <a:rPr lang="en-US" b="1" i="1" dirty="0">
                <a:solidFill>
                  <a:schemeClr val="tx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rPr>
              <a:t> </a:t>
            </a:r>
            <a:r>
              <a:rPr lang="en-US" b="1" i="1" dirty="0" smtClean="0">
                <a:latin typeface="Bookman Old Style" panose="02050604050505020204" pitchFamily="18" charset="0"/>
                <a:sym typeface="Wingdings" panose="05000000000000000000" pitchFamily="2" charset="2"/>
              </a:rPr>
              <a:t>A </a:t>
            </a:r>
            <a:r>
              <a:rPr lang="en-US" b="1" i="1" dirty="0" err="1" smtClean="0">
                <a:latin typeface="Bookman Old Style" panose="02050604050505020204" pitchFamily="18" charset="0"/>
                <a:sym typeface="Wingdings" panose="05000000000000000000" pitchFamily="2" charset="2"/>
              </a:rPr>
              <a:t>A</a:t>
            </a:r>
            <a:r>
              <a:rPr lang="en-US" b="1" i="1" dirty="0" smtClean="0">
                <a:latin typeface="Bookman Old Style" panose="02050604050505020204" pitchFamily="18" charset="0"/>
                <a:sym typeface="Wingdings" panose="05000000000000000000" pitchFamily="2" charset="2"/>
              </a:rPr>
              <a:t> </a:t>
            </a:r>
            <a:r>
              <a:rPr lang="en-US" dirty="0">
                <a:latin typeface="Bookman Old Style" panose="02050604050505020204" pitchFamily="18" charset="0"/>
              </a:rPr>
              <a:t>•</a:t>
            </a:r>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4" name="Straight Arrow Connector 3"/>
          <p:cNvCxnSpPr/>
          <p:nvPr/>
        </p:nvCxnSpPr>
        <p:spPr>
          <a:xfrm>
            <a:off x="7349064" y="2932091"/>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1532" y="2571765"/>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34" name="Rectangle 33"/>
          <p:cNvSpPr/>
          <p:nvPr/>
        </p:nvSpPr>
        <p:spPr>
          <a:xfrm>
            <a:off x="8538631" y="4683659"/>
            <a:ext cx="2180170" cy="443093"/>
          </a:xfrm>
          <a:prstGeom prst="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endParaRPr lang="en-US" b="1" i="1" dirty="0" smtClean="0">
              <a:solidFill>
                <a:schemeClr val="accent1"/>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a:p>
            <a:pPr algn="just"/>
            <a:r>
              <a:rPr lang="en-US" b="1" i="1" dirty="0" smtClean="0">
                <a:latin typeface="Bookman Old Style" panose="02050604050505020204" pitchFamily="18" charset="0"/>
                <a:sym typeface="Wingdings" panose="05000000000000000000" pitchFamily="2" charset="2"/>
              </a:rPr>
              <a:t>A a </a:t>
            </a:r>
            <a:r>
              <a:rPr lang="en-US" b="1" i="1" dirty="0" err="1" smtClean="0">
                <a:latin typeface="Bookman Old Style" panose="02050604050505020204" pitchFamily="18" charset="0"/>
                <a:sym typeface="Wingdings" panose="05000000000000000000" pitchFamily="2" charset="2"/>
              </a:rPr>
              <a:t>A</a:t>
            </a:r>
            <a:r>
              <a:rPr lang="en-US" dirty="0">
                <a:latin typeface="Bookman Old Style" panose="02050604050505020204" pitchFamily="18" charset="0"/>
              </a:rPr>
              <a:t> •</a:t>
            </a:r>
            <a:endParaRPr lang="en-US" b="1" i="1" dirty="0" smtClean="0">
              <a:latin typeface="Bookman Old Style" panose="02050604050505020204" pitchFamily="18" charset="0"/>
              <a:sym typeface="Wingdings" panose="05000000000000000000" pitchFamily="2" charset="2"/>
            </a:endParaRPr>
          </a:p>
          <a:p>
            <a:pPr algn="just"/>
            <a:endParaRPr lang="en-US" b="1" i="1" dirty="0" smtClean="0">
              <a:latin typeface="Bookman Old Style" panose="02050604050505020204" pitchFamily="18" charset="0"/>
              <a:sym typeface="Wingdings" panose="05000000000000000000" pitchFamily="2" charset="2"/>
            </a:endParaRPr>
          </a:p>
          <a:p>
            <a:pPr algn="just"/>
            <a:endParaRPr lang="en-US" b="1" i="1" dirty="0">
              <a:latin typeface="Bookman Old Style" panose="02050604050505020204" pitchFamily="18" charset="0"/>
              <a:sym typeface="Wingdings" panose="05000000000000000000" pitchFamily="2" charset="2"/>
            </a:endParaRPr>
          </a:p>
          <a:p>
            <a:pPr algn="just"/>
            <a:endParaRPr lang="en-US" b="1" i="1" dirty="0">
              <a:solidFill>
                <a:srgbClr val="FF0000"/>
              </a:solidFill>
              <a:effectLst>
                <a:outerShdw blurRad="38100" dist="38100" dir="2700000" algn="tl">
                  <a:srgbClr val="000000">
                    <a:alpha val="43137"/>
                  </a:srgbClr>
                </a:outerShdw>
              </a:effectLst>
              <a:latin typeface="Bookman Old Style" panose="02050604050505020204" pitchFamily="18" charset="0"/>
              <a:sym typeface="Wingdings" panose="05000000000000000000" pitchFamily="2" charset="2"/>
            </a:endParaRPr>
          </a:p>
        </p:txBody>
      </p:sp>
      <p:cxnSp>
        <p:nvCxnSpPr>
          <p:cNvPr id="35" name="Straight Arrow Connector 34"/>
          <p:cNvCxnSpPr/>
          <p:nvPr/>
        </p:nvCxnSpPr>
        <p:spPr>
          <a:xfrm>
            <a:off x="7374462" y="4951018"/>
            <a:ext cx="1117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34299" y="4553131"/>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40" name="TextBox 39"/>
          <p:cNvSpPr txBox="1"/>
          <p:nvPr/>
        </p:nvSpPr>
        <p:spPr>
          <a:xfrm>
            <a:off x="5706534" y="3759229"/>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cxnSp>
        <p:nvCxnSpPr>
          <p:cNvPr id="41" name="Straight Arrow Connector 40"/>
          <p:cNvCxnSpPr>
            <a:endCxn id="21" idx="0"/>
          </p:cNvCxnSpPr>
          <p:nvPr/>
        </p:nvCxnSpPr>
        <p:spPr>
          <a:xfrm>
            <a:off x="6180665" y="3696232"/>
            <a:ext cx="42334" cy="902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rved Down Arrow 5"/>
          <p:cNvSpPr/>
          <p:nvPr/>
        </p:nvSpPr>
        <p:spPr>
          <a:xfrm>
            <a:off x="6587067" y="4364280"/>
            <a:ext cx="592666" cy="1888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6790265" y="3994948"/>
            <a:ext cx="880533" cy="369332"/>
          </a:xfrm>
          <a:prstGeom prst="rect">
            <a:avLst/>
          </a:prstGeom>
          <a:noFill/>
        </p:spPr>
        <p:txBody>
          <a:bodyPr wrap="square" rtlCol="0">
            <a:spAutoFit/>
          </a:bodyPr>
          <a:lstStyle/>
          <a:p>
            <a:r>
              <a:rPr lang="en-US" b="1" dirty="0" smtClean="0">
                <a:latin typeface="Bookman Old Style" panose="02050604050505020204" pitchFamily="18" charset="0"/>
              </a:rPr>
              <a:t>a</a:t>
            </a:r>
            <a:endParaRPr lang="en-US" b="1" dirty="0">
              <a:latin typeface="Bookman Old Style" panose="02050604050505020204" pitchFamily="18" charset="0"/>
            </a:endParaRPr>
          </a:p>
        </p:txBody>
      </p:sp>
      <p:sp>
        <p:nvSpPr>
          <p:cNvPr id="8" name="Arc 7"/>
          <p:cNvSpPr/>
          <p:nvPr/>
        </p:nvSpPr>
        <p:spPr>
          <a:xfrm>
            <a:off x="6544732" y="1945736"/>
            <a:ext cx="1515532" cy="4467755"/>
          </a:xfrm>
          <a:prstGeom prst="arc">
            <a:avLst>
              <a:gd name="adj1" fmla="val 14905584"/>
              <a:gd name="adj2" fmla="val 54397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8026400" y="5700502"/>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p:cxnSp>
        <p:nvCxnSpPr>
          <p:cNvPr id="45" name="Straight Arrow Connector 44"/>
          <p:cNvCxnSpPr/>
          <p:nvPr/>
        </p:nvCxnSpPr>
        <p:spPr>
          <a:xfrm flipH="1">
            <a:off x="6159498" y="5286643"/>
            <a:ext cx="4231" cy="413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18667" y="5349798"/>
            <a:ext cx="880533" cy="369332"/>
          </a:xfrm>
          <a:prstGeom prst="rect">
            <a:avLst/>
          </a:prstGeom>
          <a:noFill/>
        </p:spPr>
        <p:txBody>
          <a:bodyPr wrap="square" rtlCol="0">
            <a:spAutoFit/>
          </a:bodyPr>
          <a:lstStyle/>
          <a:p>
            <a:r>
              <a:rPr lang="en-US" b="1" dirty="0" smtClean="0">
                <a:latin typeface="Bookman Old Style" panose="02050604050505020204" pitchFamily="18" charset="0"/>
              </a:rPr>
              <a:t>b</a:t>
            </a:r>
            <a:endParaRPr lang="en-US" b="1" dirty="0">
              <a:latin typeface="Bookman Old Style" panose="02050604050505020204" pitchFamily="18" charset="0"/>
            </a:endParaRPr>
          </a:p>
        </p:txBody>
      </p:sp>
      <mc:AlternateContent xmlns:mc="http://schemas.openxmlformats.org/markup-compatibility/2006">
        <mc:Choice xmlns:a14="http://schemas.microsoft.com/office/drawing/2010/main" xmlns="" Requires="a14">
          <p:sp>
            <p:nvSpPr>
              <p:cNvPr id="3" name="TextBox 2"/>
              <p:cNvSpPr txBox="1"/>
              <p:nvPr/>
            </p:nvSpPr>
            <p:spPr>
              <a:xfrm>
                <a:off x="6849530" y="1150047"/>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1</m:t>
                          </m:r>
                        </m:sub>
                      </m:sSub>
                    </m:oMath>
                  </m:oMathPara>
                </a14:m>
                <a:endParaRPr lang="en-US" sz="2400" dirty="0">
                  <a:solidFill>
                    <a:srgbClr val="FF0000"/>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6849530" y="1150047"/>
                <a:ext cx="999067" cy="461665"/>
              </a:xfrm>
              <a:prstGeom prst="rect">
                <a:avLst/>
              </a:prstGeom>
              <a:blipFill>
                <a:blip r:embed="rId2"/>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2" name="TextBox 31"/>
              <p:cNvSpPr txBox="1"/>
              <p:nvPr/>
            </p:nvSpPr>
            <p:spPr>
              <a:xfrm>
                <a:off x="762000" y="1016000"/>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0</m:t>
                          </m:r>
                        </m:sub>
                      </m:sSub>
                    </m:oMath>
                  </m:oMathPara>
                </a14:m>
                <a:endParaRPr lang="en-US" sz="2400" dirty="0">
                  <a:solidFill>
                    <a:srgbClr val="FF0000"/>
                  </a:solidFill>
                </a:endParaRPr>
              </a:p>
            </p:txBody>
          </p:sp>
        </mc:Choice>
        <mc:Fallback>
          <p:sp>
            <p:nvSpPr>
              <p:cNvPr id="32" name="TextBox 31"/>
              <p:cNvSpPr txBox="1">
                <a:spLocks noRot="1" noChangeAspect="1" noMove="1" noResize="1" noEditPoints="1" noAdjustHandles="1" noChangeArrowheads="1" noChangeShapeType="1" noTextEdit="1"/>
              </p:cNvSpPr>
              <p:nvPr/>
            </p:nvSpPr>
            <p:spPr>
              <a:xfrm>
                <a:off x="762000" y="1016000"/>
                <a:ext cx="999067" cy="461665"/>
              </a:xfrm>
              <a:prstGeom prst="rect">
                <a:avLst/>
              </a:prstGeom>
              <a:blipFill>
                <a:blip r:embed="rId3"/>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7" name="TextBox 36"/>
              <p:cNvSpPr txBox="1"/>
              <p:nvPr/>
            </p:nvSpPr>
            <p:spPr>
              <a:xfrm>
                <a:off x="4360332" y="4023110"/>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3</m:t>
                          </m:r>
                        </m:sub>
                      </m:sSub>
                    </m:oMath>
                  </m:oMathPara>
                </a14:m>
                <a:endParaRPr lang="en-US" sz="2400" dirty="0">
                  <a:solidFill>
                    <a:srgbClr val="FF0000"/>
                  </a:solidFill>
                </a:endParaRPr>
              </a:p>
            </p:txBody>
          </p:sp>
        </mc:Choice>
        <mc:Fallback>
          <p:sp>
            <p:nvSpPr>
              <p:cNvPr id="37" name="TextBox 36"/>
              <p:cNvSpPr txBox="1">
                <a:spLocks noRot="1" noChangeAspect="1" noMove="1" noResize="1" noEditPoints="1" noAdjustHandles="1" noChangeArrowheads="1" noChangeShapeType="1" noTextEdit="1"/>
              </p:cNvSpPr>
              <p:nvPr/>
            </p:nvSpPr>
            <p:spPr>
              <a:xfrm>
                <a:off x="4360332" y="4023110"/>
                <a:ext cx="999067"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8" name="TextBox 37"/>
              <p:cNvSpPr txBox="1"/>
              <p:nvPr/>
            </p:nvSpPr>
            <p:spPr>
              <a:xfrm>
                <a:off x="4563533" y="2439013"/>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2</m:t>
                          </m:r>
                        </m:sub>
                      </m:sSub>
                    </m:oMath>
                  </m:oMathPara>
                </a14:m>
                <a:endParaRPr lang="en-US" sz="2400" dirty="0">
                  <a:solidFill>
                    <a:srgbClr val="FF0000"/>
                  </a:solidFill>
                </a:endParaRPr>
              </a:p>
            </p:txBody>
          </p:sp>
        </mc:Choice>
        <mc:Fallback>
          <p:sp>
            <p:nvSpPr>
              <p:cNvPr id="38" name="TextBox 37"/>
              <p:cNvSpPr txBox="1">
                <a:spLocks noRot="1" noChangeAspect="1" noMove="1" noResize="1" noEditPoints="1" noAdjustHandles="1" noChangeArrowheads="1" noChangeShapeType="1" noTextEdit="1"/>
              </p:cNvSpPr>
              <p:nvPr/>
            </p:nvSpPr>
            <p:spPr>
              <a:xfrm>
                <a:off x="4563533" y="2439013"/>
                <a:ext cx="999067" cy="461665"/>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9" name="TextBox 38"/>
              <p:cNvSpPr txBox="1"/>
              <p:nvPr/>
            </p:nvSpPr>
            <p:spPr>
              <a:xfrm>
                <a:off x="4004730" y="5975906"/>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4</m:t>
                          </m:r>
                        </m:sub>
                      </m:sSub>
                    </m:oMath>
                  </m:oMathPara>
                </a14:m>
                <a:endParaRPr lang="en-US" sz="2400" dirty="0">
                  <a:solidFill>
                    <a:srgbClr val="FF0000"/>
                  </a:solidFill>
                </a:endParaRPr>
              </a:p>
            </p:txBody>
          </p:sp>
        </mc:Choice>
        <mc:Fallback>
          <p:sp>
            <p:nvSpPr>
              <p:cNvPr id="39" name="TextBox 38"/>
              <p:cNvSpPr txBox="1">
                <a:spLocks noRot="1" noChangeAspect="1" noMove="1" noResize="1" noEditPoints="1" noAdjustHandles="1" noChangeArrowheads="1" noChangeShapeType="1" noTextEdit="1"/>
              </p:cNvSpPr>
              <p:nvPr/>
            </p:nvSpPr>
            <p:spPr>
              <a:xfrm>
                <a:off x="4004730" y="5975906"/>
                <a:ext cx="999067"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3" name="TextBox 42"/>
              <p:cNvSpPr txBox="1"/>
              <p:nvPr/>
            </p:nvSpPr>
            <p:spPr>
              <a:xfrm>
                <a:off x="9719733" y="2138866"/>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5</m:t>
                          </m:r>
                        </m:sub>
                      </m:sSub>
                    </m:oMath>
                  </m:oMathPara>
                </a14:m>
                <a:endParaRPr lang="en-US" sz="2400" dirty="0">
                  <a:solidFill>
                    <a:srgbClr val="FF000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9719733" y="2138866"/>
                <a:ext cx="999067" cy="461665"/>
              </a:xfrm>
              <a:prstGeom prst="rect">
                <a:avLst/>
              </a:prstGeom>
              <a:blipFill>
                <a:blip r:embed="rId7"/>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47" name="TextBox 46"/>
              <p:cNvSpPr txBox="1"/>
              <p:nvPr/>
            </p:nvSpPr>
            <p:spPr>
              <a:xfrm>
                <a:off x="9795931" y="4023110"/>
                <a:ext cx="9990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𝐼</m:t>
                          </m:r>
                        </m:e>
                        <m:sub>
                          <m:r>
                            <a:rPr lang="en-US" sz="2400" b="0" i="1" smtClean="0">
                              <a:solidFill>
                                <a:srgbClr val="FF0000"/>
                              </a:solidFill>
                              <a:latin typeface="Cambria Math" panose="02040503050406030204" pitchFamily="18" charset="0"/>
                            </a:rPr>
                            <m:t>6</m:t>
                          </m:r>
                        </m:sub>
                      </m:sSub>
                    </m:oMath>
                  </m:oMathPara>
                </a14:m>
                <a:endParaRPr lang="en-US" sz="2400" dirty="0">
                  <a:solidFill>
                    <a:srgbClr val="FF0000"/>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9795931" y="4023110"/>
                <a:ext cx="999067" cy="46166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3330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2" grpId="0" animBg="1"/>
      <p:bldP spid="37" grpId="0" animBg="1"/>
      <p:bldP spid="38" grpId="0" animBg="1"/>
      <p:bldP spid="39" grpId="0" animBg="1"/>
      <p:bldP spid="43"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034"/>
          <a:stretch/>
        </p:blipFill>
        <p:spPr>
          <a:xfrm>
            <a:off x="200333" y="304798"/>
            <a:ext cx="4557934" cy="4368801"/>
          </a:xfrm>
          <a:prstGeom prst="rect">
            <a:avLst/>
          </a:prstGeom>
        </p:spPr>
      </p:pic>
      <p:graphicFrame>
        <p:nvGraphicFramePr>
          <p:cNvPr id="3" name="Table 2"/>
          <p:cNvGraphicFramePr>
            <a:graphicFrameLocks noGrp="1"/>
          </p:cNvGraphicFramePr>
          <p:nvPr>
            <p:extLst/>
          </p:nvPr>
        </p:nvGraphicFramePr>
        <p:xfrm>
          <a:off x="4927599" y="1092199"/>
          <a:ext cx="6519337" cy="3425614"/>
        </p:xfrm>
        <a:graphic>
          <a:graphicData uri="http://schemas.openxmlformats.org/drawingml/2006/table">
            <a:tbl>
              <a:tblPr firstRow="1" bandRow="1">
                <a:tableStyleId>{5940675A-B579-460E-94D1-54222C63F5DA}</a:tableStyleId>
              </a:tblPr>
              <a:tblGrid>
                <a:gridCol w="1236134">
                  <a:extLst>
                    <a:ext uri="{9D8B030D-6E8A-4147-A177-3AD203B41FA5}">
                      <a16:colId xmlns:a16="http://schemas.microsoft.com/office/drawing/2014/main" xmlns="" val="3652042722"/>
                    </a:ext>
                  </a:extLst>
                </a:gridCol>
                <a:gridCol w="846667">
                  <a:extLst>
                    <a:ext uri="{9D8B030D-6E8A-4147-A177-3AD203B41FA5}">
                      <a16:colId xmlns:a16="http://schemas.microsoft.com/office/drawing/2014/main" xmlns="" val="2186075900"/>
                    </a:ext>
                  </a:extLst>
                </a:gridCol>
                <a:gridCol w="1131712">
                  <a:extLst>
                    <a:ext uri="{9D8B030D-6E8A-4147-A177-3AD203B41FA5}">
                      <a16:colId xmlns:a16="http://schemas.microsoft.com/office/drawing/2014/main" xmlns="" val="3806266785"/>
                    </a:ext>
                  </a:extLst>
                </a:gridCol>
                <a:gridCol w="1131712">
                  <a:extLst>
                    <a:ext uri="{9D8B030D-6E8A-4147-A177-3AD203B41FA5}">
                      <a16:colId xmlns:a16="http://schemas.microsoft.com/office/drawing/2014/main" xmlns="" val="3510995325"/>
                    </a:ext>
                  </a:extLst>
                </a:gridCol>
                <a:gridCol w="1086556">
                  <a:extLst>
                    <a:ext uri="{9D8B030D-6E8A-4147-A177-3AD203B41FA5}">
                      <a16:colId xmlns:a16="http://schemas.microsoft.com/office/drawing/2014/main" xmlns="" val="616887946"/>
                    </a:ext>
                  </a:extLst>
                </a:gridCol>
                <a:gridCol w="1086556">
                  <a:extLst>
                    <a:ext uri="{9D8B030D-6E8A-4147-A177-3AD203B41FA5}">
                      <a16:colId xmlns:a16="http://schemas.microsoft.com/office/drawing/2014/main" xmlns="" val="2355177048"/>
                    </a:ext>
                  </a:extLst>
                </a:gridCol>
              </a:tblGrid>
              <a:tr h="499534">
                <a:tc>
                  <a:txBody>
                    <a:bodyPr/>
                    <a:lstStyle/>
                    <a:p>
                      <a:endParaRPr lang="en-US" b="1" dirty="0">
                        <a:latin typeface="Bookman Old Style" panose="02050604050505020204" pitchFamily="18" charset="0"/>
                      </a:endParaRPr>
                    </a:p>
                  </a:txBody>
                  <a:tcPr/>
                </a:tc>
                <a:tc gridSpan="3">
                  <a:txBody>
                    <a:bodyPr/>
                    <a:lstStyle/>
                    <a:p>
                      <a:pPr algn="ctr"/>
                      <a:r>
                        <a:rPr lang="en-US" b="1" dirty="0" smtClean="0">
                          <a:latin typeface="Bookman Old Style" panose="02050604050505020204" pitchFamily="18" charset="0"/>
                        </a:rPr>
                        <a:t> Action</a:t>
                      </a:r>
                      <a:endParaRPr lang="en-US" b="1" dirty="0">
                        <a:latin typeface="Bookman Old Style" panose="02050604050505020204" pitchFamily="18" charset="0"/>
                      </a:endParaRPr>
                    </a:p>
                  </a:txBody>
                  <a:tcPr/>
                </a:tc>
                <a:tc hMerge="1">
                  <a:txBody>
                    <a:bodyPr/>
                    <a:lstStyle/>
                    <a:p>
                      <a:endParaRPr lang="en-US"/>
                    </a:p>
                  </a:txBody>
                  <a:tcPr/>
                </a:tc>
                <a:tc hMerge="1">
                  <a:txBody>
                    <a:bodyPr/>
                    <a:lstStyle/>
                    <a:p>
                      <a:endParaRPr lang="en-US"/>
                    </a:p>
                  </a:txBody>
                  <a:tcPr/>
                </a:tc>
                <a:tc gridSpan="2">
                  <a:txBody>
                    <a:bodyPr/>
                    <a:lstStyle/>
                    <a:p>
                      <a:pPr algn="ctr"/>
                      <a:r>
                        <a:rPr lang="en-US" b="1" dirty="0" err="1" smtClean="0">
                          <a:latin typeface="Bookman Old Style" panose="02050604050505020204" pitchFamily="18" charset="0"/>
                        </a:rPr>
                        <a:t>Goto</a:t>
                      </a:r>
                      <a:endParaRPr lang="en-US" b="1" dirty="0" smtClean="0">
                        <a:latin typeface="Bookman Old Style" panose="02050604050505020204" pitchFamily="18" charset="0"/>
                      </a:endParaRPr>
                    </a:p>
                  </a:txBody>
                  <a:tcPr/>
                </a:tc>
                <a:tc hMerge="1">
                  <a:txBody>
                    <a:bodyPr/>
                    <a:lstStyle/>
                    <a:p>
                      <a:endParaRPr lang="en-US"/>
                    </a:p>
                  </a:txBody>
                  <a:tcPr/>
                </a:tc>
                <a:extLst>
                  <a:ext uri="{0D108BD9-81ED-4DB2-BD59-A6C34878D82A}">
                    <a16:rowId xmlns:a16="http://schemas.microsoft.com/office/drawing/2014/main" xmlns="" val="2395697770"/>
                  </a:ext>
                </a:extLst>
              </a:tr>
              <a:tr h="330200">
                <a:tc>
                  <a:txBody>
                    <a:bodyPr/>
                    <a:lstStyle/>
                    <a:p>
                      <a:r>
                        <a:rPr lang="en-US" b="1" dirty="0" smtClean="0">
                          <a:latin typeface="Bookman Old Style" panose="02050604050505020204" pitchFamily="18" charset="0"/>
                        </a:rPr>
                        <a:t>States</a:t>
                      </a:r>
                      <a:endParaRPr lang="en-US" dirty="0"/>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b</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S</a:t>
                      </a:r>
                      <a:endParaRPr lang="en-US" b="1" dirty="0">
                        <a:latin typeface="Bookman Old Style" panose="02050604050505020204" pitchFamily="18" charset="0"/>
                      </a:endParaRPr>
                    </a:p>
                  </a:txBody>
                  <a:tcPr/>
                </a:tc>
                <a:extLst>
                  <a:ext uri="{0D108BD9-81ED-4DB2-BD59-A6C34878D82A}">
                    <a16:rowId xmlns:a16="http://schemas.microsoft.com/office/drawing/2014/main" xmlns="" val="1538967933"/>
                  </a:ext>
                </a:extLst>
              </a:tr>
              <a:tr h="330200">
                <a:tc>
                  <a:txBody>
                    <a:bodyPr/>
                    <a:lstStyle/>
                    <a:p>
                      <a:pPr algn="ctr"/>
                      <a:r>
                        <a:rPr lang="en-US" b="1" dirty="0" smtClean="0">
                          <a:latin typeface="Bookman Old Style" panose="02050604050505020204" pitchFamily="18" charset="0"/>
                        </a:rPr>
                        <a:t>0</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234389757"/>
                  </a:ext>
                </a:extLst>
              </a:tr>
              <a:tr h="330200">
                <a:tc>
                  <a:txBody>
                    <a:bodyPr/>
                    <a:lstStyle/>
                    <a:p>
                      <a:pPr algn="ctr"/>
                      <a:r>
                        <a:rPr lang="en-US" b="1" dirty="0" smtClean="0">
                          <a:latin typeface="Bookman Old Style" panose="02050604050505020204" pitchFamily="18" charset="0"/>
                        </a:rPr>
                        <a:t>1</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375940783"/>
                  </a:ext>
                </a:extLst>
              </a:tr>
              <a:tr h="330200">
                <a:tc>
                  <a:txBody>
                    <a:bodyPr/>
                    <a:lstStyle/>
                    <a:p>
                      <a:pPr algn="ctr"/>
                      <a:r>
                        <a:rPr lang="en-US" b="1" dirty="0" smtClean="0">
                          <a:latin typeface="Bookman Old Style" panose="02050604050505020204" pitchFamily="18" charset="0"/>
                        </a:rPr>
                        <a:t>2</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437220916"/>
                  </a:ext>
                </a:extLst>
              </a:tr>
              <a:tr h="330200">
                <a:tc>
                  <a:txBody>
                    <a:bodyPr/>
                    <a:lstStyle/>
                    <a:p>
                      <a:pPr algn="ctr"/>
                      <a:r>
                        <a:rPr lang="en-US" b="1" dirty="0" smtClean="0">
                          <a:latin typeface="Bookman Old Style" panose="02050604050505020204" pitchFamily="18" charset="0"/>
                        </a:rPr>
                        <a:t>3</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3562776130"/>
                  </a:ext>
                </a:extLst>
              </a:tr>
              <a:tr h="330200">
                <a:tc>
                  <a:txBody>
                    <a:bodyPr/>
                    <a:lstStyle/>
                    <a:p>
                      <a:pPr algn="ctr"/>
                      <a:r>
                        <a:rPr lang="en-US" b="1" dirty="0" smtClean="0">
                          <a:latin typeface="Bookman Old Style" panose="02050604050505020204" pitchFamily="18" charset="0"/>
                        </a:rPr>
                        <a:t>4</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2269184966"/>
                  </a:ext>
                </a:extLst>
              </a:tr>
              <a:tr h="330200">
                <a:tc>
                  <a:txBody>
                    <a:bodyPr/>
                    <a:lstStyle/>
                    <a:p>
                      <a:pPr algn="ctr"/>
                      <a:r>
                        <a:rPr lang="en-US" b="1" dirty="0" smtClean="0">
                          <a:latin typeface="Bookman Old Style" panose="02050604050505020204" pitchFamily="18" charset="0"/>
                        </a:rPr>
                        <a:t>5</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3117535706"/>
                  </a:ext>
                </a:extLst>
              </a:tr>
              <a:tr h="330200">
                <a:tc>
                  <a:txBody>
                    <a:bodyPr/>
                    <a:lstStyle/>
                    <a:p>
                      <a:pPr algn="ctr"/>
                      <a:r>
                        <a:rPr lang="en-US" b="1" dirty="0" smtClean="0">
                          <a:latin typeface="Bookman Old Style" panose="02050604050505020204" pitchFamily="18" charset="0"/>
                        </a:rPr>
                        <a:t>6</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258222370"/>
                  </a:ext>
                </a:extLst>
              </a:tr>
            </a:tbl>
          </a:graphicData>
        </a:graphic>
      </p:graphicFrame>
      <p:sp>
        <p:nvSpPr>
          <p:cNvPr id="6" name="Title 1"/>
          <p:cNvSpPr txBox="1">
            <a:spLocks/>
          </p:cNvSpPr>
          <p:nvPr/>
        </p:nvSpPr>
        <p:spPr>
          <a:xfrm>
            <a:off x="982133" y="33865"/>
            <a:ext cx="109728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b="1" dirty="0" smtClean="0">
                <a:latin typeface="Bookman Old Style" panose="02050604050505020204" pitchFamily="18" charset="0"/>
              </a:rPr>
              <a:t>LR(0) Parsing Table</a:t>
            </a:r>
            <a:endParaRPr lang="en-US" b="1" dirty="0">
              <a:latin typeface="Bookman Old Style" panose="02050604050505020204" pitchFamily="18" charset="0"/>
            </a:endParaRPr>
          </a:p>
        </p:txBody>
      </p:sp>
      <p:sp>
        <p:nvSpPr>
          <p:cNvPr id="7" name="Rectangle 6"/>
          <p:cNvSpPr/>
          <p:nvPr/>
        </p:nvSpPr>
        <p:spPr>
          <a:xfrm>
            <a:off x="982133" y="4944532"/>
            <a:ext cx="2489200" cy="1761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US" sz="3200" b="1" i="1" dirty="0" smtClean="0">
                <a:solidFill>
                  <a:srgbClr val="FF0000"/>
                </a:solidFill>
                <a:effectLst>
                  <a:outerShdw blurRad="38100" dist="38100" dir="2700000" algn="tl">
                    <a:srgbClr val="000000">
                      <a:alpha val="43137"/>
                    </a:srgbClr>
                  </a:outerShdw>
                </a:effectLst>
                <a:latin typeface="Bookman Old Style" panose="02050604050505020204" pitchFamily="18" charset="0"/>
              </a:rPr>
              <a:t>1. S</a:t>
            </a:r>
            <a:r>
              <a:rPr lang="en-US" sz="3200" dirty="0">
                <a:latin typeface="Bookman Old Style" panose="02050604050505020204" pitchFamily="18" charset="0"/>
                <a:sym typeface="Wingdings" panose="05000000000000000000" pitchFamily="2" charset="2"/>
              </a:rPr>
              <a:t></a:t>
            </a:r>
            <a:r>
              <a:rPr lang="en-US" sz="3200" dirty="0">
                <a:latin typeface="Bookman Old Style" panose="02050604050505020204" pitchFamily="18" charset="0"/>
              </a:rPr>
              <a:t>AA</a:t>
            </a:r>
          </a:p>
          <a:p>
            <a:pPr marL="0" indent="0" algn="just">
              <a:buNone/>
            </a:pPr>
            <a:r>
              <a:rPr lang="en-US" sz="3200" dirty="0" smtClean="0">
                <a:latin typeface="Bookman Old Style" panose="02050604050505020204" pitchFamily="18" charset="0"/>
              </a:rPr>
              <a:t>2. </a:t>
            </a:r>
            <a:r>
              <a:rPr lang="en-US" sz="3200" dirty="0" err="1" smtClean="0">
                <a:latin typeface="Bookman Old Style" panose="02050604050505020204" pitchFamily="18" charset="0"/>
              </a:rPr>
              <a:t>A</a:t>
            </a:r>
            <a:r>
              <a:rPr lang="en-US" sz="3200" dirty="0" err="1">
                <a:latin typeface="Bookman Old Style" panose="02050604050505020204" pitchFamily="18" charset="0"/>
                <a:sym typeface="Wingdings" panose="05000000000000000000" pitchFamily="2" charset="2"/>
              </a:rPr>
              <a:t></a:t>
            </a:r>
            <a:r>
              <a:rPr lang="en-US" sz="3200" dirty="0" err="1" smtClean="0">
                <a:latin typeface="Bookman Old Style" panose="02050604050505020204" pitchFamily="18" charset="0"/>
              </a:rPr>
              <a:t>aA</a:t>
            </a:r>
            <a:endParaRPr lang="en-US" sz="3200" dirty="0" smtClean="0">
              <a:latin typeface="Bookman Old Style" panose="02050604050505020204" pitchFamily="18" charset="0"/>
            </a:endParaRPr>
          </a:p>
          <a:p>
            <a:pPr marL="0" indent="0" algn="just">
              <a:buNone/>
            </a:pPr>
            <a:r>
              <a:rPr lang="en-US" sz="3200" dirty="0" smtClean="0">
                <a:latin typeface="Bookman Old Style" panose="02050604050505020204" pitchFamily="18" charset="0"/>
              </a:rPr>
              <a:t>3. </a:t>
            </a:r>
            <a:r>
              <a:rPr lang="en-US" sz="3200" dirty="0" err="1" smtClean="0">
                <a:latin typeface="Bookman Old Style" panose="02050604050505020204" pitchFamily="18" charset="0"/>
              </a:rPr>
              <a:t>A</a:t>
            </a:r>
            <a:r>
              <a:rPr lang="en-US" sz="3200" dirty="0" err="1" smtClean="0">
                <a:latin typeface="Bookman Old Style" panose="02050604050505020204" pitchFamily="18" charset="0"/>
                <a:sym typeface="Wingdings" panose="05000000000000000000" pitchFamily="2" charset="2"/>
              </a:rPr>
              <a:t></a:t>
            </a:r>
            <a:r>
              <a:rPr lang="en-US" sz="3200" dirty="0" err="1" smtClean="0">
                <a:latin typeface="Bookman Old Style" panose="02050604050505020204" pitchFamily="18" charset="0"/>
              </a:rPr>
              <a:t>b</a:t>
            </a:r>
            <a:endParaRPr lang="en-US" sz="3200" dirty="0">
              <a:latin typeface="Bookman Old Style" panose="02050604050505020204" pitchFamily="18" charset="0"/>
            </a:endParaRPr>
          </a:p>
        </p:txBody>
      </p:sp>
    </p:spTree>
    <p:extLst>
      <p:ext uri="{BB962C8B-B14F-4D97-AF65-F5344CB8AC3E}">
        <p14:creationId xmlns:p14="http://schemas.microsoft.com/office/powerpoint/2010/main" xmlns="" val="2364593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034"/>
          <a:stretch/>
        </p:blipFill>
        <p:spPr>
          <a:xfrm>
            <a:off x="200333" y="304798"/>
            <a:ext cx="4557934" cy="4368801"/>
          </a:xfrm>
          <a:prstGeom prst="rect">
            <a:avLst/>
          </a:prstGeom>
        </p:spPr>
      </p:pic>
      <p:graphicFrame>
        <p:nvGraphicFramePr>
          <p:cNvPr id="3" name="Table 2"/>
          <p:cNvGraphicFramePr>
            <a:graphicFrameLocks noGrp="1"/>
          </p:cNvGraphicFramePr>
          <p:nvPr>
            <p:extLst/>
          </p:nvPr>
        </p:nvGraphicFramePr>
        <p:xfrm>
          <a:off x="5022192" y="1470571"/>
          <a:ext cx="6519337" cy="3425614"/>
        </p:xfrm>
        <a:graphic>
          <a:graphicData uri="http://schemas.openxmlformats.org/drawingml/2006/table">
            <a:tbl>
              <a:tblPr firstRow="1" bandRow="1">
                <a:tableStyleId>{5940675A-B579-460E-94D1-54222C63F5DA}</a:tableStyleId>
              </a:tblPr>
              <a:tblGrid>
                <a:gridCol w="1236134">
                  <a:extLst>
                    <a:ext uri="{9D8B030D-6E8A-4147-A177-3AD203B41FA5}">
                      <a16:colId xmlns:a16="http://schemas.microsoft.com/office/drawing/2014/main" xmlns="" val="3652042722"/>
                    </a:ext>
                  </a:extLst>
                </a:gridCol>
                <a:gridCol w="846667">
                  <a:extLst>
                    <a:ext uri="{9D8B030D-6E8A-4147-A177-3AD203B41FA5}">
                      <a16:colId xmlns:a16="http://schemas.microsoft.com/office/drawing/2014/main" xmlns="" val="2186075900"/>
                    </a:ext>
                  </a:extLst>
                </a:gridCol>
                <a:gridCol w="1131712">
                  <a:extLst>
                    <a:ext uri="{9D8B030D-6E8A-4147-A177-3AD203B41FA5}">
                      <a16:colId xmlns:a16="http://schemas.microsoft.com/office/drawing/2014/main" xmlns="" val="3806266785"/>
                    </a:ext>
                  </a:extLst>
                </a:gridCol>
                <a:gridCol w="1131712">
                  <a:extLst>
                    <a:ext uri="{9D8B030D-6E8A-4147-A177-3AD203B41FA5}">
                      <a16:colId xmlns:a16="http://schemas.microsoft.com/office/drawing/2014/main" xmlns="" val="3510995325"/>
                    </a:ext>
                  </a:extLst>
                </a:gridCol>
                <a:gridCol w="1086556">
                  <a:extLst>
                    <a:ext uri="{9D8B030D-6E8A-4147-A177-3AD203B41FA5}">
                      <a16:colId xmlns:a16="http://schemas.microsoft.com/office/drawing/2014/main" xmlns="" val="616887946"/>
                    </a:ext>
                  </a:extLst>
                </a:gridCol>
                <a:gridCol w="1086556">
                  <a:extLst>
                    <a:ext uri="{9D8B030D-6E8A-4147-A177-3AD203B41FA5}">
                      <a16:colId xmlns:a16="http://schemas.microsoft.com/office/drawing/2014/main" xmlns="" val="2355177048"/>
                    </a:ext>
                  </a:extLst>
                </a:gridCol>
              </a:tblGrid>
              <a:tr h="499534">
                <a:tc>
                  <a:txBody>
                    <a:bodyPr/>
                    <a:lstStyle/>
                    <a:p>
                      <a:endParaRPr lang="en-US" b="1" dirty="0">
                        <a:latin typeface="Bookman Old Style" panose="02050604050505020204" pitchFamily="18" charset="0"/>
                      </a:endParaRPr>
                    </a:p>
                  </a:txBody>
                  <a:tcPr/>
                </a:tc>
                <a:tc gridSpan="3">
                  <a:txBody>
                    <a:bodyPr/>
                    <a:lstStyle/>
                    <a:p>
                      <a:pPr algn="ctr"/>
                      <a:r>
                        <a:rPr lang="en-US" b="1" dirty="0" smtClean="0">
                          <a:latin typeface="Bookman Old Style" panose="02050604050505020204" pitchFamily="18" charset="0"/>
                        </a:rPr>
                        <a:t> Action</a:t>
                      </a:r>
                      <a:endParaRPr lang="en-US" b="1" dirty="0">
                        <a:latin typeface="Bookman Old Style" panose="02050604050505020204" pitchFamily="18" charset="0"/>
                      </a:endParaRPr>
                    </a:p>
                  </a:txBody>
                  <a:tcPr/>
                </a:tc>
                <a:tc hMerge="1">
                  <a:txBody>
                    <a:bodyPr/>
                    <a:lstStyle/>
                    <a:p>
                      <a:endParaRPr lang="en-US"/>
                    </a:p>
                  </a:txBody>
                  <a:tcPr/>
                </a:tc>
                <a:tc hMerge="1">
                  <a:txBody>
                    <a:bodyPr/>
                    <a:lstStyle/>
                    <a:p>
                      <a:endParaRPr lang="en-US"/>
                    </a:p>
                  </a:txBody>
                  <a:tcPr/>
                </a:tc>
                <a:tc gridSpan="2">
                  <a:txBody>
                    <a:bodyPr/>
                    <a:lstStyle/>
                    <a:p>
                      <a:pPr algn="ctr"/>
                      <a:r>
                        <a:rPr lang="en-US" b="1" dirty="0" err="1" smtClean="0">
                          <a:latin typeface="Bookman Old Style" panose="02050604050505020204" pitchFamily="18" charset="0"/>
                        </a:rPr>
                        <a:t>Goto</a:t>
                      </a:r>
                      <a:endParaRPr lang="en-US" b="1" dirty="0" smtClean="0">
                        <a:latin typeface="Bookman Old Style" panose="02050604050505020204" pitchFamily="18" charset="0"/>
                      </a:endParaRPr>
                    </a:p>
                  </a:txBody>
                  <a:tcPr/>
                </a:tc>
                <a:tc hMerge="1">
                  <a:txBody>
                    <a:bodyPr/>
                    <a:lstStyle/>
                    <a:p>
                      <a:endParaRPr lang="en-US"/>
                    </a:p>
                  </a:txBody>
                  <a:tcPr/>
                </a:tc>
                <a:extLst>
                  <a:ext uri="{0D108BD9-81ED-4DB2-BD59-A6C34878D82A}">
                    <a16:rowId xmlns:a16="http://schemas.microsoft.com/office/drawing/2014/main" xmlns="" val="2395697770"/>
                  </a:ext>
                </a:extLst>
              </a:tr>
              <a:tr h="330200">
                <a:tc>
                  <a:txBody>
                    <a:bodyPr/>
                    <a:lstStyle/>
                    <a:p>
                      <a:r>
                        <a:rPr lang="en-US" b="1" dirty="0" smtClean="0">
                          <a:latin typeface="Bookman Old Style" panose="02050604050505020204" pitchFamily="18" charset="0"/>
                        </a:rPr>
                        <a:t>States</a:t>
                      </a:r>
                      <a:endParaRPr lang="en-US" dirty="0"/>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b</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S</a:t>
                      </a:r>
                      <a:endParaRPr lang="en-US" b="1" dirty="0">
                        <a:latin typeface="Bookman Old Style" panose="02050604050505020204" pitchFamily="18" charset="0"/>
                      </a:endParaRPr>
                    </a:p>
                  </a:txBody>
                  <a:tcPr/>
                </a:tc>
                <a:extLst>
                  <a:ext uri="{0D108BD9-81ED-4DB2-BD59-A6C34878D82A}">
                    <a16:rowId xmlns:a16="http://schemas.microsoft.com/office/drawing/2014/main" xmlns="" val="1538967933"/>
                  </a:ext>
                </a:extLst>
              </a:tr>
              <a:tr h="330200">
                <a:tc>
                  <a:txBody>
                    <a:bodyPr/>
                    <a:lstStyle/>
                    <a:p>
                      <a:pPr algn="ctr"/>
                      <a:r>
                        <a:rPr lang="en-US" b="1" dirty="0" smtClean="0">
                          <a:latin typeface="Bookman Old Style" panose="02050604050505020204" pitchFamily="18" charset="0"/>
                        </a:rPr>
                        <a:t>0</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S4</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2</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a:t>
                      </a:r>
                      <a:endParaRPr lang="en-US" dirty="0">
                        <a:latin typeface="Bookman Old Style" panose="02050604050505020204" pitchFamily="18" charset="0"/>
                      </a:endParaRPr>
                    </a:p>
                  </a:txBody>
                  <a:tcPr/>
                </a:tc>
                <a:extLst>
                  <a:ext uri="{0D108BD9-81ED-4DB2-BD59-A6C34878D82A}">
                    <a16:rowId xmlns:a16="http://schemas.microsoft.com/office/drawing/2014/main" xmlns="" val="1234389757"/>
                  </a:ext>
                </a:extLst>
              </a:tr>
              <a:tr h="330200">
                <a:tc>
                  <a:txBody>
                    <a:bodyPr/>
                    <a:lstStyle/>
                    <a:p>
                      <a:pPr algn="ctr"/>
                      <a:r>
                        <a:rPr lang="en-US" b="1" dirty="0" smtClean="0">
                          <a:latin typeface="Bookman Old Style" panose="02050604050505020204" pitchFamily="18" charset="0"/>
                        </a:rPr>
                        <a:t>1</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Accept</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375940783"/>
                  </a:ext>
                </a:extLst>
              </a:tr>
              <a:tr h="330200">
                <a:tc>
                  <a:txBody>
                    <a:bodyPr/>
                    <a:lstStyle/>
                    <a:p>
                      <a:pPr algn="ctr"/>
                      <a:r>
                        <a:rPr lang="en-US" b="1" dirty="0" smtClean="0">
                          <a:latin typeface="Bookman Old Style" panose="02050604050505020204" pitchFamily="18" charset="0"/>
                        </a:rPr>
                        <a:t>2</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S4</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5</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437220916"/>
                  </a:ext>
                </a:extLst>
              </a:tr>
              <a:tr h="330200">
                <a:tc>
                  <a:txBody>
                    <a:bodyPr/>
                    <a:lstStyle/>
                    <a:p>
                      <a:pPr algn="ctr"/>
                      <a:r>
                        <a:rPr lang="en-US" b="1" dirty="0" smtClean="0">
                          <a:latin typeface="Bookman Old Style" panose="02050604050505020204" pitchFamily="18" charset="0"/>
                        </a:rPr>
                        <a:t>3</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S4</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6</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3562776130"/>
                  </a:ext>
                </a:extLst>
              </a:tr>
              <a:tr h="330200">
                <a:tc>
                  <a:txBody>
                    <a:bodyPr/>
                    <a:lstStyle/>
                    <a:p>
                      <a:pPr algn="ctr"/>
                      <a:r>
                        <a:rPr lang="en-US" b="1" dirty="0" smtClean="0">
                          <a:latin typeface="Bookman Old Style" panose="02050604050505020204" pitchFamily="18" charset="0"/>
                        </a:rPr>
                        <a:t>4</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2269184966"/>
                  </a:ext>
                </a:extLst>
              </a:tr>
              <a:tr h="330200">
                <a:tc>
                  <a:txBody>
                    <a:bodyPr/>
                    <a:lstStyle/>
                    <a:p>
                      <a:pPr algn="ctr"/>
                      <a:r>
                        <a:rPr lang="en-US" b="1" dirty="0" smtClean="0">
                          <a:latin typeface="Bookman Old Style" panose="02050604050505020204" pitchFamily="18" charset="0"/>
                        </a:rPr>
                        <a:t>5</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r1</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r1</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r1</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3117535706"/>
                  </a:ext>
                </a:extLst>
              </a:tr>
              <a:tr h="330200">
                <a:tc>
                  <a:txBody>
                    <a:bodyPr/>
                    <a:lstStyle/>
                    <a:p>
                      <a:pPr algn="ctr"/>
                      <a:r>
                        <a:rPr lang="en-US" b="1" dirty="0" smtClean="0">
                          <a:latin typeface="Bookman Old Style" panose="02050604050505020204" pitchFamily="18" charset="0"/>
                        </a:rPr>
                        <a:t>6</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258222370"/>
                  </a:ext>
                </a:extLst>
              </a:tr>
            </a:tbl>
          </a:graphicData>
        </a:graphic>
      </p:graphicFrame>
      <p:sp>
        <p:nvSpPr>
          <p:cNvPr id="6" name="Title 1"/>
          <p:cNvSpPr txBox="1">
            <a:spLocks/>
          </p:cNvSpPr>
          <p:nvPr/>
        </p:nvSpPr>
        <p:spPr>
          <a:xfrm>
            <a:off x="982133" y="33865"/>
            <a:ext cx="109728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b="1" dirty="0" smtClean="0">
                <a:latin typeface="Bookman Old Style" panose="02050604050505020204" pitchFamily="18" charset="0"/>
              </a:rPr>
              <a:t>LR(0) Parsing Table</a:t>
            </a:r>
            <a:endParaRPr lang="en-US" b="1" dirty="0">
              <a:latin typeface="Bookman Old Style" panose="02050604050505020204" pitchFamily="18" charset="0"/>
            </a:endParaRPr>
          </a:p>
        </p:txBody>
      </p:sp>
      <p:sp>
        <p:nvSpPr>
          <p:cNvPr id="7" name="Rectangle 6"/>
          <p:cNvSpPr/>
          <p:nvPr/>
        </p:nvSpPr>
        <p:spPr>
          <a:xfrm>
            <a:off x="982133" y="4944532"/>
            <a:ext cx="2489200" cy="17610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just">
              <a:buNone/>
            </a:pPr>
            <a:r>
              <a:rPr lang="en-US" sz="3200" b="1" i="1" dirty="0" smtClean="0">
                <a:solidFill>
                  <a:srgbClr val="FF0000"/>
                </a:solidFill>
                <a:effectLst>
                  <a:outerShdw blurRad="38100" dist="38100" dir="2700000" algn="tl">
                    <a:srgbClr val="000000">
                      <a:alpha val="43137"/>
                    </a:srgbClr>
                  </a:outerShdw>
                </a:effectLst>
                <a:latin typeface="Bookman Old Style" panose="02050604050505020204" pitchFamily="18" charset="0"/>
              </a:rPr>
              <a:t>1. S</a:t>
            </a:r>
            <a:r>
              <a:rPr lang="en-US" sz="3200" dirty="0">
                <a:latin typeface="Bookman Old Style" panose="02050604050505020204" pitchFamily="18" charset="0"/>
                <a:sym typeface="Wingdings" panose="05000000000000000000" pitchFamily="2" charset="2"/>
              </a:rPr>
              <a:t></a:t>
            </a:r>
            <a:r>
              <a:rPr lang="en-US" sz="3200" dirty="0">
                <a:latin typeface="Bookman Old Style" panose="02050604050505020204" pitchFamily="18" charset="0"/>
              </a:rPr>
              <a:t>AA</a:t>
            </a:r>
          </a:p>
          <a:p>
            <a:pPr marL="0" indent="0" algn="just">
              <a:buNone/>
            </a:pPr>
            <a:r>
              <a:rPr lang="en-US" sz="3200" dirty="0" smtClean="0">
                <a:latin typeface="Bookman Old Style" panose="02050604050505020204" pitchFamily="18" charset="0"/>
              </a:rPr>
              <a:t>2. </a:t>
            </a:r>
            <a:r>
              <a:rPr lang="en-US" sz="3200" dirty="0" err="1" smtClean="0">
                <a:latin typeface="Bookman Old Style" panose="02050604050505020204" pitchFamily="18" charset="0"/>
              </a:rPr>
              <a:t>A</a:t>
            </a:r>
            <a:r>
              <a:rPr lang="en-US" sz="3200" dirty="0" err="1">
                <a:latin typeface="Bookman Old Style" panose="02050604050505020204" pitchFamily="18" charset="0"/>
                <a:sym typeface="Wingdings" panose="05000000000000000000" pitchFamily="2" charset="2"/>
              </a:rPr>
              <a:t></a:t>
            </a:r>
            <a:r>
              <a:rPr lang="en-US" sz="3200" dirty="0" err="1" smtClean="0">
                <a:latin typeface="Bookman Old Style" panose="02050604050505020204" pitchFamily="18" charset="0"/>
              </a:rPr>
              <a:t>aA</a:t>
            </a:r>
            <a:endParaRPr lang="en-US" sz="3200" dirty="0" smtClean="0">
              <a:latin typeface="Bookman Old Style" panose="02050604050505020204" pitchFamily="18" charset="0"/>
            </a:endParaRPr>
          </a:p>
          <a:p>
            <a:pPr marL="0" indent="0" algn="just">
              <a:buNone/>
            </a:pPr>
            <a:r>
              <a:rPr lang="en-US" sz="3200" dirty="0" smtClean="0">
                <a:latin typeface="Bookman Old Style" panose="02050604050505020204" pitchFamily="18" charset="0"/>
              </a:rPr>
              <a:t>3. </a:t>
            </a:r>
            <a:r>
              <a:rPr lang="en-US" sz="3200" dirty="0" err="1" smtClean="0">
                <a:latin typeface="Bookman Old Style" panose="02050604050505020204" pitchFamily="18" charset="0"/>
              </a:rPr>
              <a:t>A</a:t>
            </a:r>
            <a:r>
              <a:rPr lang="en-US" sz="3200" dirty="0" err="1" smtClean="0">
                <a:latin typeface="Bookman Old Style" panose="02050604050505020204" pitchFamily="18" charset="0"/>
                <a:sym typeface="Wingdings" panose="05000000000000000000" pitchFamily="2" charset="2"/>
              </a:rPr>
              <a:t></a:t>
            </a:r>
            <a:r>
              <a:rPr lang="en-US" sz="3200" dirty="0" err="1" smtClean="0">
                <a:latin typeface="Bookman Old Style" panose="02050604050505020204" pitchFamily="18" charset="0"/>
              </a:rPr>
              <a:t>b</a:t>
            </a:r>
            <a:endParaRPr lang="en-US" sz="3200" dirty="0">
              <a:latin typeface="Bookman Old Style" panose="02050604050505020204" pitchFamily="18" charset="0"/>
            </a:endParaRPr>
          </a:p>
        </p:txBody>
      </p:sp>
    </p:spTree>
    <p:extLst>
      <p:ext uri="{BB962C8B-B14F-4D97-AF65-F5344CB8AC3E}">
        <p14:creationId xmlns:p14="http://schemas.microsoft.com/office/powerpoint/2010/main" xmlns="" val="2629246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9067" y="1166812"/>
            <a:ext cx="9597495" cy="4524375"/>
          </a:xfrm>
          <a:prstGeom prst="rect">
            <a:avLst/>
          </a:prstGeom>
        </p:spPr>
      </p:pic>
      <p:sp>
        <p:nvSpPr>
          <p:cNvPr id="3" name="TextBox 2"/>
          <p:cNvSpPr txBox="1"/>
          <p:nvPr/>
        </p:nvSpPr>
        <p:spPr>
          <a:xfrm>
            <a:off x="1913467" y="474133"/>
            <a:ext cx="8229600" cy="646331"/>
          </a:xfrm>
          <a:prstGeom prst="rect">
            <a:avLst/>
          </a:prstGeom>
          <a:noFill/>
        </p:spPr>
        <p:txBody>
          <a:bodyPr wrap="square" rtlCol="0">
            <a:spAutoFit/>
          </a:bodyPr>
          <a:lstStyle/>
          <a:p>
            <a:pPr algn="ctr"/>
            <a:r>
              <a:rPr lang="en-IN" sz="3600" b="1" dirty="0" smtClean="0"/>
              <a:t>SLR(1) Parsing Table</a:t>
            </a:r>
            <a:endParaRPr lang="en-IN" sz="3600" b="1" dirty="0"/>
          </a:p>
        </p:txBody>
      </p:sp>
    </p:spTree>
    <p:extLst>
      <p:ext uri="{BB962C8B-B14F-4D97-AF65-F5344CB8AC3E}">
        <p14:creationId xmlns:p14="http://schemas.microsoft.com/office/powerpoint/2010/main" xmlns="" val="850425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1067" y="933449"/>
            <a:ext cx="11430000" cy="5450417"/>
          </a:xfrm>
          <a:prstGeom prst="rect">
            <a:avLst/>
          </a:prstGeom>
        </p:spPr>
      </p:pic>
    </p:spTree>
    <p:extLst>
      <p:ext uri="{BB962C8B-B14F-4D97-AF65-F5344CB8AC3E}">
        <p14:creationId xmlns:p14="http://schemas.microsoft.com/office/powerpoint/2010/main" xmlns="" val="388149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24429"/>
          </a:xfrm>
        </p:spPr>
        <p:txBody>
          <a:bodyPr/>
          <a:lstStyle/>
          <a:p>
            <a:r>
              <a:rPr lang="en-IN" dirty="0" smtClean="0"/>
              <a:t>Steps in processing of the string </a:t>
            </a:r>
            <a:r>
              <a:rPr lang="en-IN" b="1" i="1" dirty="0" err="1" smtClean="0"/>
              <a:t>abb</a:t>
            </a:r>
            <a:endParaRPr lang="en-IN" b="1" i="1" dirty="0"/>
          </a:p>
        </p:txBody>
      </p:sp>
      <p:graphicFrame>
        <p:nvGraphicFramePr>
          <p:cNvPr id="4" name="Content Placeholder 3"/>
          <p:cNvGraphicFramePr>
            <a:graphicFrameLocks noGrp="1"/>
          </p:cNvGraphicFramePr>
          <p:nvPr>
            <p:ph idx="1"/>
          </p:nvPr>
        </p:nvGraphicFramePr>
        <p:xfrm>
          <a:off x="609600" y="1557341"/>
          <a:ext cx="10972800" cy="4606391"/>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xmlns="" val="700839478"/>
                    </a:ext>
                  </a:extLst>
                </a:gridCol>
                <a:gridCol w="3657600">
                  <a:extLst>
                    <a:ext uri="{9D8B030D-6E8A-4147-A177-3AD203B41FA5}">
                      <a16:colId xmlns:a16="http://schemas.microsoft.com/office/drawing/2014/main" xmlns="" val="342812757"/>
                    </a:ext>
                  </a:extLst>
                </a:gridCol>
                <a:gridCol w="3657600">
                  <a:extLst>
                    <a:ext uri="{9D8B030D-6E8A-4147-A177-3AD203B41FA5}">
                      <a16:colId xmlns:a16="http://schemas.microsoft.com/office/drawing/2014/main" xmlns="" val="3408761518"/>
                    </a:ext>
                  </a:extLst>
                </a:gridCol>
              </a:tblGrid>
              <a:tr h="622191">
                <a:tc>
                  <a:txBody>
                    <a:bodyPr/>
                    <a:lstStyle/>
                    <a:p>
                      <a:r>
                        <a:rPr lang="en-IN" sz="3200" dirty="0" smtClean="0"/>
                        <a:t>Stack</a:t>
                      </a:r>
                      <a:endParaRPr lang="en-IN" sz="3200" dirty="0"/>
                    </a:p>
                  </a:txBody>
                  <a:tcPr/>
                </a:tc>
                <a:tc>
                  <a:txBody>
                    <a:bodyPr/>
                    <a:lstStyle/>
                    <a:p>
                      <a:r>
                        <a:rPr lang="en-IN" sz="3200" dirty="0" smtClean="0"/>
                        <a:t>Input </a:t>
                      </a:r>
                      <a:endParaRPr lang="en-IN" sz="3200" dirty="0"/>
                    </a:p>
                  </a:txBody>
                  <a:tcPr/>
                </a:tc>
                <a:tc>
                  <a:txBody>
                    <a:bodyPr/>
                    <a:lstStyle/>
                    <a:p>
                      <a:r>
                        <a:rPr lang="en-IN" sz="3200" dirty="0" smtClean="0"/>
                        <a:t>Action</a:t>
                      </a:r>
                      <a:endParaRPr lang="en-IN" sz="3200" dirty="0"/>
                    </a:p>
                  </a:txBody>
                  <a:tcPr/>
                </a:tc>
                <a:extLst>
                  <a:ext uri="{0D108BD9-81ED-4DB2-BD59-A6C34878D82A}">
                    <a16:rowId xmlns:a16="http://schemas.microsoft.com/office/drawing/2014/main" xmlns="" val="1702337645"/>
                  </a:ext>
                </a:extLst>
              </a:tr>
              <a:tr h="398420">
                <a:tc>
                  <a:txBody>
                    <a:bodyPr/>
                    <a:lstStyle/>
                    <a:p>
                      <a:r>
                        <a:rPr lang="en-IN" dirty="0" smtClean="0"/>
                        <a:t>$0</a:t>
                      </a:r>
                      <a:endParaRPr lang="en-IN" dirty="0"/>
                    </a:p>
                  </a:txBody>
                  <a:tcPr/>
                </a:tc>
                <a:tc>
                  <a:txBody>
                    <a:bodyPr/>
                    <a:lstStyle/>
                    <a:p>
                      <a:r>
                        <a:rPr lang="en-IN" dirty="0" err="1" smtClean="0"/>
                        <a:t>abb</a:t>
                      </a:r>
                      <a:r>
                        <a:rPr lang="en-IN" dirty="0" smtClean="0"/>
                        <a:t>$</a:t>
                      </a:r>
                      <a:endParaRPr lang="en-IN" dirty="0"/>
                    </a:p>
                  </a:txBody>
                  <a:tcPr/>
                </a:tc>
                <a:tc>
                  <a:txBody>
                    <a:bodyPr/>
                    <a:lstStyle/>
                    <a:p>
                      <a:r>
                        <a:rPr lang="en-IN" dirty="0" smtClean="0"/>
                        <a:t>Shift 3</a:t>
                      </a:r>
                      <a:endParaRPr lang="en-IN" dirty="0"/>
                    </a:p>
                  </a:txBody>
                  <a:tcPr/>
                </a:tc>
                <a:extLst>
                  <a:ext uri="{0D108BD9-81ED-4DB2-BD59-A6C34878D82A}">
                    <a16:rowId xmlns:a16="http://schemas.microsoft.com/office/drawing/2014/main" xmlns="" val="3473504255"/>
                  </a:ext>
                </a:extLst>
              </a:tr>
              <a:tr h="398420">
                <a:tc>
                  <a:txBody>
                    <a:bodyPr/>
                    <a:lstStyle/>
                    <a:p>
                      <a:r>
                        <a:rPr lang="en-IN" dirty="0" smtClean="0"/>
                        <a:t>$</a:t>
                      </a:r>
                      <a:r>
                        <a:rPr lang="en-IN" dirty="0" smtClean="0"/>
                        <a:t>0a3</a:t>
                      </a:r>
                      <a:endParaRPr lang="en-IN" dirty="0"/>
                    </a:p>
                  </a:txBody>
                  <a:tcPr/>
                </a:tc>
                <a:tc>
                  <a:txBody>
                    <a:bodyPr/>
                    <a:lstStyle/>
                    <a:p>
                      <a:r>
                        <a:rPr lang="en-IN" dirty="0" smtClean="0"/>
                        <a:t>bb$</a:t>
                      </a:r>
                      <a:endParaRPr lang="en-IN" dirty="0"/>
                    </a:p>
                  </a:txBody>
                  <a:tcPr/>
                </a:tc>
                <a:tc>
                  <a:txBody>
                    <a:bodyPr/>
                    <a:lstStyle/>
                    <a:p>
                      <a:r>
                        <a:rPr lang="en-IN" dirty="0" smtClean="0"/>
                        <a:t>Shift 4</a:t>
                      </a:r>
                      <a:endParaRPr lang="en-IN" dirty="0"/>
                    </a:p>
                  </a:txBody>
                  <a:tcPr/>
                </a:tc>
                <a:extLst>
                  <a:ext uri="{0D108BD9-81ED-4DB2-BD59-A6C34878D82A}">
                    <a16:rowId xmlns:a16="http://schemas.microsoft.com/office/drawing/2014/main" xmlns="" val="1225871365"/>
                  </a:ext>
                </a:extLst>
              </a:tr>
              <a:tr h="398420">
                <a:tc>
                  <a:txBody>
                    <a:bodyPr/>
                    <a:lstStyle/>
                    <a:p>
                      <a:r>
                        <a:rPr lang="en-IN" dirty="0" smtClean="0"/>
                        <a:t>$0a3b4</a:t>
                      </a:r>
                      <a:endParaRPr lang="en-IN" dirty="0"/>
                    </a:p>
                  </a:txBody>
                  <a:tcPr/>
                </a:tc>
                <a:tc>
                  <a:txBody>
                    <a:bodyPr/>
                    <a:lstStyle/>
                    <a:p>
                      <a:r>
                        <a:rPr lang="en-IN" dirty="0" smtClean="0"/>
                        <a:t>b$</a:t>
                      </a:r>
                      <a:endParaRPr lang="en-IN" dirty="0"/>
                    </a:p>
                  </a:txBody>
                  <a:tcPr/>
                </a:tc>
                <a:tc>
                  <a:txBody>
                    <a:bodyPr/>
                    <a:lstStyle/>
                    <a:p>
                      <a:r>
                        <a:rPr lang="en-IN" dirty="0" smtClean="0"/>
                        <a:t>Reduce by </a:t>
                      </a:r>
                      <a:r>
                        <a:rPr lang="en-IN" dirty="0" err="1" smtClean="0"/>
                        <a:t>A→b</a:t>
                      </a:r>
                      <a:endParaRPr lang="en-IN" dirty="0"/>
                    </a:p>
                  </a:txBody>
                  <a:tcPr/>
                </a:tc>
                <a:extLst>
                  <a:ext uri="{0D108BD9-81ED-4DB2-BD59-A6C34878D82A}">
                    <a16:rowId xmlns:a16="http://schemas.microsoft.com/office/drawing/2014/main" xmlns="" val="679982906"/>
                  </a:ext>
                </a:extLst>
              </a:tr>
              <a:tr h="398420">
                <a:tc>
                  <a:txBody>
                    <a:bodyPr/>
                    <a:lstStyle/>
                    <a:p>
                      <a:r>
                        <a:rPr lang="en-IN" dirty="0" smtClean="0"/>
                        <a:t>$0a3A</a:t>
                      </a:r>
                      <a:endParaRPr lang="en-IN" dirty="0"/>
                    </a:p>
                  </a:txBody>
                  <a:tcPr/>
                </a:tc>
                <a:tc>
                  <a:txBody>
                    <a:bodyPr/>
                    <a:lstStyle/>
                    <a:p>
                      <a:r>
                        <a:rPr lang="en-IN" dirty="0" smtClean="0"/>
                        <a:t>b$</a:t>
                      </a:r>
                      <a:endParaRPr lang="en-IN" dirty="0"/>
                    </a:p>
                  </a:txBody>
                  <a:tcPr/>
                </a:tc>
                <a:tc>
                  <a:txBody>
                    <a:bodyPr/>
                    <a:lstStyle/>
                    <a:p>
                      <a:r>
                        <a:rPr lang="en-IN" dirty="0" err="1" smtClean="0"/>
                        <a:t>Goto</a:t>
                      </a:r>
                      <a:r>
                        <a:rPr lang="en-IN" dirty="0" smtClean="0"/>
                        <a:t> 6 (Intermediate Step)</a:t>
                      </a:r>
                      <a:endParaRPr lang="en-IN" dirty="0"/>
                    </a:p>
                  </a:txBody>
                  <a:tcPr/>
                </a:tc>
                <a:extLst>
                  <a:ext uri="{0D108BD9-81ED-4DB2-BD59-A6C34878D82A}">
                    <a16:rowId xmlns:a16="http://schemas.microsoft.com/office/drawing/2014/main" xmlns="" val="2370475845"/>
                  </a:ext>
                </a:extLst>
              </a:tr>
              <a:tr h="398420">
                <a:tc>
                  <a:txBody>
                    <a:bodyPr/>
                    <a:lstStyle/>
                    <a:p>
                      <a:r>
                        <a:rPr lang="en-IN" dirty="0" smtClean="0"/>
                        <a:t>$0a3A6</a:t>
                      </a:r>
                      <a:endParaRPr lang="en-IN" dirty="0"/>
                    </a:p>
                  </a:txBody>
                  <a:tcPr/>
                </a:tc>
                <a:tc>
                  <a:txBody>
                    <a:bodyPr/>
                    <a:lstStyle/>
                    <a:p>
                      <a:r>
                        <a:rPr lang="en-IN" dirty="0" smtClean="0"/>
                        <a:t>b$</a:t>
                      </a:r>
                      <a:endParaRPr lang="en-IN" dirty="0"/>
                    </a:p>
                  </a:txBody>
                  <a:tcPr/>
                </a:tc>
                <a:tc>
                  <a:txBody>
                    <a:bodyPr/>
                    <a:lstStyle/>
                    <a:p>
                      <a:r>
                        <a:rPr lang="en-IN" dirty="0" smtClean="0"/>
                        <a:t>Reduce by </a:t>
                      </a:r>
                      <a:r>
                        <a:rPr lang="en-IN" dirty="0" err="1" smtClean="0"/>
                        <a:t>A→aA</a:t>
                      </a:r>
                      <a:endParaRPr lang="en-IN" dirty="0"/>
                    </a:p>
                  </a:txBody>
                  <a:tcPr/>
                </a:tc>
                <a:extLst>
                  <a:ext uri="{0D108BD9-81ED-4DB2-BD59-A6C34878D82A}">
                    <a16:rowId xmlns:a16="http://schemas.microsoft.com/office/drawing/2014/main" xmlns="" val="1563396430"/>
                  </a:ext>
                </a:extLst>
              </a:tr>
              <a:tr h="398420">
                <a:tc>
                  <a:txBody>
                    <a:bodyPr/>
                    <a:lstStyle/>
                    <a:p>
                      <a:r>
                        <a:rPr lang="en-IN" dirty="0" smtClean="0"/>
                        <a:t>$0A</a:t>
                      </a:r>
                      <a:endParaRPr lang="en-IN" dirty="0"/>
                    </a:p>
                  </a:txBody>
                  <a:tcPr/>
                </a:tc>
                <a:tc>
                  <a:txBody>
                    <a:bodyPr/>
                    <a:lstStyle/>
                    <a:p>
                      <a:r>
                        <a:rPr lang="en-IN" dirty="0" smtClean="0"/>
                        <a:t>b$</a:t>
                      </a:r>
                      <a:endParaRPr lang="en-IN" dirty="0"/>
                    </a:p>
                  </a:txBody>
                  <a:tcPr/>
                </a:tc>
                <a:tc>
                  <a:txBody>
                    <a:bodyPr/>
                    <a:lstStyle/>
                    <a:p>
                      <a:r>
                        <a:rPr lang="en-IN" dirty="0" err="1" smtClean="0"/>
                        <a:t>Goto</a:t>
                      </a:r>
                      <a:r>
                        <a:rPr lang="en-IN" dirty="0" smtClean="0"/>
                        <a:t> 2 (Intermediate Step)</a:t>
                      </a:r>
                      <a:endParaRPr lang="en-IN" dirty="0"/>
                    </a:p>
                  </a:txBody>
                  <a:tcPr/>
                </a:tc>
                <a:extLst>
                  <a:ext uri="{0D108BD9-81ED-4DB2-BD59-A6C34878D82A}">
                    <a16:rowId xmlns:a16="http://schemas.microsoft.com/office/drawing/2014/main" xmlns="" val="1614675653"/>
                  </a:ext>
                </a:extLst>
              </a:tr>
              <a:tr h="398420">
                <a:tc>
                  <a:txBody>
                    <a:bodyPr/>
                    <a:lstStyle/>
                    <a:p>
                      <a:r>
                        <a:rPr lang="en-IN" dirty="0" smtClean="0"/>
                        <a:t>$0A2</a:t>
                      </a:r>
                      <a:endParaRPr lang="en-IN" dirty="0"/>
                    </a:p>
                  </a:txBody>
                  <a:tcPr/>
                </a:tc>
                <a:tc>
                  <a:txBody>
                    <a:bodyPr/>
                    <a:lstStyle/>
                    <a:p>
                      <a:r>
                        <a:rPr lang="en-IN" dirty="0" smtClean="0"/>
                        <a:t>b$</a:t>
                      </a:r>
                      <a:endParaRPr lang="en-IN" dirty="0"/>
                    </a:p>
                  </a:txBody>
                  <a:tcPr/>
                </a:tc>
                <a:tc>
                  <a:txBody>
                    <a:bodyPr/>
                    <a:lstStyle/>
                    <a:p>
                      <a:r>
                        <a:rPr lang="en-IN" dirty="0" smtClean="0"/>
                        <a:t>Shift 4</a:t>
                      </a:r>
                      <a:endParaRPr lang="en-IN" dirty="0"/>
                    </a:p>
                  </a:txBody>
                  <a:tcPr/>
                </a:tc>
                <a:extLst>
                  <a:ext uri="{0D108BD9-81ED-4DB2-BD59-A6C34878D82A}">
                    <a16:rowId xmlns:a16="http://schemas.microsoft.com/office/drawing/2014/main" xmlns="" val="3316120081"/>
                  </a:ext>
                </a:extLst>
              </a:tr>
              <a:tr h="398420">
                <a:tc>
                  <a:txBody>
                    <a:bodyPr/>
                    <a:lstStyle/>
                    <a:p>
                      <a:r>
                        <a:rPr lang="en-IN" dirty="0" smtClean="0"/>
                        <a:t>$0A2b4</a:t>
                      </a:r>
                      <a:endParaRPr lang="en-IN" dirty="0"/>
                    </a:p>
                  </a:txBody>
                  <a:tcPr/>
                </a:tc>
                <a:tc>
                  <a:txBody>
                    <a:bodyPr/>
                    <a:lstStyle/>
                    <a:p>
                      <a:r>
                        <a:rPr lang="en-IN" dirty="0" smtClean="0"/>
                        <a:t>b$</a:t>
                      </a:r>
                      <a:endParaRPr lang="en-IN" dirty="0"/>
                    </a:p>
                  </a:txBody>
                  <a:tcPr/>
                </a:tc>
                <a:tc>
                  <a:txBody>
                    <a:bodyPr/>
                    <a:lstStyle/>
                    <a:p>
                      <a:r>
                        <a:rPr lang="en-IN" dirty="0" smtClean="0"/>
                        <a:t>Reduce by </a:t>
                      </a:r>
                      <a:r>
                        <a:rPr lang="en-IN" dirty="0" err="1" smtClean="0"/>
                        <a:t>A→b</a:t>
                      </a:r>
                      <a:endParaRPr lang="en-IN" dirty="0"/>
                    </a:p>
                  </a:txBody>
                  <a:tcPr/>
                </a:tc>
                <a:extLst>
                  <a:ext uri="{0D108BD9-81ED-4DB2-BD59-A6C34878D82A}">
                    <a16:rowId xmlns:a16="http://schemas.microsoft.com/office/drawing/2014/main" xmlns="" val="1135029188"/>
                  </a:ext>
                </a:extLst>
              </a:tr>
              <a:tr h="398420">
                <a:tc>
                  <a:txBody>
                    <a:bodyPr/>
                    <a:lstStyle/>
                    <a:p>
                      <a:r>
                        <a:rPr lang="en-IN" dirty="0" smtClean="0"/>
                        <a:t>$0A2A5</a:t>
                      </a:r>
                      <a:endParaRPr lang="en-IN" dirty="0"/>
                    </a:p>
                  </a:txBody>
                  <a:tcPr/>
                </a:tc>
                <a:tc>
                  <a:txBody>
                    <a:bodyPr/>
                    <a:lstStyle/>
                    <a:p>
                      <a:r>
                        <a:rPr lang="en-IN" dirty="0" smtClean="0"/>
                        <a:t>$</a:t>
                      </a:r>
                      <a:endParaRPr lang="en-IN" dirty="0"/>
                    </a:p>
                  </a:txBody>
                  <a:tcPr/>
                </a:tc>
                <a:tc>
                  <a:txBody>
                    <a:bodyPr/>
                    <a:lstStyle/>
                    <a:p>
                      <a:r>
                        <a:rPr lang="en-IN" dirty="0" smtClean="0"/>
                        <a:t>Reduce by S→AA</a:t>
                      </a:r>
                      <a:endParaRPr lang="en-IN" dirty="0"/>
                    </a:p>
                  </a:txBody>
                  <a:tcPr/>
                </a:tc>
                <a:extLst>
                  <a:ext uri="{0D108BD9-81ED-4DB2-BD59-A6C34878D82A}">
                    <a16:rowId xmlns:a16="http://schemas.microsoft.com/office/drawing/2014/main" xmlns="" val="2929062566"/>
                  </a:ext>
                </a:extLst>
              </a:tr>
              <a:tr h="398420">
                <a:tc>
                  <a:txBody>
                    <a:bodyPr/>
                    <a:lstStyle/>
                    <a:p>
                      <a:r>
                        <a:rPr lang="en-IN" dirty="0" smtClean="0"/>
                        <a:t>$0S1</a:t>
                      </a:r>
                      <a:endParaRPr lang="en-IN" dirty="0"/>
                    </a:p>
                  </a:txBody>
                  <a:tcPr/>
                </a:tc>
                <a:tc>
                  <a:txBody>
                    <a:bodyPr/>
                    <a:lstStyle/>
                    <a:p>
                      <a:r>
                        <a:rPr lang="en-IN" dirty="0" smtClean="0"/>
                        <a:t>$</a:t>
                      </a:r>
                      <a:endParaRPr lang="en-IN" dirty="0"/>
                    </a:p>
                  </a:txBody>
                  <a:tcPr/>
                </a:tc>
                <a:tc>
                  <a:txBody>
                    <a:bodyPr/>
                    <a:lstStyle/>
                    <a:p>
                      <a:r>
                        <a:rPr lang="en-IN" dirty="0" smtClean="0"/>
                        <a:t>Accept</a:t>
                      </a:r>
                      <a:endParaRPr lang="en-IN" dirty="0"/>
                    </a:p>
                  </a:txBody>
                  <a:tcPr/>
                </a:tc>
                <a:extLst>
                  <a:ext uri="{0D108BD9-81ED-4DB2-BD59-A6C34878D82A}">
                    <a16:rowId xmlns:a16="http://schemas.microsoft.com/office/drawing/2014/main" xmlns="" val="991809539"/>
                  </a:ext>
                </a:extLst>
              </a:tr>
            </a:tbl>
          </a:graphicData>
        </a:graphic>
      </p:graphicFrame>
    </p:spTree>
    <p:extLst>
      <p:ext uri="{BB962C8B-B14F-4D97-AF65-F5344CB8AC3E}">
        <p14:creationId xmlns:p14="http://schemas.microsoft.com/office/powerpoint/2010/main" xmlns="" val="215427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09600" y="1600200"/>
            <a:ext cx="10972800" cy="4813663"/>
          </a:xfrm>
        </p:spPr>
        <p:txBody>
          <a:bodyPr/>
          <a:lstStyle/>
          <a:p>
            <a:r>
              <a:rPr lang="en-US" dirty="0" smtClean="0"/>
              <a:t>Consider the grammar below:</a:t>
            </a:r>
          </a:p>
          <a:p>
            <a:pPr algn="ctr">
              <a:buNone/>
            </a:pPr>
            <a:r>
              <a:rPr lang="en-US" altLang="zh-CN" sz="2000" b="1" dirty="0" smtClean="0"/>
              <a:t>    A </a:t>
            </a:r>
            <a:r>
              <a:rPr lang="en-US" altLang="zh-CN" sz="2000" b="1" dirty="0" smtClean="0"/>
              <a:t>→ (</a:t>
            </a:r>
            <a:r>
              <a:rPr lang="en-US" altLang="zh-CN" sz="2000" b="1" dirty="0" smtClean="0"/>
              <a:t>A)</a:t>
            </a:r>
          </a:p>
          <a:p>
            <a:pPr algn="ctr">
              <a:buNone/>
            </a:pPr>
            <a:r>
              <a:rPr lang="en-US" altLang="zh-CN" sz="2000" b="1" dirty="0" smtClean="0"/>
              <a:t>A </a:t>
            </a:r>
            <a:r>
              <a:rPr lang="en-US" altLang="zh-CN" sz="2000" b="1" dirty="0" smtClean="0"/>
              <a:t>→ </a:t>
            </a:r>
            <a:r>
              <a:rPr lang="en-US" altLang="zh-CN" sz="2000" b="1" dirty="0" smtClean="0"/>
              <a:t>a</a:t>
            </a:r>
            <a:endParaRPr lang="en-US" sz="2000" b="1" dirty="0" smtClean="0"/>
          </a:p>
          <a:p>
            <a:pPr>
              <a:buNone/>
            </a:pPr>
            <a:r>
              <a:rPr lang="en-US" sz="2000" b="1" dirty="0" smtClean="0"/>
              <a:t>The corresponding Augmented grammar can be written as:</a:t>
            </a:r>
          </a:p>
          <a:p>
            <a:pPr>
              <a:buNone/>
            </a:pPr>
            <a:r>
              <a:rPr lang="en-US" sz="2000" b="1" dirty="0" smtClean="0"/>
              <a:t>	</a:t>
            </a:r>
            <a:r>
              <a:rPr lang="en-US" sz="2000" b="1" dirty="0" smtClean="0"/>
              <a:t>					A’ </a:t>
            </a:r>
            <a:r>
              <a:rPr lang="en-US" altLang="zh-CN" sz="2000" b="1" dirty="0" smtClean="0"/>
              <a:t>→ </a:t>
            </a:r>
            <a:r>
              <a:rPr lang="en-US" altLang="zh-CN" sz="2000" b="1" dirty="0" smtClean="0"/>
              <a:t>A -----</a:t>
            </a:r>
            <a:r>
              <a:rPr lang="en-US" altLang="zh-CN" sz="2000" b="1" dirty="0" smtClean="0">
                <a:sym typeface="Wingdings" pitchFamily="2" charset="2"/>
              </a:rPr>
              <a:t> 1</a:t>
            </a:r>
            <a:endParaRPr lang="en-US" altLang="zh-CN" sz="2000" b="1" dirty="0" smtClean="0"/>
          </a:p>
          <a:p>
            <a:pPr>
              <a:buNone/>
            </a:pPr>
            <a:r>
              <a:rPr lang="en-US" sz="2000" b="1" dirty="0" smtClean="0"/>
              <a:t>	</a:t>
            </a:r>
            <a:r>
              <a:rPr lang="en-US" sz="2000" b="1" dirty="0" smtClean="0"/>
              <a:t>					A </a:t>
            </a:r>
            <a:r>
              <a:rPr lang="en-US" altLang="zh-CN" sz="2000" b="1" dirty="0" smtClean="0"/>
              <a:t>→ </a:t>
            </a:r>
            <a:r>
              <a:rPr lang="en-US" altLang="zh-CN" sz="2000" b="1" dirty="0" smtClean="0"/>
              <a:t>.(A) ---</a:t>
            </a:r>
            <a:r>
              <a:rPr lang="en-US" altLang="zh-CN" sz="2000" b="1" dirty="0" smtClean="0">
                <a:sym typeface="Wingdings" pitchFamily="2" charset="2"/>
              </a:rPr>
              <a:t> 2</a:t>
            </a:r>
            <a:endParaRPr lang="en-US" altLang="zh-CN" sz="2000" b="1" dirty="0" smtClean="0"/>
          </a:p>
          <a:p>
            <a:pPr>
              <a:buNone/>
            </a:pPr>
            <a:r>
              <a:rPr lang="en-US" sz="2000" b="1" dirty="0" smtClean="0"/>
              <a:t>	</a:t>
            </a:r>
            <a:r>
              <a:rPr lang="en-US" sz="2000" b="1" dirty="0" smtClean="0"/>
              <a:t>					A </a:t>
            </a:r>
            <a:r>
              <a:rPr lang="en-US" altLang="zh-CN" sz="2000" b="1" dirty="0" smtClean="0"/>
              <a:t>→ </a:t>
            </a:r>
            <a:r>
              <a:rPr lang="en-US" altLang="zh-CN" sz="2000" b="1" dirty="0" smtClean="0"/>
              <a:t>.a ----</a:t>
            </a:r>
            <a:r>
              <a:rPr lang="en-US" altLang="zh-CN" sz="2000" b="1" dirty="0" smtClean="0">
                <a:sym typeface="Wingdings" pitchFamily="2" charset="2"/>
              </a:rPr>
              <a:t> 3</a:t>
            </a:r>
            <a:endParaRPr lang="en-US" sz="2000" b="1"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465138" lvl="1">
              <a:lnSpc>
                <a:spcPct val="80000"/>
              </a:lnSpc>
              <a:buFontTx/>
              <a:buNone/>
            </a:pPr>
            <a:r>
              <a:rPr lang="en-US" altLang="zh-CN" sz="2400" b="1" dirty="0" smtClean="0"/>
              <a:t>This grammar has eight </a:t>
            </a:r>
            <a:r>
              <a:rPr lang="en-US" altLang="zh-CN" sz="2400" b="1" dirty="0" smtClean="0"/>
              <a:t>items in its closure set:</a:t>
            </a:r>
          </a:p>
          <a:p>
            <a:pPr marL="465138" lvl="1">
              <a:lnSpc>
                <a:spcPct val="80000"/>
              </a:lnSpc>
              <a:buFontTx/>
              <a:buNone/>
            </a:pPr>
            <a:endParaRPr lang="en-US" altLang="zh-CN" sz="2400" b="1" dirty="0" smtClean="0"/>
          </a:p>
          <a:p>
            <a:pPr marL="465138" lvl="1" algn="ctr">
              <a:lnSpc>
                <a:spcPct val="80000"/>
              </a:lnSpc>
              <a:buFontTx/>
              <a:buNone/>
            </a:pPr>
            <a:r>
              <a:rPr lang="en-US" altLang="zh-CN" sz="2000" b="1" dirty="0" smtClean="0"/>
              <a:t>	A' → </a:t>
            </a:r>
            <a:r>
              <a:rPr lang="en-US" altLang="zh-CN" sz="2000" b="1" dirty="0" smtClean="0">
                <a:latin typeface="Arial"/>
              </a:rPr>
              <a:t>·</a:t>
            </a:r>
            <a:r>
              <a:rPr lang="en-US" altLang="zh-CN" sz="2000" b="1" dirty="0" smtClean="0"/>
              <a:t>A</a:t>
            </a:r>
          </a:p>
          <a:p>
            <a:pPr marL="465138" lvl="1" algn="ctr">
              <a:lnSpc>
                <a:spcPct val="80000"/>
              </a:lnSpc>
              <a:buFontTx/>
              <a:buNone/>
            </a:pPr>
            <a:r>
              <a:rPr lang="en-US" altLang="zh-CN" sz="2000" b="1" dirty="0" smtClean="0"/>
              <a:t>	A' → A</a:t>
            </a:r>
            <a:r>
              <a:rPr lang="en-US" altLang="zh-CN" sz="2000" b="1" dirty="0" smtClean="0">
                <a:latin typeface="Arial"/>
              </a:rPr>
              <a:t>·</a:t>
            </a:r>
            <a:endParaRPr lang="en-US" altLang="zh-CN" sz="2000" b="1" dirty="0" smtClean="0"/>
          </a:p>
          <a:p>
            <a:pPr marL="465138" lvl="1" algn="ctr">
              <a:lnSpc>
                <a:spcPct val="80000"/>
              </a:lnSpc>
              <a:buFontTx/>
              <a:buNone/>
            </a:pPr>
            <a:r>
              <a:rPr lang="en-US" altLang="zh-CN" sz="2000" b="1" dirty="0" smtClean="0"/>
              <a:t>	A → </a:t>
            </a:r>
            <a:r>
              <a:rPr lang="en-US" altLang="zh-CN" sz="2000" b="1" dirty="0" smtClean="0">
                <a:latin typeface="Arial"/>
              </a:rPr>
              <a:t>·</a:t>
            </a:r>
            <a:r>
              <a:rPr lang="en-US" altLang="zh-CN" sz="2000" b="1" dirty="0" smtClean="0"/>
              <a:t>(A)</a:t>
            </a:r>
          </a:p>
          <a:p>
            <a:pPr marL="465138" lvl="1" algn="ctr">
              <a:lnSpc>
                <a:spcPct val="80000"/>
              </a:lnSpc>
              <a:buFontTx/>
              <a:buNone/>
            </a:pPr>
            <a:r>
              <a:rPr lang="en-US" altLang="zh-CN" sz="2000" b="1" dirty="0" smtClean="0"/>
              <a:t>	A → (</a:t>
            </a:r>
            <a:r>
              <a:rPr lang="en-US" altLang="zh-CN" sz="2000" b="1" dirty="0" smtClean="0">
                <a:latin typeface="Arial"/>
              </a:rPr>
              <a:t>·</a:t>
            </a:r>
            <a:r>
              <a:rPr lang="en-US" altLang="zh-CN" sz="2000" b="1" dirty="0" smtClean="0"/>
              <a:t>A)</a:t>
            </a:r>
          </a:p>
          <a:p>
            <a:pPr marL="465138" lvl="1" algn="ctr">
              <a:lnSpc>
                <a:spcPct val="80000"/>
              </a:lnSpc>
              <a:buFontTx/>
              <a:buNone/>
            </a:pPr>
            <a:r>
              <a:rPr lang="en-US" altLang="zh-CN" sz="2000" b="1" dirty="0" smtClean="0"/>
              <a:t>	A → (A</a:t>
            </a:r>
            <a:r>
              <a:rPr lang="en-US" altLang="zh-CN" sz="2000" b="1" dirty="0" smtClean="0">
                <a:latin typeface="Arial"/>
              </a:rPr>
              <a:t>·</a:t>
            </a:r>
            <a:r>
              <a:rPr lang="en-US" altLang="zh-CN" sz="2000" b="1" dirty="0" smtClean="0"/>
              <a:t>)</a:t>
            </a:r>
          </a:p>
          <a:p>
            <a:pPr marL="465138" lvl="1" algn="ctr">
              <a:lnSpc>
                <a:spcPct val="80000"/>
              </a:lnSpc>
              <a:buFontTx/>
              <a:buNone/>
            </a:pPr>
            <a:r>
              <a:rPr lang="en-US" altLang="zh-CN" sz="2000" b="1" dirty="0" smtClean="0"/>
              <a:t>	A → (A)</a:t>
            </a:r>
            <a:r>
              <a:rPr lang="en-US" altLang="zh-CN" sz="2000" b="1" dirty="0" smtClean="0">
                <a:latin typeface="Arial"/>
              </a:rPr>
              <a:t>·</a:t>
            </a:r>
            <a:endParaRPr lang="en-US" altLang="zh-CN" sz="2000" b="1" dirty="0" smtClean="0"/>
          </a:p>
          <a:p>
            <a:pPr marL="465138" lvl="1" algn="ctr">
              <a:lnSpc>
                <a:spcPct val="80000"/>
              </a:lnSpc>
              <a:buFontTx/>
              <a:buNone/>
            </a:pPr>
            <a:r>
              <a:rPr lang="en-US" altLang="zh-CN" sz="2000" b="1" dirty="0" smtClean="0"/>
              <a:t>  A </a:t>
            </a:r>
            <a:r>
              <a:rPr lang="en-US" altLang="zh-CN" sz="2000" b="1" dirty="0" smtClean="0"/>
              <a:t>→ </a:t>
            </a:r>
            <a:r>
              <a:rPr lang="en-US" altLang="zh-CN" sz="2000" b="1" dirty="0" smtClean="0">
                <a:latin typeface="Arial"/>
              </a:rPr>
              <a:t>·</a:t>
            </a:r>
            <a:r>
              <a:rPr lang="en-US" altLang="zh-CN" sz="2000" b="1" dirty="0" smtClean="0"/>
              <a:t>a</a:t>
            </a:r>
          </a:p>
          <a:p>
            <a:pPr marL="465138" lvl="1" algn="ctr">
              <a:lnSpc>
                <a:spcPct val="80000"/>
              </a:lnSpc>
              <a:buFontTx/>
              <a:buNone/>
            </a:pPr>
            <a:r>
              <a:rPr lang="en-US" altLang="zh-CN" sz="2000" b="1" dirty="0" smtClean="0"/>
              <a:t>	</a:t>
            </a:r>
            <a:r>
              <a:rPr lang="en-US" altLang="zh-CN" sz="2000" b="1" dirty="0" smtClean="0"/>
              <a:t>      A </a:t>
            </a:r>
            <a:r>
              <a:rPr lang="en-US" altLang="zh-CN" sz="2000" b="1" dirty="0" smtClean="0"/>
              <a:t>→ a</a:t>
            </a:r>
            <a:r>
              <a:rPr lang="en-US" altLang="zh-CN" sz="2000" b="1" dirty="0" smtClean="0">
                <a:latin typeface="Arial"/>
              </a:rPr>
              <a:t>·</a:t>
            </a:r>
            <a:r>
              <a:rPr lang="en-US" altLang="zh-CN" sz="2000" b="1" dirty="0" smtClean="0"/>
              <a:t>	</a:t>
            </a:r>
            <a:endParaRPr lang="zh-CN" altLang="en-US" sz="2000" b="1"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38162"/>
          </a:xfrm>
        </p:spPr>
        <p:txBody>
          <a:bodyPr/>
          <a:lstStyle/>
          <a:p>
            <a:r>
              <a:rPr lang="en-IN" dirty="0" smtClean="0"/>
              <a:t>Advantages of LR parsers</a:t>
            </a:r>
            <a:endParaRPr lang="en-IN" dirty="0"/>
          </a:p>
        </p:txBody>
      </p:sp>
      <p:sp>
        <p:nvSpPr>
          <p:cNvPr id="3" name="Content Placeholder 2"/>
          <p:cNvSpPr>
            <a:spLocks noGrp="1"/>
          </p:cNvSpPr>
          <p:nvPr>
            <p:ph idx="1"/>
          </p:nvPr>
        </p:nvSpPr>
        <p:spPr>
          <a:xfrm>
            <a:off x="609600" y="1083734"/>
            <a:ext cx="10972800" cy="5042430"/>
          </a:xfrm>
        </p:spPr>
        <p:txBody>
          <a:bodyPr/>
          <a:lstStyle/>
          <a:p>
            <a:pPr algn="just"/>
            <a:r>
              <a:rPr lang="en-IN" dirty="0" smtClean="0"/>
              <a:t>Can be used for recognizing virtually all programming language constructs for which a CFG can be written.</a:t>
            </a:r>
          </a:p>
          <a:p>
            <a:pPr algn="just"/>
            <a:r>
              <a:rPr lang="en-IN" dirty="0" smtClean="0"/>
              <a:t>It is the most general non back-tracking shift-reduce parsing method known.</a:t>
            </a:r>
          </a:p>
          <a:p>
            <a:pPr algn="just"/>
            <a:r>
              <a:rPr lang="en-IN" dirty="0" smtClean="0"/>
              <a:t>Class of grammars that can be parsed using LR methods is a </a:t>
            </a:r>
            <a:r>
              <a:rPr lang="en-IN" b="1" i="1" dirty="0" smtClean="0"/>
              <a:t>proper superset</a:t>
            </a:r>
            <a:r>
              <a:rPr lang="en-IN" dirty="0" smtClean="0"/>
              <a:t> of the class of grammars that can be parsed with predictive parsers.</a:t>
            </a:r>
          </a:p>
          <a:p>
            <a:pPr algn="just"/>
            <a:r>
              <a:rPr lang="en-IN" dirty="0" smtClean="0"/>
              <a:t>Can detect a syntactic error as soon as it is possible to do so on a left-to-right scanning of the input.</a:t>
            </a:r>
            <a:endParaRPr lang="en-IN" dirty="0"/>
          </a:p>
        </p:txBody>
      </p:sp>
    </p:spTree>
    <p:extLst>
      <p:ext uri="{BB962C8B-B14F-4D97-AF65-F5344CB8AC3E}">
        <p14:creationId xmlns:p14="http://schemas.microsoft.com/office/powerpoint/2010/main" xmlns="" val="1096644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construction of closure sets</a:t>
            </a:r>
            <a:endParaRPr lang="en-GB" dirty="0"/>
          </a:p>
        </p:txBody>
      </p:sp>
      <p:graphicFrame>
        <p:nvGraphicFramePr>
          <p:cNvPr id="1026" name="Object 2"/>
          <p:cNvGraphicFramePr>
            <a:graphicFrameLocks noChangeAspect="1"/>
          </p:cNvGraphicFramePr>
          <p:nvPr>
            <p:ph idx="1"/>
          </p:nvPr>
        </p:nvGraphicFramePr>
        <p:xfrm>
          <a:off x="977462" y="1592318"/>
          <a:ext cx="10152993" cy="3568646"/>
        </p:xfrm>
        <a:graphic>
          <a:graphicData uri="http://schemas.openxmlformats.org/presentationml/2006/ole">
            <p:oleObj spid="_x0000_s1026" name="文档" r:id="rId3" imgW="5821486" imgH="2595781" progId="Word.Document.8">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450427" y="1470571"/>
          <a:ext cx="8658025" cy="3059854"/>
        </p:xfrm>
        <a:graphic>
          <a:graphicData uri="http://schemas.openxmlformats.org/drawingml/2006/table">
            <a:tbl>
              <a:tblPr firstRow="1" bandRow="1">
                <a:tableStyleId>{5940675A-B579-460E-94D1-54222C63F5DA}</a:tableStyleId>
              </a:tblPr>
              <a:tblGrid>
                <a:gridCol w="1630359">
                  <a:extLst>
                    <a:ext uri="{9D8B030D-6E8A-4147-A177-3AD203B41FA5}">
                      <a16:colId xmlns:a16="http://schemas.microsoft.com/office/drawing/2014/main" xmlns="" val="3652042722"/>
                    </a:ext>
                  </a:extLst>
                </a:gridCol>
                <a:gridCol w="1116683">
                  <a:extLst>
                    <a:ext uri="{9D8B030D-6E8A-4147-A177-3AD203B41FA5}">
                      <a16:colId xmlns:a16="http://schemas.microsoft.com/office/drawing/2014/main" xmlns="" val="2186075900"/>
                    </a:ext>
                  </a:extLst>
                </a:gridCol>
                <a:gridCol w="1492635">
                  <a:extLst>
                    <a:ext uri="{9D8B030D-6E8A-4147-A177-3AD203B41FA5}">
                      <a16:colId xmlns:a16="http://schemas.microsoft.com/office/drawing/2014/main" xmlns="" val="3806266785"/>
                    </a:ext>
                  </a:extLst>
                </a:gridCol>
                <a:gridCol w="1492635"/>
                <a:gridCol w="1492635">
                  <a:extLst>
                    <a:ext uri="{9D8B030D-6E8A-4147-A177-3AD203B41FA5}">
                      <a16:colId xmlns:a16="http://schemas.microsoft.com/office/drawing/2014/main" xmlns="" val="3510995325"/>
                    </a:ext>
                  </a:extLst>
                </a:gridCol>
                <a:gridCol w="1433078">
                  <a:extLst>
                    <a:ext uri="{9D8B030D-6E8A-4147-A177-3AD203B41FA5}">
                      <a16:colId xmlns:a16="http://schemas.microsoft.com/office/drawing/2014/main" xmlns="" val="616887946"/>
                    </a:ext>
                  </a:extLst>
                </a:gridCol>
              </a:tblGrid>
              <a:tr h="499534">
                <a:tc>
                  <a:txBody>
                    <a:bodyPr/>
                    <a:lstStyle/>
                    <a:p>
                      <a:endParaRPr lang="en-US" b="1" dirty="0">
                        <a:latin typeface="Bookman Old Style" panose="02050604050505020204" pitchFamily="18" charset="0"/>
                      </a:endParaRPr>
                    </a:p>
                  </a:txBody>
                  <a:tcPr/>
                </a:tc>
                <a:tc gridSpan="4">
                  <a:txBody>
                    <a:bodyPr/>
                    <a:lstStyle/>
                    <a:p>
                      <a:pPr algn="ctr"/>
                      <a:r>
                        <a:rPr lang="en-US" b="1" dirty="0" smtClean="0">
                          <a:latin typeface="Bookman Old Style" panose="02050604050505020204" pitchFamily="18" charset="0"/>
                        </a:rPr>
                        <a:t> Action</a:t>
                      </a:r>
                      <a:endParaRPr lang="en-US" b="1" dirty="0">
                        <a:latin typeface="Bookman Old Style" panose="02050604050505020204" pitchFamily="18" charset="0"/>
                      </a:endParaRPr>
                    </a:p>
                  </a:txBody>
                  <a:tcPr/>
                </a:tc>
                <a:tc hMerge="1">
                  <a:txBody>
                    <a:bodyPr/>
                    <a:lstStyle/>
                    <a:p>
                      <a:endParaRPr lang="en-US"/>
                    </a:p>
                  </a:txBody>
                  <a:tcPr/>
                </a:tc>
                <a:tc hMerge="1">
                  <a:txBody>
                    <a:bodyPr/>
                    <a:lstStyle/>
                    <a:p>
                      <a:endParaRPr lang="en-GB"/>
                    </a:p>
                  </a:txBody>
                  <a:tcPr/>
                </a:tc>
                <a:tc hMerge="1">
                  <a:txBody>
                    <a:bodyPr/>
                    <a:lstStyle/>
                    <a:p>
                      <a:endParaRPr lang="en-US"/>
                    </a:p>
                  </a:txBody>
                  <a:tcPr/>
                </a:tc>
                <a:tc>
                  <a:txBody>
                    <a:bodyPr/>
                    <a:lstStyle/>
                    <a:p>
                      <a:pPr algn="ctr"/>
                      <a:r>
                        <a:rPr lang="en-US" b="1" dirty="0" err="1" smtClean="0">
                          <a:latin typeface="Bookman Old Style" panose="02050604050505020204" pitchFamily="18" charset="0"/>
                        </a:rPr>
                        <a:t>Goto</a:t>
                      </a:r>
                      <a:endParaRPr lang="en-US" b="1" dirty="0" smtClean="0">
                        <a:latin typeface="Bookman Old Style" panose="02050604050505020204" pitchFamily="18" charset="0"/>
                      </a:endParaRPr>
                    </a:p>
                  </a:txBody>
                  <a:tcPr/>
                </a:tc>
                <a:extLst>
                  <a:ext uri="{0D108BD9-81ED-4DB2-BD59-A6C34878D82A}">
                    <a16:rowId xmlns:a16="http://schemas.microsoft.com/office/drawing/2014/main" xmlns="" val="2395697770"/>
                  </a:ext>
                </a:extLst>
              </a:tr>
              <a:tr h="330200">
                <a:tc>
                  <a:txBody>
                    <a:bodyPr/>
                    <a:lstStyle/>
                    <a:p>
                      <a:r>
                        <a:rPr lang="en-US" b="1" dirty="0" smtClean="0">
                          <a:latin typeface="Bookman Old Style" panose="02050604050505020204" pitchFamily="18" charset="0"/>
                        </a:rPr>
                        <a:t>States</a:t>
                      </a:r>
                      <a:endParaRPr lang="en-US" dirty="0"/>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extLst>
                  <a:ext uri="{0D108BD9-81ED-4DB2-BD59-A6C34878D82A}">
                    <a16:rowId xmlns:a16="http://schemas.microsoft.com/office/drawing/2014/main" xmlns="" val="1538967933"/>
                  </a:ext>
                </a:extLst>
              </a:tr>
              <a:tr h="330200">
                <a:tc>
                  <a:txBody>
                    <a:bodyPr/>
                    <a:lstStyle/>
                    <a:p>
                      <a:pPr algn="ctr"/>
                      <a:r>
                        <a:rPr lang="en-US" b="1" dirty="0" smtClean="0">
                          <a:latin typeface="Bookman Old Style" panose="02050604050505020204" pitchFamily="18" charset="0"/>
                        </a:rPr>
                        <a:t>0</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a:t>
                      </a:r>
                      <a:endParaRPr lang="en-US" dirty="0">
                        <a:latin typeface="Bookman Old Style" panose="02050604050505020204" pitchFamily="18" charset="0"/>
                      </a:endParaRPr>
                    </a:p>
                  </a:txBody>
                  <a:tcPr/>
                </a:tc>
                <a:extLst>
                  <a:ext uri="{0D108BD9-81ED-4DB2-BD59-A6C34878D82A}">
                    <a16:rowId xmlns:a16="http://schemas.microsoft.com/office/drawing/2014/main" xmlns="" val="1234389757"/>
                  </a:ext>
                </a:extLst>
              </a:tr>
              <a:tr h="330200">
                <a:tc>
                  <a:txBody>
                    <a:bodyPr/>
                    <a:lstStyle/>
                    <a:p>
                      <a:pPr algn="ctr"/>
                      <a:r>
                        <a:rPr lang="en-US" b="1" dirty="0" smtClean="0">
                          <a:latin typeface="Bookman Old Style" panose="02050604050505020204" pitchFamily="18" charset="0"/>
                        </a:rPr>
                        <a:t>1</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Accept</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375940783"/>
                  </a:ext>
                </a:extLst>
              </a:tr>
              <a:tr h="330200">
                <a:tc>
                  <a:txBody>
                    <a:bodyPr/>
                    <a:lstStyle/>
                    <a:p>
                      <a:pPr algn="ctr"/>
                      <a:r>
                        <a:rPr lang="en-US" b="1" dirty="0" smtClean="0">
                          <a:latin typeface="Bookman Old Style" panose="02050604050505020204" pitchFamily="18" charset="0"/>
                        </a:rPr>
                        <a:t>2</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437220916"/>
                  </a:ext>
                </a:extLst>
              </a:tr>
              <a:tr h="330200">
                <a:tc>
                  <a:txBody>
                    <a:bodyPr/>
                    <a:lstStyle/>
                    <a:p>
                      <a:pPr algn="ctr"/>
                      <a:r>
                        <a:rPr lang="en-US" b="1" dirty="0" smtClean="0">
                          <a:latin typeface="Bookman Old Style" panose="02050604050505020204" pitchFamily="18" charset="0"/>
                        </a:rPr>
                        <a:t>3</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4</a:t>
                      </a:r>
                      <a:endParaRPr lang="en-US" dirty="0">
                        <a:latin typeface="Bookman Old Style" panose="02050604050505020204" pitchFamily="18" charset="0"/>
                      </a:endParaRPr>
                    </a:p>
                  </a:txBody>
                  <a:tcPr/>
                </a:tc>
                <a:extLst>
                  <a:ext uri="{0D108BD9-81ED-4DB2-BD59-A6C34878D82A}">
                    <a16:rowId xmlns:a16="http://schemas.microsoft.com/office/drawing/2014/main" xmlns="" val="3562776130"/>
                  </a:ext>
                </a:extLst>
              </a:tr>
              <a:tr h="330200">
                <a:tc>
                  <a:txBody>
                    <a:bodyPr/>
                    <a:lstStyle/>
                    <a:p>
                      <a:pPr algn="ctr"/>
                      <a:r>
                        <a:rPr lang="en-US" b="1" dirty="0" smtClean="0">
                          <a:latin typeface="Bookman Old Style" panose="02050604050505020204" pitchFamily="18" charset="0"/>
                        </a:rPr>
                        <a:t>4</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S5</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2269184966"/>
                  </a:ext>
                </a:extLst>
              </a:tr>
              <a:tr h="330200">
                <a:tc>
                  <a:txBody>
                    <a:bodyPr/>
                    <a:lstStyle/>
                    <a:p>
                      <a:pPr algn="ctr"/>
                      <a:r>
                        <a:rPr lang="en-US" b="1" dirty="0" smtClean="0">
                          <a:latin typeface="Bookman Old Style" panose="02050604050505020204" pitchFamily="18" charset="0"/>
                        </a:rPr>
                        <a:t>5</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3117535706"/>
                  </a:ext>
                </a:extLst>
              </a:tr>
            </a:tbl>
          </a:graphicData>
        </a:graphic>
      </p:graphicFrame>
      <p:sp>
        <p:nvSpPr>
          <p:cNvPr id="6" name="Title 1"/>
          <p:cNvSpPr txBox="1">
            <a:spLocks/>
          </p:cNvSpPr>
          <p:nvPr/>
        </p:nvSpPr>
        <p:spPr>
          <a:xfrm>
            <a:off x="982133" y="33865"/>
            <a:ext cx="109728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b="1" dirty="0" smtClean="0">
                <a:latin typeface="Bookman Old Style" panose="02050604050505020204" pitchFamily="18" charset="0"/>
              </a:rPr>
              <a:t>LR(0) Parsing Table</a:t>
            </a:r>
            <a:endParaRPr lang="en-US" b="1" dirty="0">
              <a:latin typeface="Bookman Old Style" panose="02050604050505020204" pitchFamily="18" charset="0"/>
            </a:endParaRPr>
          </a:p>
        </p:txBody>
      </p:sp>
      <p:sp>
        <p:nvSpPr>
          <p:cNvPr id="8" name="TextBox 7"/>
          <p:cNvSpPr txBox="1"/>
          <p:nvPr/>
        </p:nvSpPr>
        <p:spPr>
          <a:xfrm>
            <a:off x="1860331" y="4966138"/>
            <a:ext cx="8481848" cy="1477328"/>
          </a:xfrm>
          <a:prstGeom prst="rect">
            <a:avLst/>
          </a:prstGeom>
          <a:noFill/>
        </p:spPr>
        <p:txBody>
          <a:bodyPr wrap="square" rtlCol="0">
            <a:spAutoFit/>
          </a:bodyPr>
          <a:lstStyle/>
          <a:p>
            <a:r>
              <a:rPr lang="en-US" b="1" dirty="0" smtClean="0"/>
              <a:t>Augmented Grammar: </a:t>
            </a:r>
          </a:p>
          <a:p>
            <a:endParaRPr lang="en-US" dirty="0" smtClean="0"/>
          </a:p>
          <a:p>
            <a:r>
              <a:rPr lang="en-US" dirty="0" smtClean="0">
                <a:solidFill>
                  <a:srgbClr val="FF0000"/>
                </a:solidFill>
              </a:rPr>
              <a:t>A’ →.A --</a:t>
            </a:r>
            <a:r>
              <a:rPr lang="en-US" dirty="0" smtClean="0">
                <a:solidFill>
                  <a:srgbClr val="FF0000"/>
                </a:solidFill>
                <a:sym typeface="Wingdings" pitchFamily="2" charset="2"/>
              </a:rPr>
              <a:t> 1</a:t>
            </a:r>
            <a:endParaRPr lang="en-US" dirty="0" smtClean="0">
              <a:solidFill>
                <a:srgbClr val="FF0000"/>
              </a:solidFill>
            </a:endParaRPr>
          </a:p>
          <a:p>
            <a:r>
              <a:rPr lang="en-US" dirty="0" smtClean="0">
                <a:solidFill>
                  <a:srgbClr val="FF0000"/>
                </a:solidFill>
              </a:rPr>
              <a:t>A </a:t>
            </a:r>
            <a:r>
              <a:rPr lang="en-US" dirty="0" smtClean="0">
                <a:solidFill>
                  <a:srgbClr val="FF0000"/>
                </a:solidFill>
              </a:rPr>
              <a:t>→</a:t>
            </a:r>
            <a:r>
              <a:rPr lang="en-US" dirty="0" smtClean="0">
                <a:solidFill>
                  <a:srgbClr val="FF0000"/>
                </a:solidFill>
              </a:rPr>
              <a:t> .(A) -</a:t>
            </a:r>
            <a:r>
              <a:rPr lang="en-US" dirty="0" smtClean="0">
                <a:solidFill>
                  <a:srgbClr val="FF0000"/>
                </a:solidFill>
                <a:sym typeface="Wingdings" pitchFamily="2" charset="2"/>
              </a:rPr>
              <a:t> 2</a:t>
            </a:r>
            <a:endParaRPr lang="en-US" dirty="0" smtClean="0">
              <a:solidFill>
                <a:srgbClr val="FF0000"/>
              </a:solidFill>
            </a:endParaRPr>
          </a:p>
          <a:p>
            <a:r>
              <a:rPr lang="en-US" dirty="0" smtClean="0">
                <a:solidFill>
                  <a:srgbClr val="FF0000"/>
                </a:solidFill>
              </a:rPr>
              <a:t>A </a:t>
            </a:r>
            <a:r>
              <a:rPr lang="en-US" dirty="0" smtClean="0">
                <a:solidFill>
                  <a:srgbClr val="FF0000"/>
                </a:solidFill>
              </a:rPr>
              <a:t>→ </a:t>
            </a:r>
            <a:r>
              <a:rPr lang="en-US" dirty="0" smtClean="0">
                <a:solidFill>
                  <a:srgbClr val="FF0000"/>
                </a:solidFill>
              </a:rPr>
              <a:t>a ---</a:t>
            </a:r>
            <a:r>
              <a:rPr lang="en-US" dirty="0" smtClean="0">
                <a:solidFill>
                  <a:srgbClr val="FF0000"/>
                </a:solidFill>
                <a:sym typeface="Wingdings" pitchFamily="2" charset="2"/>
              </a:rPr>
              <a:t> 3</a:t>
            </a:r>
            <a:endParaRPr lang="en-GB" dirty="0">
              <a:solidFill>
                <a:srgbClr val="FF0000"/>
              </a:solidFill>
            </a:endParaRPr>
          </a:p>
        </p:txBody>
      </p:sp>
    </p:spTree>
    <p:extLst>
      <p:ext uri="{BB962C8B-B14F-4D97-AF65-F5344CB8AC3E}">
        <p14:creationId xmlns:p14="http://schemas.microsoft.com/office/powerpoint/2010/main" xmlns="" val="2629246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body" idx="1"/>
          </p:nvPr>
        </p:nvSpPr>
        <p:spPr>
          <a:xfrm>
            <a:off x="914400" y="908050"/>
            <a:ext cx="10363200" cy="5187950"/>
          </a:xfrm>
        </p:spPr>
        <p:txBody>
          <a:bodyPr/>
          <a:lstStyle/>
          <a:p>
            <a:pPr marL="0" indent="0">
              <a:lnSpc>
                <a:spcPct val="90000"/>
              </a:lnSpc>
              <a:buFont typeface="Wingdings" pitchFamily="2" charset="2"/>
              <a:buNone/>
            </a:pPr>
            <a:r>
              <a:rPr lang="zh-CN" altLang="en-US" sz="2800" b="1" dirty="0"/>
              <a:t>　  </a:t>
            </a:r>
            <a:r>
              <a:rPr lang="en-US" altLang="zh-CN" sz="2800" b="1" dirty="0"/>
              <a:t>SLR(1), called simple LR(1) parsing, </a:t>
            </a:r>
            <a:r>
              <a:rPr lang="en-US" altLang="zh-CN" sz="2800" b="1" dirty="0">
                <a:solidFill>
                  <a:srgbClr val="FF3300"/>
                </a:solidFill>
              </a:rPr>
              <a:t>uses the DFA of sets of LR(0) items</a:t>
            </a:r>
            <a:r>
              <a:rPr lang="en-US" altLang="zh-CN" sz="2800" b="1" dirty="0"/>
              <a:t> </a:t>
            </a:r>
            <a:r>
              <a:rPr lang="en-US" altLang="zh-CN" sz="2800" b="1" dirty="0" smtClean="0"/>
              <a:t>.</a:t>
            </a:r>
            <a:endParaRPr lang="en-US" altLang="zh-CN" sz="2800" b="1" dirty="0"/>
          </a:p>
          <a:p>
            <a:pPr marL="0" indent="0">
              <a:lnSpc>
                <a:spcPct val="90000"/>
              </a:lnSpc>
              <a:buFont typeface="Wingdings" pitchFamily="2" charset="2"/>
              <a:buNone/>
            </a:pPr>
            <a:endParaRPr lang="en-US" altLang="zh-CN" sz="2800" b="1" dirty="0"/>
          </a:p>
          <a:p>
            <a:pPr marL="0" indent="0">
              <a:lnSpc>
                <a:spcPct val="90000"/>
              </a:lnSpc>
              <a:buFont typeface="Wingdings" pitchFamily="2" charset="2"/>
              <a:buNone/>
            </a:pPr>
            <a:r>
              <a:rPr lang="en-US" altLang="zh-CN" sz="2800" b="1" dirty="0"/>
              <a:t>  </a:t>
            </a:r>
            <a:r>
              <a:rPr lang="zh-CN" altLang="en-US" sz="2800" b="1" dirty="0"/>
              <a:t>　</a:t>
            </a:r>
            <a:r>
              <a:rPr lang="en-US" altLang="zh-CN" sz="2800" b="1" dirty="0"/>
              <a:t>SLR(1) increases the power of LR(0) parsing significant by </a:t>
            </a:r>
            <a:r>
              <a:rPr lang="en-US" altLang="zh-CN" sz="2800" b="1" dirty="0">
                <a:solidFill>
                  <a:srgbClr val="FF3300"/>
                </a:solidFill>
              </a:rPr>
              <a:t>using the next token</a:t>
            </a:r>
            <a:r>
              <a:rPr lang="en-US" altLang="zh-CN" sz="2800" b="1" dirty="0"/>
              <a:t> in the input </a:t>
            </a:r>
            <a:r>
              <a:rPr lang="en-US" altLang="zh-CN" sz="2800" b="1" dirty="0" smtClean="0"/>
              <a:t>string.  </a:t>
            </a:r>
            <a:endParaRPr lang="en-US" altLang="zh-CN" sz="2800" b="1" dirty="0"/>
          </a:p>
          <a:p>
            <a:pPr marL="830263" lvl="1">
              <a:lnSpc>
                <a:spcPct val="90000"/>
              </a:lnSpc>
            </a:pPr>
            <a:r>
              <a:rPr lang="en-US" altLang="zh-CN" sz="2400" b="1" dirty="0"/>
              <a:t>First, it </a:t>
            </a:r>
            <a:r>
              <a:rPr lang="en-US" altLang="zh-CN" sz="2400" b="1" dirty="0">
                <a:solidFill>
                  <a:srgbClr val="FF3300"/>
                </a:solidFill>
              </a:rPr>
              <a:t>consults the input token </a:t>
            </a:r>
            <a:r>
              <a:rPr lang="en-US" altLang="zh-CN" sz="2400" b="1" i="1" dirty="0">
                <a:solidFill>
                  <a:srgbClr val="FF3300"/>
                </a:solidFill>
              </a:rPr>
              <a:t>before</a:t>
            </a:r>
            <a:r>
              <a:rPr lang="en-US" altLang="zh-CN" sz="2400" b="1" i="1" dirty="0"/>
              <a:t> </a:t>
            </a:r>
            <a:r>
              <a:rPr lang="en-US" altLang="zh-CN" sz="2400" b="1" dirty="0"/>
              <a:t>a shift to make sure that an appropriate DFA transition </a:t>
            </a:r>
            <a:r>
              <a:rPr lang="en-US" altLang="zh-CN" sz="2400" b="1" dirty="0" smtClean="0"/>
              <a:t>exists. </a:t>
            </a:r>
            <a:endParaRPr lang="en-US" altLang="zh-CN" sz="2400" b="1" dirty="0"/>
          </a:p>
          <a:p>
            <a:pPr marL="830263" lvl="1">
              <a:lnSpc>
                <a:spcPct val="90000"/>
              </a:lnSpc>
            </a:pPr>
            <a:r>
              <a:rPr lang="en-US" altLang="zh-CN" sz="2400" b="1" dirty="0"/>
              <a:t>Second, it </a:t>
            </a:r>
            <a:r>
              <a:rPr lang="en-US" altLang="zh-CN" sz="2400" b="1" dirty="0">
                <a:solidFill>
                  <a:srgbClr val="FF3300"/>
                </a:solidFill>
              </a:rPr>
              <a:t>uses the Follow set of a non-terminal to decide if</a:t>
            </a:r>
            <a:r>
              <a:rPr lang="en-US" altLang="zh-CN" sz="2400" b="1" dirty="0"/>
              <a:t> a reduction should be </a:t>
            </a:r>
            <a:r>
              <a:rPr lang="en-US" altLang="zh-CN" sz="2400" b="1" dirty="0" smtClean="0"/>
              <a:t>performed.</a:t>
            </a:r>
            <a:endParaRPr lang="zh-CN" altLang="en-US" sz="24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914400" y="333376"/>
            <a:ext cx="10363200" cy="658813"/>
          </a:xfrm>
        </p:spPr>
        <p:txBody>
          <a:bodyPr/>
          <a:lstStyle/>
          <a:p>
            <a:r>
              <a:rPr lang="en-US" altLang="zh-CN" sz="3200"/>
              <a:t>Definition of The SLR(1) parsing algorithm(1)</a:t>
            </a:r>
            <a:endParaRPr lang="zh-CN" altLang="en-US" sz="4000"/>
          </a:p>
        </p:txBody>
      </p:sp>
      <p:sp>
        <p:nvSpPr>
          <p:cNvPr id="340995" name="Rectangle 3"/>
          <p:cNvSpPr>
            <a:spLocks noGrp="1" noChangeArrowheads="1"/>
          </p:cNvSpPr>
          <p:nvPr>
            <p:ph type="body" idx="1"/>
          </p:nvPr>
        </p:nvSpPr>
        <p:spPr>
          <a:xfrm>
            <a:off x="914400" y="1196976"/>
            <a:ext cx="10363200" cy="4899025"/>
          </a:xfrm>
        </p:spPr>
        <p:txBody>
          <a:bodyPr/>
          <a:lstStyle/>
          <a:p>
            <a:pPr marL="0" indent="0">
              <a:lnSpc>
                <a:spcPct val="80000"/>
              </a:lnSpc>
              <a:buFont typeface="Wingdings" pitchFamily="2" charset="2"/>
              <a:buNone/>
            </a:pPr>
            <a:r>
              <a:rPr lang="en-US" altLang="zh-CN" sz="2800"/>
              <a:t>Let s be the current state, </a:t>
            </a:r>
          </a:p>
          <a:p>
            <a:pPr marL="0" indent="0">
              <a:lnSpc>
                <a:spcPct val="80000"/>
              </a:lnSpc>
              <a:buFont typeface="Wingdings" pitchFamily="2" charset="2"/>
              <a:buNone/>
            </a:pPr>
            <a:r>
              <a:rPr lang="en-US" altLang="zh-CN" sz="2800"/>
              <a:t>         actions are defined as follows: .</a:t>
            </a:r>
          </a:p>
          <a:p>
            <a:pPr marL="0" indent="0">
              <a:lnSpc>
                <a:spcPct val="80000"/>
              </a:lnSpc>
              <a:buFont typeface="Wingdings" pitchFamily="2" charset="2"/>
              <a:buNone/>
            </a:pPr>
            <a:r>
              <a:rPr lang="en-US" altLang="zh-CN" sz="2800"/>
              <a:t>1.If state s contains any item of form A → α</a:t>
            </a:r>
            <a:r>
              <a:rPr lang="en-US" altLang="zh-CN" sz="2800">
                <a:latin typeface="Arial"/>
              </a:rPr>
              <a:t>·</a:t>
            </a:r>
            <a:r>
              <a:rPr lang="en-US" altLang="zh-CN" sz="2800"/>
              <a:t>Xβ</a:t>
            </a:r>
          </a:p>
          <a:p>
            <a:pPr marL="830263" lvl="1">
              <a:lnSpc>
                <a:spcPct val="80000"/>
              </a:lnSpc>
              <a:buFont typeface="Wingdings" pitchFamily="2" charset="2"/>
              <a:buNone/>
            </a:pPr>
            <a:r>
              <a:rPr lang="en-US" altLang="zh-CN" sz="2400"/>
              <a:t> 	</a:t>
            </a:r>
            <a:r>
              <a:rPr lang="en-US" altLang="zh-CN" sz="2400">
                <a:solidFill>
                  <a:srgbClr val="FF3300"/>
                </a:solidFill>
              </a:rPr>
              <a:t>where X is a terminal</a:t>
            </a:r>
            <a:r>
              <a:rPr lang="en-US" altLang="zh-CN" sz="2400"/>
              <a:t>, and </a:t>
            </a:r>
          </a:p>
          <a:p>
            <a:pPr marL="830263" lvl="1">
              <a:lnSpc>
                <a:spcPct val="80000"/>
              </a:lnSpc>
              <a:buFont typeface="Wingdings" pitchFamily="2" charset="2"/>
              <a:buNone/>
            </a:pPr>
            <a:r>
              <a:rPr lang="en-US" altLang="zh-CN" sz="2400"/>
              <a:t> 	</a:t>
            </a:r>
            <a:r>
              <a:rPr lang="en-US" altLang="zh-CN" sz="2400">
                <a:solidFill>
                  <a:srgbClr val="FF3300"/>
                </a:solidFill>
              </a:rPr>
              <a:t>X is the next token in the input string</a:t>
            </a:r>
            <a:r>
              <a:rPr lang="en-US" altLang="zh-CN" sz="2400"/>
              <a:t>,  </a:t>
            </a:r>
          </a:p>
          <a:p>
            <a:pPr marL="0" indent="0">
              <a:lnSpc>
                <a:spcPct val="80000"/>
              </a:lnSpc>
              <a:buFont typeface="Wingdings" pitchFamily="2" charset="2"/>
              <a:buNone/>
            </a:pPr>
            <a:r>
              <a:rPr lang="en-US" altLang="zh-CN" sz="2800"/>
              <a:t>  then to shift the current input token onto the stack,</a:t>
            </a:r>
          </a:p>
          <a:p>
            <a:pPr marL="0" indent="0">
              <a:lnSpc>
                <a:spcPct val="80000"/>
              </a:lnSpc>
              <a:buFont typeface="Wingdings" pitchFamily="2" charset="2"/>
              <a:buNone/>
            </a:pPr>
            <a:r>
              <a:rPr lang="en-US" altLang="zh-CN" sz="2800"/>
              <a:t>  and push the new state containing the item</a:t>
            </a:r>
          </a:p>
          <a:p>
            <a:pPr marL="0" indent="0">
              <a:lnSpc>
                <a:spcPct val="80000"/>
              </a:lnSpc>
              <a:buFont typeface="Wingdings" pitchFamily="2" charset="2"/>
              <a:buNone/>
            </a:pPr>
            <a:r>
              <a:rPr lang="en-US" altLang="zh-CN" sz="2800"/>
              <a:t>    	A → αX</a:t>
            </a:r>
            <a:r>
              <a:rPr lang="en-US" altLang="zh-CN" sz="2800">
                <a:latin typeface="Arial"/>
              </a:rPr>
              <a:t>·</a:t>
            </a:r>
            <a:r>
              <a:rPr lang="en-US" altLang="zh-CN" sz="2800"/>
              <a:t>β</a:t>
            </a:r>
          </a:p>
          <a:p>
            <a:pPr marL="0" indent="0">
              <a:lnSpc>
                <a:spcPct val="80000"/>
              </a:lnSpc>
              <a:buFont typeface="Wingdings" pitchFamily="2" charset="2"/>
              <a:buNone/>
            </a:pPr>
            <a:r>
              <a:rPr lang="en-US" altLang="zh-CN" sz="2800"/>
              <a:t>2. If state s contains the complete item A → γ</a:t>
            </a:r>
            <a:r>
              <a:rPr lang="en-US" altLang="zh-CN" sz="2800">
                <a:latin typeface="Arial"/>
              </a:rPr>
              <a:t>·</a:t>
            </a:r>
            <a:r>
              <a:rPr lang="en-US" altLang="zh-CN" sz="2800"/>
              <a:t>,</a:t>
            </a:r>
          </a:p>
          <a:p>
            <a:pPr marL="0" indent="0">
              <a:lnSpc>
                <a:spcPct val="80000"/>
              </a:lnSpc>
              <a:buFont typeface="Wingdings" pitchFamily="2" charset="2"/>
              <a:buNone/>
            </a:pPr>
            <a:r>
              <a:rPr lang="en-US" altLang="zh-CN" sz="2800"/>
              <a:t>       and </a:t>
            </a:r>
            <a:r>
              <a:rPr lang="en-US" altLang="zh-CN" sz="2800">
                <a:solidFill>
                  <a:srgbClr val="FF3300"/>
                </a:solidFill>
              </a:rPr>
              <a:t>the next token in input string is in Follow(A)</a:t>
            </a:r>
          </a:p>
          <a:p>
            <a:pPr marL="0" indent="0">
              <a:lnSpc>
                <a:spcPct val="80000"/>
              </a:lnSpc>
              <a:buFont typeface="Wingdings" pitchFamily="2" charset="2"/>
              <a:buNone/>
            </a:pPr>
            <a:r>
              <a:rPr lang="en-US" altLang="zh-CN" sz="2800"/>
              <a:t> then to reduce by the rule A → γ</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914400" y="333376"/>
            <a:ext cx="10363200" cy="658813"/>
          </a:xfrm>
        </p:spPr>
        <p:txBody>
          <a:bodyPr/>
          <a:lstStyle/>
          <a:p>
            <a:r>
              <a:rPr lang="en-US" altLang="zh-CN" sz="3200"/>
              <a:t>Definition of The SLR(1) parsing algorithm(2)</a:t>
            </a:r>
            <a:endParaRPr lang="zh-CN" altLang="en-US" sz="4000"/>
          </a:p>
        </p:txBody>
      </p:sp>
      <p:sp>
        <p:nvSpPr>
          <p:cNvPr id="342019" name="Rectangle 3"/>
          <p:cNvSpPr>
            <a:spLocks noGrp="1" noChangeArrowheads="1"/>
          </p:cNvSpPr>
          <p:nvPr>
            <p:ph type="body" idx="1"/>
          </p:nvPr>
        </p:nvSpPr>
        <p:spPr>
          <a:xfrm>
            <a:off x="914400" y="1196976"/>
            <a:ext cx="10363200" cy="4899025"/>
          </a:xfrm>
        </p:spPr>
        <p:txBody>
          <a:bodyPr/>
          <a:lstStyle/>
          <a:p>
            <a:pPr>
              <a:lnSpc>
                <a:spcPct val="80000"/>
              </a:lnSpc>
              <a:buFont typeface="Wingdings" pitchFamily="2" charset="2"/>
              <a:buNone/>
            </a:pPr>
            <a:r>
              <a:rPr lang="en-US" altLang="zh-CN" sz="2800"/>
              <a:t>2. (Continue) </a:t>
            </a:r>
          </a:p>
          <a:p>
            <a:pPr>
              <a:lnSpc>
                <a:spcPct val="80000"/>
              </a:lnSpc>
              <a:buFont typeface="Wingdings" pitchFamily="2" charset="2"/>
              <a:buNone/>
            </a:pPr>
            <a:r>
              <a:rPr lang="en-US" altLang="zh-CN" sz="2800"/>
              <a:t>	A reduction by the rule S' →S, is equivalent to acceptance; </a:t>
            </a:r>
          </a:p>
          <a:p>
            <a:pPr lvl="1">
              <a:lnSpc>
                <a:spcPct val="80000"/>
              </a:lnSpc>
            </a:pPr>
            <a:r>
              <a:rPr lang="en-US" altLang="zh-CN" sz="2400"/>
              <a:t>This will happen only if the next input token is $.</a:t>
            </a:r>
          </a:p>
          <a:p>
            <a:pPr>
              <a:lnSpc>
                <a:spcPct val="80000"/>
              </a:lnSpc>
              <a:buFont typeface="Wingdings" pitchFamily="2" charset="2"/>
              <a:buNone/>
            </a:pPr>
            <a:r>
              <a:rPr lang="en-US" altLang="zh-CN" sz="2800"/>
              <a:t>	In all other cases, Remove the stringγ and a corresponding states from the parsing stack</a:t>
            </a:r>
          </a:p>
          <a:p>
            <a:pPr lvl="1">
              <a:lnSpc>
                <a:spcPct val="80000"/>
              </a:lnSpc>
            </a:pPr>
            <a:r>
              <a:rPr lang="en-US" altLang="zh-CN" sz="2400"/>
              <a:t>Correspondingly, </a:t>
            </a:r>
            <a:r>
              <a:rPr lang="en-US" altLang="zh-CN" sz="2400">
                <a:solidFill>
                  <a:srgbClr val="FF3300"/>
                </a:solidFill>
              </a:rPr>
              <a:t>back up in the DFA to the state</a:t>
            </a:r>
            <a:r>
              <a:rPr lang="en-US" altLang="zh-CN" sz="2400"/>
              <a:t> from which the construction of γ began. </a:t>
            </a:r>
          </a:p>
          <a:p>
            <a:pPr lvl="1">
              <a:lnSpc>
                <a:spcPct val="80000"/>
              </a:lnSpc>
            </a:pPr>
            <a:r>
              <a:rPr lang="en-US" altLang="zh-CN" sz="2400">
                <a:solidFill>
                  <a:srgbClr val="FF3300"/>
                </a:solidFill>
              </a:rPr>
              <a:t>This state must contain an item of the form B → α</a:t>
            </a:r>
            <a:r>
              <a:rPr lang="en-US" altLang="zh-CN" sz="2400">
                <a:solidFill>
                  <a:srgbClr val="FF3300"/>
                </a:solidFill>
                <a:latin typeface="Arial"/>
              </a:rPr>
              <a:t>·</a:t>
            </a:r>
            <a:r>
              <a:rPr lang="en-US" altLang="zh-CN" sz="2400">
                <a:solidFill>
                  <a:srgbClr val="FF3300"/>
                </a:solidFill>
              </a:rPr>
              <a:t>Aβ</a:t>
            </a:r>
            <a:r>
              <a:rPr lang="en-US" altLang="zh-CN" sz="2400"/>
              <a:t>. </a:t>
            </a:r>
          </a:p>
          <a:p>
            <a:pPr>
              <a:lnSpc>
                <a:spcPct val="80000"/>
              </a:lnSpc>
              <a:buFont typeface="Wingdings" pitchFamily="2" charset="2"/>
              <a:buNone/>
            </a:pPr>
            <a:r>
              <a:rPr lang="en-US" altLang="zh-CN" sz="2800"/>
              <a:t>    Push A onto the stack, and the state containing the item </a:t>
            </a:r>
          </a:p>
          <a:p>
            <a:pPr>
              <a:lnSpc>
                <a:spcPct val="80000"/>
              </a:lnSpc>
              <a:buFont typeface="Wingdings" pitchFamily="2" charset="2"/>
              <a:buNone/>
            </a:pPr>
            <a:r>
              <a:rPr lang="en-US" altLang="zh-CN" sz="2800"/>
              <a:t>		B → αA</a:t>
            </a:r>
            <a:r>
              <a:rPr lang="en-US" altLang="zh-CN" sz="2800">
                <a:latin typeface="Arial"/>
              </a:rPr>
              <a:t>·</a:t>
            </a:r>
            <a:r>
              <a:rPr lang="en-US" altLang="zh-CN" sz="2800"/>
              <a:t>β.</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914400" y="333376"/>
            <a:ext cx="10363200" cy="658813"/>
          </a:xfrm>
        </p:spPr>
        <p:txBody>
          <a:bodyPr/>
          <a:lstStyle/>
          <a:p>
            <a:r>
              <a:rPr lang="en-US" altLang="zh-CN" sz="3200"/>
              <a:t>Definition of The SLR(1) parsing algorithm(3)</a:t>
            </a:r>
            <a:endParaRPr lang="zh-CN" altLang="en-US" sz="4000"/>
          </a:p>
        </p:txBody>
      </p:sp>
      <p:sp>
        <p:nvSpPr>
          <p:cNvPr id="440323" name="Rectangle 3"/>
          <p:cNvSpPr>
            <a:spLocks noGrp="1" noChangeArrowheads="1"/>
          </p:cNvSpPr>
          <p:nvPr>
            <p:ph type="body" idx="1"/>
          </p:nvPr>
        </p:nvSpPr>
        <p:spPr>
          <a:xfrm>
            <a:off x="914400" y="1196976"/>
            <a:ext cx="10363200" cy="4899025"/>
          </a:xfrm>
        </p:spPr>
        <p:txBody>
          <a:bodyPr/>
          <a:lstStyle/>
          <a:p>
            <a:pPr>
              <a:buFont typeface="Wingdings" pitchFamily="2" charset="2"/>
              <a:buNone/>
            </a:pPr>
            <a:r>
              <a:rPr lang="en-US" altLang="zh-CN"/>
              <a:t>3. If the next input token is such that neither of the above two cases applies,</a:t>
            </a:r>
          </a:p>
          <a:p>
            <a:pPr lvl="1"/>
            <a:r>
              <a:rPr lang="en-US" altLang="zh-CN">
                <a:solidFill>
                  <a:srgbClr val="FF3300"/>
                </a:solidFill>
              </a:rPr>
              <a:t>an error is declared</a:t>
            </a:r>
            <a:r>
              <a:rPr lang="en-US" altLang="zh-CN"/>
              <a:t> </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914400" y="692150"/>
            <a:ext cx="10363200" cy="5403850"/>
          </a:xfrm>
        </p:spPr>
        <p:txBody>
          <a:bodyPr/>
          <a:lstStyle/>
          <a:p>
            <a:pPr>
              <a:lnSpc>
                <a:spcPct val="90000"/>
              </a:lnSpc>
              <a:buFont typeface="Wingdings" pitchFamily="2" charset="2"/>
              <a:buNone/>
            </a:pPr>
            <a:r>
              <a:rPr lang="en-US" altLang="zh-CN" sz="2400" dirty="0"/>
              <a:t>    A grammar is an SLR(l) grammar if the application of the above SLR( 1 ) parsing rules results in </a:t>
            </a:r>
            <a:r>
              <a:rPr lang="en-US" altLang="zh-CN" sz="2400" i="1" dirty="0">
                <a:solidFill>
                  <a:srgbClr val="FF3300"/>
                </a:solidFill>
              </a:rPr>
              <a:t>no ambiguity</a:t>
            </a:r>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    A grammar is SLR( 1) </a:t>
            </a:r>
            <a:r>
              <a:rPr lang="en-US" altLang="zh-CN" sz="2400" dirty="0">
                <a:solidFill>
                  <a:srgbClr val="FF3300"/>
                </a:solidFill>
              </a:rPr>
              <a:t>if and only if</a:t>
            </a:r>
            <a:r>
              <a:rPr lang="en-US" altLang="zh-CN" sz="2400" dirty="0"/>
              <a:t>, for any state s, the following </a:t>
            </a:r>
            <a:r>
              <a:rPr lang="en-US" altLang="zh-CN" sz="2400" dirty="0">
                <a:solidFill>
                  <a:srgbClr val="FF3300"/>
                </a:solidFill>
              </a:rPr>
              <a:t>two conditions are satisfied</a:t>
            </a:r>
            <a:r>
              <a:rPr lang="en-US" altLang="zh-CN" sz="2400" dirty="0"/>
              <a:t>:</a:t>
            </a:r>
          </a:p>
          <a:p>
            <a:pPr lvl="1">
              <a:lnSpc>
                <a:spcPct val="90000"/>
              </a:lnSpc>
            </a:pPr>
            <a:r>
              <a:rPr lang="en-US" altLang="zh-CN" sz="2000" dirty="0"/>
              <a:t>For any item A → </a:t>
            </a:r>
            <a:r>
              <a:rPr lang="en-US" altLang="zh-CN" sz="2000" dirty="0" err="1"/>
              <a:t>α</a:t>
            </a:r>
            <a:r>
              <a:rPr lang="en-US" altLang="zh-CN" sz="2000" dirty="0" err="1">
                <a:latin typeface="Arial"/>
              </a:rPr>
              <a:t>·</a:t>
            </a:r>
            <a:r>
              <a:rPr lang="en-US" altLang="zh-CN" sz="2000" dirty="0" err="1"/>
              <a:t>Xβin</a:t>
            </a:r>
            <a:r>
              <a:rPr lang="en-US" altLang="zh-CN" sz="2000" dirty="0"/>
              <a:t> s with X a terminal, </a:t>
            </a:r>
          </a:p>
          <a:p>
            <a:pPr lvl="1">
              <a:lnSpc>
                <a:spcPct val="90000"/>
              </a:lnSpc>
              <a:buFontTx/>
              <a:buNone/>
            </a:pPr>
            <a:r>
              <a:rPr lang="en-US" altLang="zh-CN" sz="2000" dirty="0"/>
              <a:t>    There is no complete item B → γ. in s with X in Follow(B).</a:t>
            </a:r>
          </a:p>
          <a:p>
            <a:pPr lvl="1">
              <a:lnSpc>
                <a:spcPct val="90000"/>
              </a:lnSpc>
            </a:pPr>
            <a:r>
              <a:rPr lang="en-US" altLang="zh-CN" sz="2000" dirty="0"/>
              <a:t>For any two complete items A → </a:t>
            </a:r>
            <a:r>
              <a:rPr lang="en-US" altLang="zh-CN" sz="2000" dirty="0" err="1"/>
              <a:t>α</a:t>
            </a:r>
            <a:r>
              <a:rPr lang="en-US" altLang="zh-CN" sz="2000" dirty="0" err="1">
                <a:latin typeface="Arial"/>
              </a:rPr>
              <a:t>·</a:t>
            </a:r>
            <a:r>
              <a:rPr lang="en-US" altLang="zh-CN" sz="2000" dirty="0" err="1"/>
              <a:t>and</a:t>
            </a:r>
            <a:r>
              <a:rPr lang="en-US" altLang="zh-CN" sz="2000" dirty="0"/>
              <a:t> B →β</a:t>
            </a:r>
            <a:r>
              <a:rPr lang="en-US" altLang="zh-CN" sz="2000" dirty="0">
                <a:latin typeface="Arial"/>
              </a:rPr>
              <a:t>·</a:t>
            </a:r>
            <a:r>
              <a:rPr lang="en-US" altLang="zh-CN" sz="2000" dirty="0"/>
              <a:t> in s, Follow(A) ∩ Follow(B) is empty.</a:t>
            </a:r>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    A violation of the first of these conditions represents a </a:t>
            </a:r>
            <a:r>
              <a:rPr lang="en-US" altLang="zh-CN" sz="2400" b="1" dirty="0">
                <a:solidFill>
                  <a:srgbClr val="FF3300"/>
                </a:solidFill>
              </a:rPr>
              <a:t>shift-reduce </a:t>
            </a:r>
            <a:r>
              <a:rPr lang="en-US" altLang="zh-CN" sz="2400" b="1" dirty="0" smtClean="0">
                <a:solidFill>
                  <a:srgbClr val="FF3300"/>
                </a:solidFill>
              </a:rPr>
              <a:t>conflict.</a:t>
            </a:r>
            <a:endParaRPr lang="en-US" altLang="zh-CN" sz="2400" dirty="0"/>
          </a:p>
          <a:p>
            <a:pPr>
              <a:lnSpc>
                <a:spcPct val="90000"/>
              </a:lnSpc>
              <a:buFont typeface="Wingdings" pitchFamily="2" charset="2"/>
              <a:buNone/>
            </a:pPr>
            <a:r>
              <a:rPr lang="en-US" altLang="zh-CN" sz="2400" dirty="0"/>
              <a:t>    A violation of the second of these conditions represents a </a:t>
            </a:r>
            <a:r>
              <a:rPr lang="en-US" altLang="zh-CN" sz="2400" b="1" dirty="0">
                <a:solidFill>
                  <a:srgbClr val="FF3300"/>
                </a:solidFill>
              </a:rPr>
              <a:t>reduce-reduce </a:t>
            </a:r>
            <a:r>
              <a:rPr lang="en-US" altLang="zh-CN" sz="2400" b="1" dirty="0" smtClean="0">
                <a:solidFill>
                  <a:srgbClr val="FF3300"/>
                </a:solidFill>
              </a:rPr>
              <a:t>conflict.</a:t>
            </a:r>
            <a:endParaRPr lang="zh-CN" altLang="en-US" sz="2400" dirty="0">
              <a:solidFill>
                <a:srgbClr val="FF33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450427" y="1470571"/>
          <a:ext cx="8658025" cy="3059854"/>
        </p:xfrm>
        <a:graphic>
          <a:graphicData uri="http://schemas.openxmlformats.org/drawingml/2006/table">
            <a:tbl>
              <a:tblPr firstRow="1" bandRow="1">
                <a:tableStyleId>{5940675A-B579-460E-94D1-54222C63F5DA}</a:tableStyleId>
              </a:tblPr>
              <a:tblGrid>
                <a:gridCol w="1630359">
                  <a:extLst>
                    <a:ext uri="{9D8B030D-6E8A-4147-A177-3AD203B41FA5}">
                      <a16:colId xmlns:a16="http://schemas.microsoft.com/office/drawing/2014/main" xmlns="" val="3652042722"/>
                    </a:ext>
                  </a:extLst>
                </a:gridCol>
                <a:gridCol w="1116683">
                  <a:extLst>
                    <a:ext uri="{9D8B030D-6E8A-4147-A177-3AD203B41FA5}">
                      <a16:colId xmlns:a16="http://schemas.microsoft.com/office/drawing/2014/main" xmlns="" val="2186075900"/>
                    </a:ext>
                  </a:extLst>
                </a:gridCol>
                <a:gridCol w="1492635">
                  <a:extLst>
                    <a:ext uri="{9D8B030D-6E8A-4147-A177-3AD203B41FA5}">
                      <a16:colId xmlns:a16="http://schemas.microsoft.com/office/drawing/2014/main" xmlns="" val="3806266785"/>
                    </a:ext>
                  </a:extLst>
                </a:gridCol>
                <a:gridCol w="1492635"/>
                <a:gridCol w="1492635">
                  <a:extLst>
                    <a:ext uri="{9D8B030D-6E8A-4147-A177-3AD203B41FA5}">
                      <a16:colId xmlns:a16="http://schemas.microsoft.com/office/drawing/2014/main" xmlns="" val="3510995325"/>
                    </a:ext>
                  </a:extLst>
                </a:gridCol>
                <a:gridCol w="1433078">
                  <a:extLst>
                    <a:ext uri="{9D8B030D-6E8A-4147-A177-3AD203B41FA5}">
                      <a16:colId xmlns:a16="http://schemas.microsoft.com/office/drawing/2014/main" xmlns="" val="616887946"/>
                    </a:ext>
                  </a:extLst>
                </a:gridCol>
              </a:tblGrid>
              <a:tr h="499534">
                <a:tc>
                  <a:txBody>
                    <a:bodyPr/>
                    <a:lstStyle/>
                    <a:p>
                      <a:endParaRPr lang="en-US" b="1" dirty="0">
                        <a:latin typeface="Bookman Old Style" panose="02050604050505020204" pitchFamily="18" charset="0"/>
                      </a:endParaRPr>
                    </a:p>
                  </a:txBody>
                  <a:tcPr/>
                </a:tc>
                <a:tc gridSpan="4">
                  <a:txBody>
                    <a:bodyPr/>
                    <a:lstStyle/>
                    <a:p>
                      <a:pPr algn="ctr"/>
                      <a:r>
                        <a:rPr lang="en-US" b="1" dirty="0" smtClean="0">
                          <a:latin typeface="Bookman Old Style" panose="02050604050505020204" pitchFamily="18" charset="0"/>
                        </a:rPr>
                        <a:t> Action</a:t>
                      </a:r>
                      <a:endParaRPr lang="en-US" b="1" dirty="0">
                        <a:latin typeface="Bookman Old Style" panose="02050604050505020204" pitchFamily="18" charset="0"/>
                      </a:endParaRPr>
                    </a:p>
                  </a:txBody>
                  <a:tcPr/>
                </a:tc>
                <a:tc hMerge="1">
                  <a:txBody>
                    <a:bodyPr/>
                    <a:lstStyle/>
                    <a:p>
                      <a:endParaRPr lang="en-US"/>
                    </a:p>
                  </a:txBody>
                  <a:tcPr/>
                </a:tc>
                <a:tc hMerge="1">
                  <a:txBody>
                    <a:bodyPr/>
                    <a:lstStyle/>
                    <a:p>
                      <a:endParaRPr lang="en-GB"/>
                    </a:p>
                  </a:txBody>
                  <a:tcPr/>
                </a:tc>
                <a:tc hMerge="1">
                  <a:txBody>
                    <a:bodyPr/>
                    <a:lstStyle/>
                    <a:p>
                      <a:endParaRPr lang="en-US"/>
                    </a:p>
                  </a:txBody>
                  <a:tcPr/>
                </a:tc>
                <a:tc>
                  <a:txBody>
                    <a:bodyPr/>
                    <a:lstStyle/>
                    <a:p>
                      <a:pPr algn="ctr"/>
                      <a:r>
                        <a:rPr lang="en-US" b="1" dirty="0" err="1" smtClean="0">
                          <a:latin typeface="Bookman Old Style" panose="02050604050505020204" pitchFamily="18" charset="0"/>
                        </a:rPr>
                        <a:t>Goto</a:t>
                      </a:r>
                      <a:endParaRPr lang="en-US" b="1" dirty="0" smtClean="0">
                        <a:latin typeface="Bookman Old Style" panose="02050604050505020204" pitchFamily="18" charset="0"/>
                      </a:endParaRPr>
                    </a:p>
                  </a:txBody>
                  <a:tcPr/>
                </a:tc>
                <a:extLst>
                  <a:ext uri="{0D108BD9-81ED-4DB2-BD59-A6C34878D82A}">
                    <a16:rowId xmlns:a16="http://schemas.microsoft.com/office/drawing/2014/main" xmlns="" val="2395697770"/>
                  </a:ext>
                </a:extLst>
              </a:tr>
              <a:tr h="330200">
                <a:tc>
                  <a:txBody>
                    <a:bodyPr/>
                    <a:lstStyle/>
                    <a:p>
                      <a:r>
                        <a:rPr lang="en-US" b="1" dirty="0" smtClean="0">
                          <a:latin typeface="Bookman Old Style" panose="02050604050505020204" pitchFamily="18" charset="0"/>
                        </a:rPr>
                        <a:t>States</a:t>
                      </a:r>
                      <a:endParaRPr lang="en-US" dirty="0"/>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t>
                      </a:r>
                      <a:endParaRPr lang="en-US" b="1" dirty="0">
                        <a:latin typeface="Bookman Old Style" panose="02050604050505020204" pitchFamily="18" charset="0"/>
                      </a:endParaRPr>
                    </a:p>
                  </a:txBody>
                  <a:tcPr/>
                </a:tc>
                <a:tc>
                  <a:txBody>
                    <a:bodyPr/>
                    <a:lstStyle/>
                    <a:p>
                      <a:pPr algn="ctr"/>
                      <a:r>
                        <a:rPr lang="en-US" b="1" dirty="0" smtClean="0">
                          <a:latin typeface="Bookman Old Style" panose="02050604050505020204" pitchFamily="18" charset="0"/>
                        </a:rPr>
                        <a:t>A</a:t>
                      </a:r>
                      <a:endParaRPr lang="en-US" b="1" dirty="0">
                        <a:latin typeface="Bookman Old Style" panose="02050604050505020204" pitchFamily="18" charset="0"/>
                      </a:endParaRPr>
                    </a:p>
                  </a:txBody>
                  <a:tcPr/>
                </a:tc>
                <a:extLst>
                  <a:ext uri="{0D108BD9-81ED-4DB2-BD59-A6C34878D82A}">
                    <a16:rowId xmlns:a16="http://schemas.microsoft.com/office/drawing/2014/main" xmlns="" val="1538967933"/>
                  </a:ext>
                </a:extLst>
              </a:tr>
              <a:tr h="330200">
                <a:tc>
                  <a:txBody>
                    <a:bodyPr/>
                    <a:lstStyle/>
                    <a:p>
                      <a:pPr algn="ctr"/>
                      <a:r>
                        <a:rPr lang="en-US" b="1" dirty="0" smtClean="0">
                          <a:latin typeface="Bookman Old Style" panose="02050604050505020204" pitchFamily="18" charset="0"/>
                        </a:rPr>
                        <a:t>0</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1</a:t>
                      </a:r>
                      <a:endParaRPr lang="en-US" dirty="0">
                        <a:latin typeface="Bookman Old Style" panose="02050604050505020204" pitchFamily="18" charset="0"/>
                      </a:endParaRPr>
                    </a:p>
                  </a:txBody>
                  <a:tcPr/>
                </a:tc>
                <a:extLst>
                  <a:ext uri="{0D108BD9-81ED-4DB2-BD59-A6C34878D82A}">
                    <a16:rowId xmlns:a16="http://schemas.microsoft.com/office/drawing/2014/main" xmlns="" val="1234389757"/>
                  </a:ext>
                </a:extLst>
              </a:tr>
              <a:tr h="330200">
                <a:tc>
                  <a:txBody>
                    <a:bodyPr/>
                    <a:lstStyle/>
                    <a:p>
                      <a:pPr algn="ctr"/>
                      <a:r>
                        <a:rPr lang="en-US" b="1" dirty="0" smtClean="0">
                          <a:latin typeface="Bookman Old Style" panose="02050604050505020204" pitchFamily="18" charset="0"/>
                        </a:rPr>
                        <a:t>1</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Accept</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1375940783"/>
                  </a:ext>
                </a:extLst>
              </a:tr>
              <a:tr h="330200">
                <a:tc>
                  <a:txBody>
                    <a:bodyPr/>
                    <a:lstStyle/>
                    <a:p>
                      <a:pPr algn="ctr"/>
                      <a:r>
                        <a:rPr lang="en-US" b="1" dirty="0" smtClean="0">
                          <a:latin typeface="Bookman Old Style" panose="02050604050505020204" pitchFamily="18" charset="0"/>
                        </a:rPr>
                        <a:t>2</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r3</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437220916"/>
                  </a:ext>
                </a:extLst>
              </a:tr>
              <a:tr h="330200">
                <a:tc>
                  <a:txBody>
                    <a:bodyPr/>
                    <a:lstStyle/>
                    <a:p>
                      <a:pPr algn="ctr"/>
                      <a:r>
                        <a:rPr lang="en-US" b="1" dirty="0" smtClean="0">
                          <a:latin typeface="Bookman Old Style" panose="02050604050505020204" pitchFamily="18" charset="0"/>
                        </a:rPr>
                        <a:t>3</a:t>
                      </a:r>
                      <a:endParaRPr lang="en-US" b="1"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s3</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4</a:t>
                      </a:r>
                      <a:endParaRPr lang="en-US" dirty="0">
                        <a:latin typeface="Bookman Old Style" panose="02050604050505020204" pitchFamily="18" charset="0"/>
                      </a:endParaRPr>
                    </a:p>
                  </a:txBody>
                  <a:tcPr/>
                </a:tc>
                <a:extLst>
                  <a:ext uri="{0D108BD9-81ED-4DB2-BD59-A6C34878D82A}">
                    <a16:rowId xmlns:a16="http://schemas.microsoft.com/office/drawing/2014/main" xmlns="" val="3562776130"/>
                  </a:ext>
                </a:extLst>
              </a:tr>
              <a:tr h="330200">
                <a:tc>
                  <a:txBody>
                    <a:bodyPr/>
                    <a:lstStyle/>
                    <a:p>
                      <a:pPr algn="ctr"/>
                      <a:r>
                        <a:rPr lang="en-US" b="1" dirty="0" smtClean="0">
                          <a:latin typeface="Bookman Old Style" panose="02050604050505020204" pitchFamily="18" charset="0"/>
                        </a:rPr>
                        <a:t>4</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S5</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2269184966"/>
                  </a:ext>
                </a:extLst>
              </a:tr>
              <a:tr h="330200">
                <a:tc>
                  <a:txBody>
                    <a:bodyPr/>
                    <a:lstStyle/>
                    <a:p>
                      <a:pPr algn="ctr"/>
                      <a:r>
                        <a:rPr lang="en-US" b="1" dirty="0" smtClean="0">
                          <a:latin typeface="Bookman Old Style" panose="02050604050505020204" pitchFamily="18" charset="0"/>
                        </a:rPr>
                        <a:t>5</a:t>
                      </a:r>
                      <a:endParaRPr lang="en-US" b="1"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r>
                        <a:rPr lang="en-US" dirty="0" smtClean="0">
                          <a:latin typeface="Bookman Old Style" panose="02050604050505020204" pitchFamily="18" charset="0"/>
                        </a:rPr>
                        <a:t>r2</a:t>
                      </a:r>
                      <a:endParaRPr lang="en-US" dirty="0">
                        <a:latin typeface="Bookman Old Style" panose="02050604050505020204" pitchFamily="18" charset="0"/>
                      </a:endParaRPr>
                    </a:p>
                  </a:txBody>
                  <a:tcPr/>
                </a:tc>
                <a:tc>
                  <a:txBody>
                    <a:bodyPr/>
                    <a:lstStyle/>
                    <a:p>
                      <a:pPr algn="ctr"/>
                      <a:endParaRPr lang="en-US" dirty="0">
                        <a:latin typeface="Bookman Old Style" panose="02050604050505020204" pitchFamily="18" charset="0"/>
                      </a:endParaRPr>
                    </a:p>
                  </a:txBody>
                  <a:tcPr/>
                </a:tc>
                <a:extLst>
                  <a:ext uri="{0D108BD9-81ED-4DB2-BD59-A6C34878D82A}">
                    <a16:rowId xmlns:a16="http://schemas.microsoft.com/office/drawing/2014/main" xmlns="" val="3117535706"/>
                  </a:ext>
                </a:extLst>
              </a:tr>
            </a:tbl>
          </a:graphicData>
        </a:graphic>
      </p:graphicFrame>
      <p:sp>
        <p:nvSpPr>
          <p:cNvPr id="6" name="Title 1"/>
          <p:cNvSpPr txBox="1">
            <a:spLocks/>
          </p:cNvSpPr>
          <p:nvPr/>
        </p:nvSpPr>
        <p:spPr>
          <a:xfrm>
            <a:off x="982133" y="33865"/>
            <a:ext cx="109728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b="1" dirty="0" smtClean="0">
                <a:latin typeface="Bookman Old Style" panose="02050604050505020204" pitchFamily="18" charset="0"/>
              </a:rPr>
              <a:t>SLR(1) </a:t>
            </a:r>
            <a:r>
              <a:rPr lang="en-US" b="1" dirty="0" smtClean="0">
                <a:latin typeface="Bookman Old Style" panose="02050604050505020204" pitchFamily="18" charset="0"/>
              </a:rPr>
              <a:t>Parsing Table</a:t>
            </a:r>
            <a:endParaRPr lang="en-US" b="1" dirty="0">
              <a:latin typeface="Bookman Old Style" panose="02050604050505020204" pitchFamily="18" charset="0"/>
            </a:endParaRPr>
          </a:p>
        </p:txBody>
      </p:sp>
      <p:sp>
        <p:nvSpPr>
          <p:cNvPr id="8" name="TextBox 7"/>
          <p:cNvSpPr txBox="1"/>
          <p:nvPr/>
        </p:nvSpPr>
        <p:spPr>
          <a:xfrm>
            <a:off x="1860331" y="4966138"/>
            <a:ext cx="8481848" cy="1477328"/>
          </a:xfrm>
          <a:prstGeom prst="rect">
            <a:avLst/>
          </a:prstGeom>
          <a:noFill/>
        </p:spPr>
        <p:txBody>
          <a:bodyPr wrap="square" rtlCol="0">
            <a:spAutoFit/>
          </a:bodyPr>
          <a:lstStyle/>
          <a:p>
            <a:r>
              <a:rPr lang="en-US" b="1" dirty="0" smtClean="0"/>
              <a:t>Augmented Grammar: </a:t>
            </a:r>
          </a:p>
          <a:p>
            <a:endParaRPr lang="en-US" dirty="0" smtClean="0"/>
          </a:p>
          <a:p>
            <a:r>
              <a:rPr lang="en-US" dirty="0" smtClean="0">
                <a:solidFill>
                  <a:srgbClr val="FF0000"/>
                </a:solidFill>
              </a:rPr>
              <a:t>A’ →.A </a:t>
            </a:r>
            <a:r>
              <a:rPr lang="en-US" dirty="0" smtClean="0">
                <a:solidFill>
                  <a:srgbClr val="FF0000"/>
                </a:solidFill>
                <a:sym typeface="Wingdings" pitchFamily="2" charset="2"/>
              </a:rPr>
              <a:t> 1                                FOLLOW (A’)={$}</a:t>
            </a:r>
            <a:endParaRPr lang="en-US" dirty="0" smtClean="0">
              <a:solidFill>
                <a:srgbClr val="FF0000"/>
              </a:solidFill>
            </a:endParaRPr>
          </a:p>
          <a:p>
            <a:r>
              <a:rPr lang="en-US" dirty="0" smtClean="0">
                <a:solidFill>
                  <a:srgbClr val="FF0000"/>
                </a:solidFill>
              </a:rPr>
              <a:t>A </a:t>
            </a:r>
            <a:r>
              <a:rPr lang="en-US" dirty="0" smtClean="0">
                <a:solidFill>
                  <a:srgbClr val="FF0000"/>
                </a:solidFill>
              </a:rPr>
              <a:t>→</a:t>
            </a:r>
            <a:r>
              <a:rPr lang="en-US" dirty="0" smtClean="0">
                <a:solidFill>
                  <a:srgbClr val="FF0000"/>
                </a:solidFill>
              </a:rPr>
              <a:t> .(A) </a:t>
            </a:r>
            <a:r>
              <a:rPr lang="en-US" dirty="0" smtClean="0">
                <a:solidFill>
                  <a:srgbClr val="FF0000"/>
                </a:solidFill>
                <a:sym typeface="Wingdings" pitchFamily="2" charset="2"/>
              </a:rPr>
              <a:t> 2		   FOLLOW (A)={),$}</a:t>
            </a:r>
            <a:endParaRPr lang="en-US" dirty="0" smtClean="0">
              <a:solidFill>
                <a:srgbClr val="FF0000"/>
              </a:solidFill>
            </a:endParaRPr>
          </a:p>
          <a:p>
            <a:r>
              <a:rPr lang="en-US" dirty="0" smtClean="0">
                <a:solidFill>
                  <a:srgbClr val="FF0000"/>
                </a:solidFill>
              </a:rPr>
              <a:t>A </a:t>
            </a:r>
            <a:r>
              <a:rPr lang="en-US" dirty="0" smtClean="0">
                <a:solidFill>
                  <a:srgbClr val="FF0000"/>
                </a:solidFill>
              </a:rPr>
              <a:t>→ </a:t>
            </a:r>
            <a:r>
              <a:rPr lang="en-US" dirty="0" smtClean="0">
                <a:solidFill>
                  <a:srgbClr val="FF0000"/>
                </a:solidFill>
              </a:rPr>
              <a:t>a     </a:t>
            </a:r>
            <a:r>
              <a:rPr lang="en-US" dirty="0" smtClean="0">
                <a:solidFill>
                  <a:srgbClr val="FF0000"/>
                </a:solidFill>
                <a:sym typeface="Wingdings" pitchFamily="2" charset="2"/>
              </a:rPr>
              <a:t> 3</a:t>
            </a:r>
            <a:endParaRPr lang="en-GB" dirty="0">
              <a:solidFill>
                <a:srgbClr val="FF0000"/>
              </a:solidFill>
            </a:endParaRPr>
          </a:p>
        </p:txBody>
      </p:sp>
    </p:spTree>
    <p:extLst>
      <p:ext uri="{BB962C8B-B14F-4D97-AF65-F5344CB8AC3E}">
        <p14:creationId xmlns:p14="http://schemas.microsoft.com/office/powerpoint/2010/main" xmlns="" val="26292468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24429"/>
          </a:xfrm>
        </p:spPr>
        <p:txBody>
          <a:bodyPr/>
          <a:lstStyle/>
          <a:p>
            <a:r>
              <a:rPr lang="en-IN" dirty="0" smtClean="0"/>
              <a:t>Steps in processing of the string </a:t>
            </a:r>
            <a:r>
              <a:rPr lang="en-IN" b="1" i="1" dirty="0" smtClean="0"/>
              <a:t>((a))</a:t>
            </a:r>
            <a:endParaRPr lang="en-IN" b="1" i="1" dirty="0"/>
          </a:p>
        </p:txBody>
      </p:sp>
      <p:graphicFrame>
        <p:nvGraphicFramePr>
          <p:cNvPr id="4" name="Content Placeholder 3"/>
          <p:cNvGraphicFramePr>
            <a:graphicFrameLocks noGrp="1"/>
          </p:cNvGraphicFramePr>
          <p:nvPr>
            <p:ph idx="1"/>
          </p:nvPr>
        </p:nvGraphicFramePr>
        <p:xfrm>
          <a:off x="609600" y="1557341"/>
          <a:ext cx="10972800" cy="4207971"/>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xmlns="" val="700839478"/>
                    </a:ext>
                  </a:extLst>
                </a:gridCol>
                <a:gridCol w="3657600">
                  <a:extLst>
                    <a:ext uri="{9D8B030D-6E8A-4147-A177-3AD203B41FA5}">
                      <a16:colId xmlns:a16="http://schemas.microsoft.com/office/drawing/2014/main" xmlns="" val="342812757"/>
                    </a:ext>
                  </a:extLst>
                </a:gridCol>
                <a:gridCol w="3657600">
                  <a:extLst>
                    <a:ext uri="{9D8B030D-6E8A-4147-A177-3AD203B41FA5}">
                      <a16:colId xmlns:a16="http://schemas.microsoft.com/office/drawing/2014/main" xmlns="" val="3408761518"/>
                    </a:ext>
                  </a:extLst>
                </a:gridCol>
              </a:tblGrid>
              <a:tr h="622191">
                <a:tc>
                  <a:txBody>
                    <a:bodyPr/>
                    <a:lstStyle/>
                    <a:p>
                      <a:r>
                        <a:rPr lang="en-IN" sz="3200" dirty="0" smtClean="0"/>
                        <a:t>Stack</a:t>
                      </a:r>
                      <a:endParaRPr lang="en-IN" sz="3200" dirty="0"/>
                    </a:p>
                  </a:txBody>
                  <a:tcPr/>
                </a:tc>
                <a:tc>
                  <a:txBody>
                    <a:bodyPr/>
                    <a:lstStyle/>
                    <a:p>
                      <a:r>
                        <a:rPr lang="en-IN" sz="3200" dirty="0" smtClean="0"/>
                        <a:t>Input </a:t>
                      </a:r>
                      <a:endParaRPr lang="en-IN" sz="3200" dirty="0"/>
                    </a:p>
                  </a:txBody>
                  <a:tcPr/>
                </a:tc>
                <a:tc>
                  <a:txBody>
                    <a:bodyPr/>
                    <a:lstStyle/>
                    <a:p>
                      <a:r>
                        <a:rPr lang="en-IN" sz="3200" dirty="0" smtClean="0"/>
                        <a:t>Action</a:t>
                      </a:r>
                      <a:endParaRPr lang="en-IN" sz="3200" dirty="0"/>
                    </a:p>
                  </a:txBody>
                  <a:tcPr/>
                </a:tc>
                <a:extLst>
                  <a:ext uri="{0D108BD9-81ED-4DB2-BD59-A6C34878D82A}">
                    <a16:rowId xmlns:a16="http://schemas.microsoft.com/office/drawing/2014/main" xmlns="" val="1702337645"/>
                  </a:ext>
                </a:extLst>
              </a:tr>
              <a:tr h="398420">
                <a:tc>
                  <a:txBody>
                    <a:bodyPr/>
                    <a:lstStyle/>
                    <a:p>
                      <a:r>
                        <a:rPr lang="en-IN" dirty="0" smtClean="0"/>
                        <a:t>$0</a:t>
                      </a:r>
                      <a:endParaRPr lang="en-IN" dirty="0"/>
                    </a:p>
                  </a:txBody>
                  <a:tcPr/>
                </a:tc>
                <a:tc>
                  <a:txBody>
                    <a:bodyPr/>
                    <a:lstStyle/>
                    <a:p>
                      <a:r>
                        <a:rPr lang="en-IN" dirty="0" smtClean="0"/>
                        <a:t>((a))$</a:t>
                      </a:r>
                      <a:endParaRPr lang="en-IN" dirty="0"/>
                    </a:p>
                  </a:txBody>
                  <a:tcPr/>
                </a:tc>
                <a:tc>
                  <a:txBody>
                    <a:bodyPr/>
                    <a:lstStyle/>
                    <a:p>
                      <a:r>
                        <a:rPr lang="en-IN" dirty="0" smtClean="0"/>
                        <a:t>Shift </a:t>
                      </a:r>
                      <a:endParaRPr lang="en-IN" dirty="0"/>
                    </a:p>
                  </a:txBody>
                  <a:tcPr/>
                </a:tc>
                <a:extLst>
                  <a:ext uri="{0D108BD9-81ED-4DB2-BD59-A6C34878D82A}">
                    <a16:rowId xmlns:a16="http://schemas.microsoft.com/office/drawing/2014/main" xmlns="" val="3473504255"/>
                  </a:ext>
                </a:extLst>
              </a:tr>
              <a:tr h="398420">
                <a:tc>
                  <a:txBody>
                    <a:bodyPr/>
                    <a:lstStyle/>
                    <a:p>
                      <a:r>
                        <a:rPr lang="en-IN" dirty="0" smtClean="0"/>
                        <a:t>$</a:t>
                      </a:r>
                      <a:r>
                        <a:rPr lang="en-IN" dirty="0" smtClean="0"/>
                        <a:t>0(3</a:t>
                      </a:r>
                      <a:endParaRPr lang="en-IN" dirty="0"/>
                    </a:p>
                  </a:txBody>
                  <a:tcPr/>
                </a:tc>
                <a:tc>
                  <a:txBody>
                    <a:bodyPr/>
                    <a:lstStyle/>
                    <a:p>
                      <a:r>
                        <a:rPr lang="en-IN" dirty="0" smtClean="0"/>
                        <a:t>(a))$</a:t>
                      </a:r>
                      <a:endParaRPr lang="en-IN" dirty="0"/>
                    </a:p>
                  </a:txBody>
                  <a:tcPr/>
                </a:tc>
                <a:tc>
                  <a:txBody>
                    <a:bodyPr/>
                    <a:lstStyle/>
                    <a:p>
                      <a:r>
                        <a:rPr lang="en-IN" dirty="0" smtClean="0"/>
                        <a:t>Shift </a:t>
                      </a:r>
                      <a:endParaRPr lang="en-IN" dirty="0"/>
                    </a:p>
                  </a:txBody>
                  <a:tcPr/>
                </a:tc>
                <a:extLst>
                  <a:ext uri="{0D108BD9-81ED-4DB2-BD59-A6C34878D82A}">
                    <a16:rowId xmlns:a16="http://schemas.microsoft.com/office/drawing/2014/main" xmlns="" val="1225871365"/>
                  </a:ext>
                </a:extLst>
              </a:tr>
              <a:tr h="398420">
                <a:tc>
                  <a:txBody>
                    <a:bodyPr/>
                    <a:lstStyle/>
                    <a:p>
                      <a:r>
                        <a:rPr lang="en-IN" dirty="0" smtClean="0"/>
                        <a:t>$</a:t>
                      </a:r>
                      <a:r>
                        <a:rPr lang="en-IN" dirty="0" smtClean="0"/>
                        <a:t>0(3(3</a:t>
                      </a:r>
                      <a:endParaRPr lang="en-IN" dirty="0"/>
                    </a:p>
                  </a:txBody>
                  <a:tcPr/>
                </a:tc>
                <a:tc>
                  <a:txBody>
                    <a:bodyPr/>
                    <a:lstStyle/>
                    <a:p>
                      <a:r>
                        <a:rPr lang="en-IN" dirty="0" smtClean="0"/>
                        <a:t>a))$</a:t>
                      </a:r>
                      <a:endParaRPr lang="en-IN" dirty="0"/>
                    </a:p>
                  </a:txBody>
                  <a:tcPr/>
                </a:tc>
                <a:tc>
                  <a:txBody>
                    <a:bodyPr/>
                    <a:lstStyle/>
                    <a:p>
                      <a:r>
                        <a:rPr lang="en-IN" dirty="0" smtClean="0"/>
                        <a:t>Shift</a:t>
                      </a:r>
                      <a:endParaRPr lang="en-IN" dirty="0"/>
                    </a:p>
                  </a:txBody>
                  <a:tcPr/>
                </a:tc>
                <a:extLst>
                  <a:ext uri="{0D108BD9-81ED-4DB2-BD59-A6C34878D82A}">
                    <a16:rowId xmlns:a16="http://schemas.microsoft.com/office/drawing/2014/main" xmlns="" val="679982906"/>
                  </a:ext>
                </a:extLst>
              </a:tr>
              <a:tr h="398420">
                <a:tc>
                  <a:txBody>
                    <a:bodyPr/>
                    <a:lstStyle/>
                    <a:p>
                      <a:r>
                        <a:rPr lang="en-IN" dirty="0" smtClean="0"/>
                        <a:t>$</a:t>
                      </a:r>
                      <a:r>
                        <a:rPr lang="en-IN" dirty="0" smtClean="0"/>
                        <a:t>0(3(3a2</a:t>
                      </a:r>
                      <a:endParaRPr lang="en-IN" dirty="0"/>
                    </a:p>
                  </a:txBody>
                  <a:tcPr/>
                </a:tc>
                <a:tc>
                  <a:txBody>
                    <a:bodyPr/>
                    <a:lstStyle/>
                    <a:p>
                      <a:r>
                        <a:rPr lang="en-IN" dirty="0" smtClean="0"/>
                        <a:t>))$</a:t>
                      </a:r>
                      <a:endParaRPr lang="en-IN" dirty="0"/>
                    </a:p>
                  </a:txBody>
                  <a:tcPr/>
                </a:tc>
                <a:tc>
                  <a:txBody>
                    <a:bodyPr/>
                    <a:lstStyle/>
                    <a:p>
                      <a:r>
                        <a:rPr lang="en-IN" dirty="0" smtClean="0"/>
                        <a:t>Reduce by A →a</a:t>
                      </a:r>
                      <a:endParaRPr lang="en-IN" dirty="0"/>
                    </a:p>
                  </a:txBody>
                  <a:tcPr/>
                </a:tc>
                <a:extLst>
                  <a:ext uri="{0D108BD9-81ED-4DB2-BD59-A6C34878D82A}">
                    <a16:rowId xmlns:a16="http://schemas.microsoft.com/office/drawing/2014/main" xmlns="" val="2370475845"/>
                  </a:ext>
                </a:extLst>
              </a:tr>
              <a:tr h="398420">
                <a:tc>
                  <a:txBody>
                    <a:bodyPr/>
                    <a:lstStyle/>
                    <a:p>
                      <a:r>
                        <a:rPr lang="en-IN" dirty="0" smtClean="0"/>
                        <a:t>$</a:t>
                      </a:r>
                      <a:r>
                        <a:rPr lang="en-IN" dirty="0" smtClean="0"/>
                        <a:t>0(3(3A4</a:t>
                      </a:r>
                      <a:endParaRPr lang="en-IN" dirty="0"/>
                    </a:p>
                  </a:txBody>
                  <a:tcPr/>
                </a:tc>
                <a:tc>
                  <a:txBody>
                    <a:bodyPr/>
                    <a:lstStyle/>
                    <a:p>
                      <a:r>
                        <a:rPr lang="en-IN" dirty="0" smtClean="0"/>
                        <a:t>))$</a:t>
                      </a:r>
                      <a:endParaRPr lang="en-IN" dirty="0"/>
                    </a:p>
                  </a:txBody>
                  <a:tcPr/>
                </a:tc>
                <a:tc>
                  <a:txBody>
                    <a:bodyPr/>
                    <a:lstStyle/>
                    <a:p>
                      <a:r>
                        <a:rPr lang="en-IN" dirty="0" smtClean="0"/>
                        <a:t>Shift</a:t>
                      </a:r>
                      <a:endParaRPr lang="en-IN" dirty="0"/>
                    </a:p>
                  </a:txBody>
                  <a:tcPr/>
                </a:tc>
                <a:extLst>
                  <a:ext uri="{0D108BD9-81ED-4DB2-BD59-A6C34878D82A}">
                    <a16:rowId xmlns:a16="http://schemas.microsoft.com/office/drawing/2014/main" xmlns="" val="1563396430"/>
                  </a:ext>
                </a:extLst>
              </a:tr>
              <a:tr h="398420">
                <a:tc>
                  <a:txBody>
                    <a:bodyPr/>
                    <a:lstStyle/>
                    <a:p>
                      <a:r>
                        <a:rPr lang="en-IN" dirty="0" smtClean="0"/>
                        <a:t>$</a:t>
                      </a:r>
                      <a:r>
                        <a:rPr lang="en-IN" dirty="0" smtClean="0"/>
                        <a:t>0(3(3A4)5</a:t>
                      </a:r>
                      <a:endParaRPr lang="en-IN" dirty="0"/>
                    </a:p>
                  </a:txBody>
                  <a:tcPr/>
                </a:tc>
                <a:tc>
                  <a:txBody>
                    <a:bodyPr/>
                    <a:lstStyle/>
                    <a:p>
                      <a:r>
                        <a:rPr lang="en-IN" dirty="0" smtClean="0"/>
                        <a:t>)$</a:t>
                      </a:r>
                      <a:endParaRPr lang="en-IN" dirty="0"/>
                    </a:p>
                  </a:txBody>
                  <a:tcPr/>
                </a:tc>
                <a:tc>
                  <a:txBody>
                    <a:bodyPr/>
                    <a:lstStyle/>
                    <a:p>
                      <a:r>
                        <a:rPr lang="en-IN" dirty="0" smtClean="0"/>
                        <a:t>Reduce by A→(A)</a:t>
                      </a:r>
                      <a:endParaRPr lang="en-IN" dirty="0"/>
                    </a:p>
                  </a:txBody>
                  <a:tcPr/>
                </a:tc>
                <a:extLst>
                  <a:ext uri="{0D108BD9-81ED-4DB2-BD59-A6C34878D82A}">
                    <a16:rowId xmlns:a16="http://schemas.microsoft.com/office/drawing/2014/main" xmlns="" val="1614675653"/>
                  </a:ext>
                </a:extLst>
              </a:tr>
              <a:tr h="398420">
                <a:tc>
                  <a:txBody>
                    <a:bodyPr/>
                    <a:lstStyle/>
                    <a:p>
                      <a:r>
                        <a:rPr lang="en-IN" dirty="0" smtClean="0"/>
                        <a:t>$</a:t>
                      </a:r>
                      <a:r>
                        <a:rPr lang="en-IN" dirty="0" smtClean="0"/>
                        <a:t>0(3A4</a:t>
                      </a:r>
                      <a:endParaRPr lang="en-IN" dirty="0"/>
                    </a:p>
                  </a:txBody>
                  <a:tcPr/>
                </a:tc>
                <a:tc>
                  <a:txBody>
                    <a:bodyPr/>
                    <a:lstStyle/>
                    <a:p>
                      <a:r>
                        <a:rPr lang="en-IN" dirty="0" smtClean="0"/>
                        <a:t>)$</a:t>
                      </a:r>
                      <a:endParaRPr lang="en-IN" dirty="0"/>
                    </a:p>
                  </a:txBody>
                  <a:tcPr/>
                </a:tc>
                <a:tc>
                  <a:txBody>
                    <a:bodyPr/>
                    <a:lstStyle/>
                    <a:p>
                      <a:r>
                        <a:rPr lang="en-IN" dirty="0" smtClean="0"/>
                        <a:t>Shift </a:t>
                      </a:r>
                      <a:endParaRPr lang="en-IN" dirty="0"/>
                    </a:p>
                  </a:txBody>
                  <a:tcPr/>
                </a:tc>
                <a:extLst>
                  <a:ext uri="{0D108BD9-81ED-4DB2-BD59-A6C34878D82A}">
                    <a16:rowId xmlns:a16="http://schemas.microsoft.com/office/drawing/2014/main" xmlns="" val="3316120081"/>
                  </a:ext>
                </a:extLst>
              </a:tr>
              <a:tr h="398420">
                <a:tc>
                  <a:txBody>
                    <a:bodyPr/>
                    <a:lstStyle/>
                    <a:p>
                      <a:r>
                        <a:rPr lang="en-IN" dirty="0" smtClean="0"/>
                        <a:t>$</a:t>
                      </a:r>
                      <a:r>
                        <a:rPr lang="en-IN" dirty="0" smtClean="0"/>
                        <a:t>0(3A4)5</a:t>
                      </a:r>
                      <a:endParaRPr lang="en-IN" dirty="0"/>
                    </a:p>
                  </a:txBody>
                  <a:tcPr/>
                </a:tc>
                <a:tc>
                  <a:txBody>
                    <a:bodyPr/>
                    <a:lstStyle/>
                    <a:p>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Reduce by A→(A)</a:t>
                      </a:r>
                    </a:p>
                  </a:txBody>
                  <a:tcPr/>
                </a:tc>
                <a:extLst>
                  <a:ext uri="{0D108BD9-81ED-4DB2-BD59-A6C34878D82A}">
                    <a16:rowId xmlns:a16="http://schemas.microsoft.com/office/drawing/2014/main" xmlns="" val="1135029188"/>
                  </a:ext>
                </a:extLst>
              </a:tr>
              <a:tr h="398420">
                <a:tc>
                  <a:txBody>
                    <a:bodyPr/>
                    <a:lstStyle/>
                    <a:p>
                      <a:r>
                        <a:rPr lang="en-IN" dirty="0" smtClean="0"/>
                        <a:t>$</a:t>
                      </a:r>
                      <a:r>
                        <a:rPr lang="en-IN" dirty="0" smtClean="0"/>
                        <a:t>0A1</a:t>
                      </a:r>
                      <a:endParaRPr lang="en-IN" dirty="0"/>
                    </a:p>
                  </a:txBody>
                  <a:tcPr/>
                </a:tc>
                <a:tc>
                  <a:txBody>
                    <a:bodyPr/>
                    <a:lstStyle/>
                    <a:p>
                      <a:r>
                        <a:rPr lang="en-IN" dirty="0" smtClean="0"/>
                        <a:t>$</a:t>
                      </a:r>
                      <a:endParaRPr lang="en-IN" dirty="0"/>
                    </a:p>
                  </a:txBody>
                  <a:tcPr/>
                </a:tc>
                <a:tc>
                  <a:txBody>
                    <a:bodyPr/>
                    <a:lstStyle/>
                    <a:p>
                      <a:r>
                        <a:rPr lang="en-IN" dirty="0" smtClean="0"/>
                        <a:t>Accept</a:t>
                      </a:r>
                      <a:endParaRPr lang="en-IN" dirty="0"/>
                    </a:p>
                  </a:txBody>
                  <a:tcPr/>
                </a:tc>
                <a:extLst>
                  <a:ext uri="{0D108BD9-81ED-4DB2-BD59-A6C34878D82A}">
                    <a16:rowId xmlns:a16="http://schemas.microsoft.com/office/drawing/2014/main" xmlns="" val="2929062566"/>
                  </a:ext>
                </a:extLst>
              </a:tr>
            </a:tbl>
          </a:graphicData>
        </a:graphic>
      </p:graphicFrame>
    </p:spTree>
    <p:extLst>
      <p:ext uri="{BB962C8B-B14F-4D97-AF65-F5344CB8AC3E}">
        <p14:creationId xmlns:p14="http://schemas.microsoft.com/office/powerpoint/2010/main" xmlns="" val="21542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IN" dirty="0" smtClean="0"/>
              <a:t>Principal drawback: Too much work needs to be done in order to design an LR parser by hand for a typical programming language grammar. But specialized LR parser generators are available. (Ex: YACC).</a:t>
            </a:r>
            <a:endParaRPr lang="en-IN" dirty="0"/>
          </a:p>
        </p:txBody>
      </p:sp>
    </p:spTree>
    <p:extLst>
      <p:ext uri="{BB962C8B-B14F-4D97-AF65-F5344CB8AC3E}">
        <p14:creationId xmlns:p14="http://schemas.microsoft.com/office/powerpoint/2010/main" xmlns="" val="38881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Types of LR parser	</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latin typeface="Bookman Old Style" panose="02050604050505020204" pitchFamily="18" charset="0"/>
              </a:rPr>
              <a:t>LR(0)</a:t>
            </a:r>
          </a:p>
          <a:p>
            <a:pPr marL="514350" indent="-514350" algn="just">
              <a:buFont typeface="+mj-lt"/>
              <a:buAutoNum type="arabicPeriod"/>
            </a:pPr>
            <a:r>
              <a:rPr lang="en-US" dirty="0" smtClean="0">
                <a:latin typeface="Bookman Old Style" panose="02050604050505020204" pitchFamily="18" charset="0"/>
              </a:rPr>
              <a:t>SLR : Simple LR- easiest to implement.</a:t>
            </a:r>
          </a:p>
          <a:p>
            <a:pPr marL="514350" indent="-514350" algn="just">
              <a:buFont typeface="+mj-lt"/>
              <a:buAutoNum type="arabicPeriod"/>
            </a:pPr>
            <a:r>
              <a:rPr lang="en-US" dirty="0">
                <a:latin typeface="Bookman Old Style" panose="02050604050505020204" pitchFamily="18" charset="0"/>
              </a:rPr>
              <a:t>CLR(1): Canonical LR- Most powerful and most expensive</a:t>
            </a:r>
            <a:r>
              <a:rPr lang="en-US" dirty="0" smtClean="0">
                <a:latin typeface="Bookman Old Style" panose="02050604050505020204" pitchFamily="18" charset="0"/>
              </a:rPr>
              <a:t>.</a:t>
            </a:r>
          </a:p>
          <a:p>
            <a:pPr marL="514350" indent="-514350" algn="just">
              <a:buFont typeface="+mj-lt"/>
              <a:buAutoNum type="arabicPeriod"/>
            </a:pPr>
            <a:r>
              <a:rPr lang="en-US" dirty="0" smtClean="0">
                <a:latin typeface="Bookman Old Style" panose="02050604050505020204" pitchFamily="18" charset="0"/>
              </a:rPr>
              <a:t>LALR(1): Look-Ahead  LR- Intermediate in power.</a:t>
            </a:r>
          </a:p>
        </p:txBody>
      </p:sp>
    </p:spTree>
    <p:extLst>
      <p:ext uri="{BB962C8B-B14F-4D97-AF65-F5344CB8AC3E}">
        <p14:creationId xmlns:p14="http://schemas.microsoft.com/office/powerpoint/2010/main" xmlns="" val="3966943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Bookman Old Style" pitchFamily="18" charset="0"/>
              </a:rPr>
              <a:t>Working of LR Parser</a:t>
            </a:r>
            <a:endParaRPr lang="en-IN" b="1" dirty="0">
              <a:latin typeface="Bookman Old Style" pitchFamily="18" charset="0"/>
            </a:endParaRPr>
          </a:p>
        </p:txBody>
      </p:sp>
      <p:sp>
        <p:nvSpPr>
          <p:cNvPr id="4" name="Rectangle 3"/>
          <p:cNvSpPr/>
          <p:nvPr/>
        </p:nvSpPr>
        <p:spPr>
          <a:xfrm>
            <a:off x="3993961" y="1662511"/>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Input buffer</a:t>
            </a:r>
            <a:endParaRPr lang="en-US" sz="2400" b="1" dirty="0">
              <a:latin typeface="Bookman Old Style" panose="02050604050505020204" pitchFamily="18" charset="0"/>
            </a:endParaRPr>
          </a:p>
        </p:txBody>
      </p:sp>
      <p:sp>
        <p:nvSpPr>
          <p:cNvPr id="5" name="Rectangle 4"/>
          <p:cNvSpPr/>
          <p:nvPr/>
        </p:nvSpPr>
        <p:spPr>
          <a:xfrm>
            <a:off x="3993961" y="3395663"/>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LR parsing Program</a:t>
            </a:r>
            <a:endParaRPr lang="en-US" sz="2400" b="1" dirty="0">
              <a:latin typeface="Bookman Old Style" panose="02050604050505020204" pitchFamily="18" charset="0"/>
            </a:endParaRPr>
          </a:p>
        </p:txBody>
      </p:sp>
      <p:sp>
        <p:nvSpPr>
          <p:cNvPr id="6" name="Rectangle 5"/>
          <p:cNvSpPr/>
          <p:nvPr/>
        </p:nvSpPr>
        <p:spPr>
          <a:xfrm>
            <a:off x="3993961" y="5128815"/>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LR parsing table</a:t>
            </a:r>
            <a:endParaRPr lang="en-US" sz="2400" b="1" dirty="0">
              <a:latin typeface="Bookman Old Style" panose="02050604050505020204" pitchFamily="18" charset="0"/>
            </a:endParaRPr>
          </a:p>
        </p:txBody>
      </p:sp>
      <p:sp>
        <p:nvSpPr>
          <p:cNvPr id="7" name="Rectangle 6"/>
          <p:cNvSpPr/>
          <p:nvPr/>
        </p:nvSpPr>
        <p:spPr>
          <a:xfrm>
            <a:off x="1473200" y="2433175"/>
            <a:ext cx="1117601" cy="29409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Stack</a:t>
            </a:r>
            <a:endParaRPr lang="en-US" sz="2400" b="1" dirty="0">
              <a:latin typeface="Bookman Old Style" panose="02050604050505020204" pitchFamily="18" charset="0"/>
            </a:endParaRPr>
          </a:p>
        </p:txBody>
      </p:sp>
      <p:sp>
        <p:nvSpPr>
          <p:cNvPr id="8" name="Down Arrow 7"/>
          <p:cNvSpPr/>
          <p:nvPr/>
        </p:nvSpPr>
        <p:spPr>
          <a:xfrm>
            <a:off x="5435600" y="2678511"/>
            <a:ext cx="270933" cy="717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435600" y="4411663"/>
            <a:ext cx="270933" cy="717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2590801" y="3694048"/>
            <a:ext cx="1403160" cy="3585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5" idx="3"/>
          </p:cNvCxnSpPr>
          <p:nvPr/>
        </p:nvCxnSpPr>
        <p:spPr>
          <a:xfrm>
            <a:off x="7010401" y="3903663"/>
            <a:ext cx="1693332" cy="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722973" y="3365335"/>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Output</a:t>
            </a:r>
            <a:endParaRPr lang="en-US" sz="2400" b="1" dirty="0">
              <a:latin typeface="Bookman Old Style" panose="02050604050505020204" pitchFamily="18" charset="0"/>
            </a:endParaRPr>
          </a:p>
        </p:txBody>
      </p:sp>
      <p:cxnSp>
        <p:nvCxnSpPr>
          <p:cNvPr id="14" name="Straight Arrow Connector 13"/>
          <p:cNvCxnSpPr/>
          <p:nvPr/>
        </p:nvCxnSpPr>
        <p:spPr>
          <a:xfrm flipV="1">
            <a:off x="7029641" y="5136752"/>
            <a:ext cx="1693332" cy="272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29641" y="5918730"/>
            <a:ext cx="1674092" cy="226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759147" y="4620815"/>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man Old Style" panose="02050604050505020204" pitchFamily="18" charset="0"/>
              </a:rPr>
              <a:t>Action</a:t>
            </a:r>
            <a:endParaRPr lang="en-US" sz="2400" b="1" dirty="0">
              <a:latin typeface="Bookman Old Style" panose="02050604050505020204" pitchFamily="18" charset="0"/>
            </a:endParaRPr>
          </a:p>
        </p:txBody>
      </p:sp>
      <p:sp>
        <p:nvSpPr>
          <p:cNvPr id="19" name="Rectangle 18"/>
          <p:cNvSpPr/>
          <p:nvPr/>
        </p:nvSpPr>
        <p:spPr>
          <a:xfrm>
            <a:off x="8722973" y="5780251"/>
            <a:ext cx="301644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smtClean="0">
                <a:latin typeface="Bookman Old Style" panose="02050604050505020204" pitchFamily="18" charset="0"/>
              </a:rPr>
              <a:t>Goto</a:t>
            </a:r>
            <a:endParaRPr lang="en-US" sz="2400" b="1" dirty="0">
              <a:latin typeface="Bookman Old Style" panose="02050604050505020204" pitchFamily="18" charset="0"/>
            </a:endParaRPr>
          </a:p>
        </p:txBody>
      </p:sp>
    </p:spTree>
    <p:extLst>
      <p:ext uri="{BB962C8B-B14F-4D97-AF65-F5344CB8AC3E}">
        <p14:creationId xmlns:p14="http://schemas.microsoft.com/office/powerpoint/2010/main" xmlns="" val="2664650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Working of LR Parser contd..</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latin typeface="Bookman Old Style" panose="02050604050505020204" pitchFamily="18" charset="0"/>
              </a:rPr>
              <a:t>LR parser consists of an input, an output, a stack, a driver program and a parsing table that has two functions</a:t>
            </a:r>
          </a:p>
          <a:p>
            <a:pPr marL="457200" lvl="1" indent="0" algn="just">
              <a:buNone/>
            </a:pPr>
            <a:r>
              <a:rPr lang="en-US" dirty="0">
                <a:latin typeface="Bookman Old Style" panose="02050604050505020204" pitchFamily="18" charset="0"/>
              </a:rPr>
              <a:t>1. </a:t>
            </a:r>
            <a:r>
              <a:rPr lang="en-US" b="1" i="1" dirty="0">
                <a:solidFill>
                  <a:srgbClr val="00B0F0"/>
                </a:solidFill>
                <a:latin typeface="Bookman Old Style" panose="02050604050505020204" pitchFamily="18" charset="0"/>
              </a:rPr>
              <a:t>Action</a:t>
            </a:r>
          </a:p>
          <a:p>
            <a:pPr marL="457200" lvl="1" indent="0" algn="just">
              <a:buNone/>
            </a:pPr>
            <a:r>
              <a:rPr lang="en-US" dirty="0">
                <a:latin typeface="Bookman Old Style" panose="02050604050505020204" pitchFamily="18" charset="0"/>
              </a:rPr>
              <a:t>2. </a:t>
            </a:r>
            <a:r>
              <a:rPr lang="en-US" b="1" i="1" dirty="0" err="1">
                <a:solidFill>
                  <a:srgbClr val="FF0000"/>
                </a:solidFill>
                <a:latin typeface="Bookman Old Style" panose="02050604050505020204" pitchFamily="18" charset="0"/>
              </a:rPr>
              <a:t>Goto</a:t>
            </a:r>
            <a:endParaRPr lang="en-US" b="1" i="1" dirty="0">
              <a:solidFill>
                <a:srgbClr val="FF0000"/>
              </a:solidFill>
              <a:latin typeface="Bookman Old Style" panose="02050604050505020204" pitchFamily="18" charset="0"/>
            </a:endParaRPr>
          </a:p>
          <a:p>
            <a:pPr algn="just">
              <a:buFont typeface="Wingdings" panose="05000000000000000000" pitchFamily="2" charset="2"/>
              <a:buChar char="q"/>
            </a:pPr>
            <a:r>
              <a:rPr lang="en-US" dirty="0">
                <a:latin typeface="Bookman Old Style" panose="02050604050505020204" pitchFamily="18" charset="0"/>
              </a:rPr>
              <a:t>The driver program is same for all LR parsers</a:t>
            </a:r>
            <a:r>
              <a:rPr lang="en-US" b="1" i="1" dirty="0">
                <a:solidFill>
                  <a:srgbClr val="FF0000"/>
                </a:solidFill>
                <a:latin typeface="Bookman Old Style" panose="02050604050505020204" pitchFamily="18" charset="0"/>
              </a:rPr>
              <a:t>. Only the parsing table changes from one parser to another.</a:t>
            </a:r>
          </a:p>
        </p:txBody>
      </p:sp>
    </p:spTree>
    <p:extLst>
      <p:ext uri="{BB962C8B-B14F-4D97-AF65-F5344CB8AC3E}">
        <p14:creationId xmlns:p14="http://schemas.microsoft.com/office/powerpoint/2010/main" xmlns="" val="223324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anose="02050604050505020204" pitchFamily="18" charset="0"/>
              </a:rPr>
              <a:t>Working of LR Parser contd..</a:t>
            </a:r>
            <a:endParaRPr lang="en-US" b="1" dirty="0">
              <a:latin typeface="Bookman Old Style" panose="020506040505050202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dirty="0">
                <a:latin typeface="Bookman Old Style" panose="02050604050505020204" pitchFamily="18" charset="0"/>
              </a:rPr>
              <a:t>The parsing program reads character from an input buffer one at a time, where a shift reduces parser would shift a symbol; an LR parser </a:t>
            </a:r>
            <a:r>
              <a:rPr lang="en-US" b="1" i="1" dirty="0">
                <a:solidFill>
                  <a:srgbClr val="FF0000"/>
                </a:solidFill>
                <a:latin typeface="Bookman Old Style" panose="02050604050505020204" pitchFamily="18" charset="0"/>
              </a:rPr>
              <a:t>shifts a </a:t>
            </a:r>
            <a:r>
              <a:rPr lang="en-US" b="1" i="1" dirty="0" smtClean="0">
                <a:solidFill>
                  <a:srgbClr val="FF0000"/>
                </a:solidFill>
                <a:latin typeface="Bookman Old Style" panose="02050604050505020204" pitchFamily="18" charset="0"/>
              </a:rPr>
              <a:t>state</a:t>
            </a:r>
            <a:r>
              <a:rPr lang="en-US" dirty="0" smtClean="0">
                <a:latin typeface="Bookman Old Style" panose="02050604050505020204" pitchFamily="18" charset="0"/>
              </a:rPr>
              <a:t>.</a:t>
            </a:r>
          </a:p>
          <a:p>
            <a:pPr algn="just">
              <a:buFont typeface="Wingdings" panose="05000000000000000000" pitchFamily="2" charset="2"/>
              <a:buChar char="q"/>
            </a:pPr>
            <a:r>
              <a:rPr lang="en-US" dirty="0" smtClean="0">
                <a:latin typeface="Bookman Old Style" panose="02050604050505020204" pitchFamily="18" charset="0"/>
              </a:rPr>
              <a:t>Each </a:t>
            </a:r>
            <a:r>
              <a:rPr lang="en-US" dirty="0">
                <a:latin typeface="Bookman Old Style" panose="02050604050505020204" pitchFamily="18" charset="0"/>
              </a:rPr>
              <a:t>state summarizes the information contained in the stack</a:t>
            </a:r>
            <a:r>
              <a:rPr lang="en-US" dirty="0" smtClean="0">
                <a:latin typeface="Bookman Old Style" panose="02050604050505020204" pitchFamily="18" charset="0"/>
              </a:rPr>
              <a:t>.</a:t>
            </a:r>
          </a:p>
          <a:p>
            <a:pPr algn="just">
              <a:buFont typeface="Wingdings" panose="05000000000000000000" pitchFamily="2" charset="2"/>
              <a:buChar char="q"/>
            </a:pPr>
            <a:r>
              <a:rPr lang="en-US" b="1" i="1" dirty="0" smtClean="0">
                <a:solidFill>
                  <a:srgbClr val="FF0000"/>
                </a:solidFill>
                <a:latin typeface="Bookman Old Style" panose="02050604050505020204" pitchFamily="18" charset="0"/>
              </a:rPr>
              <a:t>States represent a set of “items”</a:t>
            </a:r>
            <a:endParaRPr lang="en-US" b="1" i="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xmlns="" val="2645744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Program uses a stack to store a string of the form </a:t>
            </a:r>
            <a:r>
              <a:rPr lang="en-IN" b="1" dirty="0"/>
              <a:t>s</a:t>
            </a:r>
            <a:r>
              <a:rPr lang="en-IN" b="1" baseline="-25000" dirty="0"/>
              <a:t>0</a:t>
            </a:r>
            <a:r>
              <a:rPr lang="en-IN" b="1" dirty="0"/>
              <a:t>X</a:t>
            </a:r>
            <a:r>
              <a:rPr lang="en-IN" b="1" baseline="-25000" dirty="0"/>
              <a:t>1</a:t>
            </a:r>
            <a:r>
              <a:rPr lang="en-IN" b="1" dirty="0"/>
              <a:t>s</a:t>
            </a:r>
            <a:r>
              <a:rPr lang="en-IN" b="1" baseline="-25000" dirty="0"/>
              <a:t>1</a:t>
            </a:r>
            <a:r>
              <a:rPr lang="en-IN" b="1" dirty="0"/>
              <a:t>X</a:t>
            </a:r>
            <a:r>
              <a:rPr lang="en-IN" b="1" baseline="-25000" dirty="0"/>
              <a:t>2</a:t>
            </a:r>
            <a:r>
              <a:rPr lang="en-IN" b="1" dirty="0"/>
              <a:t>s</a:t>
            </a:r>
            <a:r>
              <a:rPr lang="en-IN" b="1" baseline="-25000" dirty="0"/>
              <a:t>2</a:t>
            </a:r>
            <a:r>
              <a:rPr lang="en-IN" b="1" dirty="0"/>
              <a:t>…….</a:t>
            </a:r>
            <a:r>
              <a:rPr lang="en-IN" b="1" dirty="0" err="1" smtClean="0"/>
              <a:t>X</a:t>
            </a:r>
            <a:r>
              <a:rPr lang="en-IN" b="1" baseline="-25000" dirty="0" err="1" smtClean="0"/>
              <a:t>m</a:t>
            </a:r>
            <a:r>
              <a:rPr lang="en-IN" b="1" dirty="0" err="1" smtClean="0"/>
              <a:t>s</a:t>
            </a:r>
            <a:r>
              <a:rPr lang="en-IN" b="1" baseline="-25000" dirty="0" err="1" smtClean="0"/>
              <a:t>m</a:t>
            </a:r>
            <a:r>
              <a:rPr lang="en-IN" dirty="0" smtClean="0"/>
              <a:t>, after reading from the input buffer one at a time. Each </a:t>
            </a:r>
            <a:r>
              <a:rPr lang="en-IN" b="1" dirty="0"/>
              <a:t>X</a:t>
            </a:r>
            <a:r>
              <a:rPr lang="en-IN" baseline="-25000" dirty="0"/>
              <a:t>i </a:t>
            </a:r>
            <a:r>
              <a:rPr lang="en-IN" dirty="0" smtClean="0"/>
              <a:t> is a grammar symbol and </a:t>
            </a:r>
            <a:r>
              <a:rPr lang="en-IN" b="1" dirty="0" err="1"/>
              <a:t>s</a:t>
            </a:r>
            <a:r>
              <a:rPr lang="en-IN" b="1" baseline="-25000" dirty="0" err="1"/>
              <a:t>i</a:t>
            </a:r>
            <a:r>
              <a:rPr lang="en-IN" dirty="0" smtClean="0"/>
              <a:t> is a state.</a:t>
            </a:r>
          </a:p>
          <a:p>
            <a:pPr marL="0" indent="0" algn="just">
              <a:buNone/>
            </a:pPr>
            <a:endParaRPr lang="en-IN" dirty="0" smtClean="0"/>
          </a:p>
          <a:p>
            <a:pPr algn="just"/>
            <a:r>
              <a:rPr lang="en-IN" dirty="0" smtClean="0"/>
              <a:t>Parser table is divided into 2 parts namely:</a:t>
            </a:r>
          </a:p>
          <a:p>
            <a:pPr algn="just"/>
            <a:r>
              <a:rPr lang="en-IN" dirty="0" smtClean="0">
                <a:solidFill>
                  <a:srgbClr val="FF0000"/>
                </a:solidFill>
              </a:rPr>
              <a:t>1. Action.</a:t>
            </a:r>
          </a:p>
          <a:p>
            <a:pPr algn="just"/>
            <a:r>
              <a:rPr lang="en-IN" dirty="0" smtClean="0">
                <a:solidFill>
                  <a:srgbClr val="FF0000"/>
                </a:solidFill>
              </a:rPr>
              <a:t>2. </a:t>
            </a:r>
            <a:r>
              <a:rPr lang="en-IN" dirty="0" err="1" smtClean="0">
                <a:solidFill>
                  <a:srgbClr val="FF0000"/>
                </a:solidFill>
              </a:rPr>
              <a:t>Goto</a:t>
            </a:r>
            <a:r>
              <a:rPr lang="en-IN" dirty="0" smtClean="0">
                <a:solidFill>
                  <a:srgbClr val="FF0000"/>
                </a:solidFill>
              </a:rPr>
              <a:t>.</a:t>
            </a:r>
            <a:r>
              <a:rPr lang="en-IN" dirty="0" smtClean="0"/>
              <a:t> </a:t>
            </a:r>
            <a:endParaRPr lang="en-IN" dirty="0"/>
          </a:p>
        </p:txBody>
      </p:sp>
    </p:spTree>
    <p:extLst>
      <p:ext uri="{BB962C8B-B14F-4D97-AF65-F5344CB8AC3E}">
        <p14:creationId xmlns:p14="http://schemas.microsoft.com/office/powerpoint/2010/main" xmlns="" val="1617733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5" ma:contentTypeDescription="Create a new document." ma:contentTypeScope="" ma:versionID="6422934c898b305a7f872759575cc442">
  <xsd:schema xmlns:xsd="http://www.w3.org/2001/XMLSchema" xmlns:xs="http://www.w3.org/2001/XMLSchema" xmlns:p="http://schemas.microsoft.com/office/2006/metadata/properties" xmlns:ns2="8506bf05-5515-44a3-848b-4d524adb9b77" targetNamespace="http://schemas.microsoft.com/office/2006/metadata/properties" ma:root="true" ma:fieldsID="59b54b90fb6e2b181d81b6e107cd318a"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A4D144-F24F-433E-86AA-25A493254A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06bf05-5515-44a3-848b-4d524adb9b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10CB5-3555-47D1-B0C1-3F6B4670BF86}">
  <ds:schemaRefs>
    <ds:schemaRef ds:uri="http://schemas.microsoft.com/sharepoint/v3/contenttype/forms"/>
  </ds:schemaRefs>
</ds:datastoreItem>
</file>

<file path=customXml/itemProps3.xml><?xml version="1.0" encoding="utf-8"?>
<ds:datastoreItem xmlns:ds="http://schemas.openxmlformats.org/officeDocument/2006/customXml" ds:itemID="{0529ECE7-3D97-42B7-9947-338B3F13FF35}">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506bf05-5515-44a3-848b-4d524adb9b77"/>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3431</TotalTime>
  <Words>1837</Words>
  <Application>Microsoft Office PowerPoint</Application>
  <PresentationFormat>Custom</PresentationFormat>
  <Paragraphs>534</Paragraphs>
  <Slides>38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Microsoft Word 文档</vt:lpstr>
      <vt:lpstr>COMPILER DESIGN  (CS 1703)</vt:lpstr>
      <vt:lpstr>LR PARSERS </vt:lpstr>
      <vt:lpstr>Advantages of LR parsers</vt:lpstr>
      <vt:lpstr>Slide 4</vt:lpstr>
      <vt:lpstr>Types of LR parser </vt:lpstr>
      <vt:lpstr>Working of LR Parser</vt:lpstr>
      <vt:lpstr>Working of LR Parser contd..</vt:lpstr>
      <vt:lpstr>Working of LR Parser contd..</vt:lpstr>
      <vt:lpstr>Slide 9</vt:lpstr>
      <vt:lpstr>Slide 10</vt:lpstr>
      <vt:lpstr>Slide 11</vt:lpstr>
      <vt:lpstr>LR(0) Parser</vt:lpstr>
      <vt:lpstr>LR(0) Parser</vt:lpstr>
      <vt:lpstr>LR(0) Items</vt:lpstr>
      <vt:lpstr>LR(0) Parser</vt:lpstr>
      <vt:lpstr>LR(0) Parser</vt:lpstr>
      <vt:lpstr>LR(0) Parser</vt:lpstr>
      <vt:lpstr>LR(0) Parser</vt:lpstr>
      <vt:lpstr>LR(0) Parser</vt:lpstr>
      <vt:lpstr>LR(0) Parser</vt:lpstr>
      <vt:lpstr>LR(0) Parser</vt:lpstr>
      <vt:lpstr>LR(0) Parser</vt:lpstr>
      <vt:lpstr>Slide 23</vt:lpstr>
      <vt:lpstr>Slide 24</vt:lpstr>
      <vt:lpstr>Slide 25</vt:lpstr>
      <vt:lpstr>Slide 26</vt:lpstr>
      <vt:lpstr>Steps in processing of the string abb</vt:lpstr>
      <vt:lpstr>Slide 28</vt:lpstr>
      <vt:lpstr>Slide 29</vt:lpstr>
      <vt:lpstr>DFA construction of closure sets</vt:lpstr>
      <vt:lpstr>Slide 31</vt:lpstr>
      <vt:lpstr>Slide 32</vt:lpstr>
      <vt:lpstr>Definition of The SLR(1) parsing algorithm(1)</vt:lpstr>
      <vt:lpstr>Definition of The SLR(1) parsing algorithm(2)</vt:lpstr>
      <vt:lpstr>Definition of The SLR(1) parsing algorithm(3)</vt:lpstr>
      <vt:lpstr>Slide 36</vt:lpstr>
      <vt:lpstr>Slide 37</vt:lpstr>
      <vt:lpstr>Steps in processing of the string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(CS 1703)</dc:title>
  <dc:creator>cp</dc:creator>
  <cp:lastModifiedBy>suman</cp:lastModifiedBy>
  <cp:revision>502</cp:revision>
  <cp:lastPrinted>2017-07-31T05:24:09Z</cp:lastPrinted>
  <dcterms:created xsi:type="dcterms:W3CDTF">2016-08-08T14:56:07Z</dcterms:created>
  <dcterms:modified xsi:type="dcterms:W3CDTF">2020-10-29T06:39:11Z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