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331" r:id="rId5"/>
    <p:sldId id="256" r:id="rId6"/>
    <p:sldId id="327" r:id="rId7"/>
    <p:sldId id="328" r:id="rId8"/>
    <p:sldId id="329" r:id="rId9"/>
    <p:sldId id="257" r:id="rId10"/>
    <p:sldId id="258" r:id="rId11"/>
    <p:sldId id="259" r:id="rId12"/>
    <p:sldId id="332" r:id="rId13"/>
    <p:sldId id="260" r:id="rId14"/>
    <p:sldId id="261" r:id="rId15"/>
    <p:sldId id="262" r:id="rId16"/>
    <p:sldId id="333" r:id="rId17"/>
    <p:sldId id="264" r:id="rId18"/>
    <p:sldId id="334" r:id="rId19"/>
    <p:sldId id="266" r:id="rId20"/>
    <p:sldId id="267" r:id="rId21"/>
    <p:sldId id="268" r:id="rId22"/>
    <p:sldId id="269" r:id="rId23"/>
    <p:sldId id="340" r:id="rId24"/>
    <p:sldId id="341" r:id="rId25"/>
    <p:sldId id="342" r:id="rId26"/>
    <p:sldId id="344" r:id="rId27"/>
    <p:sldId id="345" r:id="rId28"/>
    <p:sldId id="270" r:id="rId29"/>
    <p:sldId id="271" r:id="rId30"/>
    <p:sldId id="272" r:id="rId31"/>
    <p:sldId id="336" r:id="rId32"/>
    <p:sldId id="274" r:id="rId33"/>
    <p:sldId id="337" r:id="rId34"/>
    <p:sldId id="339" r:id="rId35"/>
    <p:sldId id="277" r:id="rId36"/>
    <p:sldId id="278" r:id="rId37"/>
    <p:sldId id="279" r:id="rId38"/>
    <p:sldId id="346" r:id="rId39"/>
    <p:sldId id="348" r:id="rId40"/>
    <p:sldId id="347" r:id="rId41"/>
    <p:sldId id="280" r:id="rId42"/>
    <p:sldId id="355" r:id="rId43"/>
    <p:sldId id="356" r:id="rId44"/>
    <p:sldId id="281" r:id="rId45"/>
    <p:sldId id="285" r:id="rId46"/>
    <p:sldId id="286" r:id="rId47"/>
    <p:sldId id="350" r:id="rId48"/>
    <p:sldId id="287" r:id="rId49"/>
    <p:sldId id="351" r:id="rId50"/>
    <p:sldId id="353" r:id="rId51"/>
    <p:sldId id="354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32269"/>
              </p:ext>
            </p:extLst>
          </p:nvPr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semantic rules of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:=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(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spc="-1" baseline="-25000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…,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 smtClean="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, </a:t>
            </a: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or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one of the 	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grammar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symbols in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	attributes of A or grammar symbols in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Symbol"/>
                <a:ea typeface="Symbol"/>
              </a:rPr>
              <a:t>.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A.a</a:t>
            </a:r>
            <a:r>
              <a:rPr lang="en-IN" sz="2400" dirty="0" smtClean="0"/>
              <a:t>:=f(</a:t>
            </a:r>
            <a:r>
              <a:rPr lang="en-IN" sz="2400" dirty="0" err="1" smtClean="0"/>
              <a:t>X.x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4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/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X.i</a:t>
            </a:r>
            <a:r>
              <a:rPr lang="en-IN" sz="2400" dirty="0" smtClean="0"/>
              <a:t>:= g(</a:t>
            </a:r>
            <a:r>
              <a:rPr lang="en-IN" sz="2400" dirty="0" err="1" smtClean="0"/>
              <a:t>A.a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pPr algn="ctr"/>
            <a:r>
              <a:rPr lang="en-IN" sz="2400" dirty="0" smtClean="0"/>
              <a:t>Dependency Graphs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/>
              <a:t>Represents the flow of information among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evaluation order for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how the values can be computed in an annotated parse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696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62589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 E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9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‘+’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‘*’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‘(‘ E ‘)’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89500" lnSpcReduction="10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 dirty="0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-1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2. the inherited attributes of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Times New Roman"/>
              </a:rPr>
              <a:t>A</a:t>
            </a:r>
            <a:endParaRPr lang="en-IN" altLang="zh-TW" sz="3200" b="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spc="-1" dirty="0" smtClean="0">
                <a:solidFill>
                  <a:srgbClr val="000000"/>
                </a:solidFill>
                <a:latin typeface="Times New Roman"/>
              </a:rPr>
              <a:t>Every S-attributed definition is also L-attributed.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934200" cy="401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LM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:= l(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 m(L.s)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f(M.s)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QR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r(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q(R.s)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f(Q.s)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non L-attributed Syntax directed definition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and are inserted within the right sides of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productions.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when a semantic rule refers to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it.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391400" cy="1828800"/>
          </a:xfrm>
        </p:spPr>
        <p:txBody>
          <a:bodyPr/>
          <a:lstStyle/>
          <a:p>
            <a:r>
              <a:rPr lang="en-IN" dirty="0" smtClean="0"/>
              <a:t>Consider the expression:</a:t>
            </a:r>
          </a:p>
          <a:p>
            <a:endParaRPr lang="en-IN" dirty="0"/>
          </a:p>
          <a:p>
            <a:r>
              <a:rPr lang="en-IN" dirty="0" smtClean="0"/>
              <a:t>S= 2 + 3 * 4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86413"/>
              </p:ext>
            </p:extLst>
          </p:nvPr>
        </p:nvGraphicFramePr>
        <p:xfrm>
          <a:off x="11430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327180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8001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Semantic Rules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2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E+T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+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-----(1)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baseline="0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---------(2)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8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baseline="0" dirty="0" smtClean="0"/>
                        <a:t>T *F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* </a:t>
                      </a:r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-------(3)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---------(4)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7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/>
                        <a:t>num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num.lexval</a:t>
                      </a:r>
                      <a:r>
                        <a:rPr lang="en-IN" dirty="0" smtClean="0"/>
                        <a:t>-----(5)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7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400" cy="49528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096001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72045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parse tree corresponding to the above will be: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7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752600"/>
            <a:ext cx="7772400" cy="43432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571565"/>
            <a:ext cx="8086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447800"/>
            <a:ext cx="7772400" cy="4648080"/>
          </a:xfrm>
        </p:spPr>
        <p:txBody>
          <a:bodyPr/>
          <a:lstStyle/>
          <a:p>
            <a:r>
              <a:rPr lang="en-IN" dirty="0" smtClean="0"/>
              <a:t>Consider the string 1+2+3.</a:t>
            </a:r>
          </a:p>
          <a:p>
            <a:endParaRPr lang="en-IN" dirty="0"/>
          </a:p>
          <a:p>
            <a:r>
              <a:rPr lang="en-IN" dirty="0" smtClean="0"/>
              <a:t>Production is: E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IN" dirty="0" smtClean="0"/>
              <a:t> E + T    {</a:t>
            </a:r>
            <a:r>
              <a:rPr lang="en-IN" smtClean="0"/>
              <a:t>print ‘+’} | T</a:t>
            </a:r>
            <a:endParaRPr lang="en-IN" dirty="0" smtClean="0"/>
          </a:p>
          <a:p>
            <a:r>
              <a:rPr lang="en-IN" dirty="0"/>
              <a:t>	 </a:t>
            </a:r>
            <a:r>
              <a:rPr lang="en-IN" dirty="0" smtClean="0"/>
              <a:t>        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err="1" smtClean="0"/>
              <a:t>num</a:t>
            </a:r>
            <a:r>
              <a:rPr lang="en-IN" dirty="0" smtClean="0"/>
              <a:t>   {print (</a:t>
            </a:r>
            <a:r>
              <a:rPr lang="en-IN" dirty="0" err="1" smtClean="0"/>
              <a:t>num.value</a:t>
            </a:r>
            <a:r>
              <a:rPr lang="en-IN" dirty="0" smtClean="0"/>
              <a:t>)}.</a:t>
            </a:r>
          </a:p>
          <a:p>
            <a:endParaRPr lang="en-IN" dirty="0"/>
          </a:p>
          <a:p>
            <a:r>
              <a:rPr lang="en-IN" dirty="0" smtClean="0"/>
              <a:t>Removing Left recursion we have:</a:t>
            </a:r>
          </a:p>
          <a:p>
            <a:endParaRPr lang="en-IN" dirty="0"/>
          </a:p>
          <a:p>
            <a:r>
              <a:rPr lang="en-IN" dirty="0" smtClean="0"/>
              <a:t>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smtClean="0"/>
              <a:t>TR</a:t>
            </a:r>
          </a:p>
          <a:p>
            <a:r>
              <a:rPr lang="en-IN" dirty="0" smtClean="0"/>
              <a:t>R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smtClean="0"/>
              <a:t>+T   </a:t>
            </a:r>
            <a:r>
              <a:rPr lang="en-IN" dirty="0" smtClean="0"/>
              <a:t>{print ‘+’} | R</a:t>
            </a:r>
            <a:r>
              <a:rPr lang="en-IN" dirty="0" smtClean="0"/>
              <a:t>  </a:t>
            </a:r>
          </a:p>
          <a:p>
            <a:r>
              <a:rPr lang="en-IN" dirty="0" smtClean="0"/>
              <a:t>R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err="1" smtClean="0"/>
              <a:t>num</a:t>
            </a:r>
            <a:r>
              <a:rPr lang="en-IN" dirty="0" smtClean="0"/>
              <a:t>   {print (</a:t>
            </a:r>
            <a:r>
              <a:rPr lang="en-IN" dirty="0" err="1" smtClean="0"/>
              <a:t>num.value</a:t>
            </a:r>
            <a:r>
              <a:rPr lang="en-IN" dirty="0" smtClean="0"/>
              <a:t>)}.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r>
              <a:rPr lang="en-IN" dirty="0" smtClean="0"/>
              <a:t>Parse Tree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028700"/>
            <a:ext cx="8686800" cy="502908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  <a:p>
            <a:r>
              <a:rPr lang="en-IN" dirty="0" smtClean="0"/>
              <a:t>                    E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                                 R</a:t>
            </a:r>
          </a:p>
          <a:p>
            <a:r>
              <a:rPr lang="en-IN" dirty="0" smtClean="0"/>
              <a:t>|                           +    T  </a:t>
            </a:r>
            <a:r>
              <a:rPr lang="en-IN" dirty="0" smtClean="0"/>
              <a:t>{print ‘+’}    </a:t>
            </a:r>
            <a:r>
              <a:rPr lang="en-IN" dirty="0" smtClean="0"/>
              <a:t>             R</a:t>
            </a:r>
          </a:p>
          <a:p>
            <a:r>
              <a:rPr lang="en-IN" dirty="0" err="1" smtClean="0"/>
              <a:t>num</a:t>
            </a:r>
            <a:r>
              <a:rPr lang="en-IN" dirty="0" smtClean="0"/>
              <a:t>                                            </a:t>
            </a:r>
          </a:p>
          <a:p>
            <a:r>
              <a:rPr lang="en-IN" dirty="0"/>
              <a:t>	</a:t>
            </a:r>
            <a:r>
              <a:rPr lang="en-IN" dirty="0" smtClean="0"/>
              <a:t>		          +      T  </a:t>
            </a:r>
            <a:r>
              <a:rPr lang="en-IN" dirty="0" smtClean="0"/>
              <a:t>{print ‘+’}       R</a:t>
            </a:r>
            <a:endParaRPr lang="en-IN" dirty="0" smtClean="0"/>
          </a:p>
          <a:p>
            <a:r>
              <a:rPr lang="en-IN" dirty="0" smtClean="0"/>
              <a:t>                                                                                    </a:t>
            </a:r>
          </a:p>
          <a:p>
            <a:r>
              <a:rPr lang="en-IN" dirty="0" smtClean="0"/>
              <a:t>{print (</a:t>
            </a:r>
            <a:r>
              <a:rPr lang="en-IN" dirty="0" err="1" smtClean="0"/>
              <a:t>num.value</a:t>
            </a:r>
            <a:r>
              <a:rPr lang="en-IN" dirty="0" smtClean="0"/>
              <a:t>)}.                                                    </a:t>
            </a:r>
          </a:p>
          <a:p>
            <a:pPr lvl="8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+        T  </a:t>
            </a:r>
            <a:r>
              <a:rPr lang="en-IN" dirty="0" err="1" smtClean="0"/>
              <a:t>num</a:t>
            </a:r>
            <a:r>
              <a:rPr lang="en-IN" dirty="0" smtClean="0"/>
              <a:t> {print (</a:t>
            </a:r>
            <a:r>
              <a:rPr lang="en-IN" dirty="0" err="1" smtClean="0"/>
              <a:t>num.value</a:t>
            </a:r>
            <a:r>
              <a:rPr lang="en-IN" dirty="0" smtClean="0"/>
              <a:t>)}   R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endParaRPr lang="en-IN" dirty="0" smtClean="0"/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|                                         |       |                                                                                                                 3</a:t>
            </a:r>
          </a:p>
          <a:p>
            <a:r>
              <a:rPr lang="en-IN" dirty="0" smtClean="0"/>
              <a:t>1                                                         </a:t>
            </a:r>
            <a:r>
              <a:rPr lang="en-IN" dirty="0" err="1" smtClean="0"/>
              <a:t>num</a:t>
            </a:r>
            <a:r>
              <a:rPr lang="en-IN" dirty="0" smtClean="0"/>
              <a:t> </a:t>
            </a:r>
            <a:r>
              <a:rPr lang="en-IN" dirty="0" smtClean="0"/>
              <a:t>{print (</a:t>
            </a:r>
            <a:r>
              <a:rPr lang="en-IN" dirty="0" err="1" smtClean="0"/>
              <a:t>num.value</a:t>
            </a:r>
            <a:r>
              <a:rPr lang="en-IN" dirty="0" smtClean="0"/>
              <a:t>)}.                                 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IN" dirty="0" smtClean="0"/>
          </a:p>
          <a:p>
            <a:r>
              <a:rPr lang="en-IN" dirty="0" smtClean="0"/>
              <a:t>                                                               |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2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90600" y="16764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1676400"/>
            <a:ext cx="381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7200" y="2743200"/>
            <a:ext cx="22134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39722" y="2743200"/>
            <a:ext cx="43814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86300" y="2667000"/>
            <a:ext cx="1143000" cy="3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4400" y="3390840"/>
            <a:ext cx="0" cy="72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3124200"/>
            <a:ext cx="1" cy="3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86400" y="3390840"/>
            <a:ext cx="228600" cy="36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29300" y="3398097"/>
            <a:ext cx="304800" cy="3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34100" y="3295345"/>
            <a:ext cx="2381250" cy="4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" y="5791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 12+3+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209800" y="22098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43892" y="2232539"/>
            <a:ext cx="1533979" cy="40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497024" y="2324100"/>
            <a:ext cx="126546" cy="1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01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symbol.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An action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must not refer to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symbol to its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right.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non-terminal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on the left can be computed after all attributes it depends on have been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computed. The actions are generally placed on the right side of the production.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54315"/>
              </p:ext>
            </p:extLst>
          </p:nvPr>
        </p:nvGraphicFramePr>
        <p:xfrm>
          <a:off x="1219200" y="1447800"/>
          <a:ext cx="701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31672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8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 ‘+’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 ‘-’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</a:t>
                      </a:r>
                      <a:r>
                        <a:rPr lang="en-IN" dirty="0" err="1" smtClean="0"/>
                        <a:t>T.ptr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‘(‘ E ‘)’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E.ptr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 </a:t>
                      </a:r>
                      <a:r>
                        <a:rPr lang="en-IN" dirty="0" err="1" smtClean="0"/>
                        <a:t>id.entry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num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num.value</a:t>
                      </a:r>
                      <a:r>
                        <a:rPr lang="en-I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0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r>
              <a:rPr lang="en-IN" dirty="0" smtClean="0"/>
              <a:t>Draw the syntax tree for the expression:</a:t>
            </a:r>
          </a:p>
          <a:p>
            <a:r>
              <a:rPr lang="en-IN" dirty="0"/>
              <a:t>x</a:t>
            </a:r>
            <a:r>
              <a:rPr lang="en-IN" dirty="0" smtClean="0"/>
              <a:t> * y – 5 + z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381480"/>
          </a:xfrm>
        </p:spPr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4"/>
              </p:ext>
            </p:extLst>
          </p:nvPr>
        </p:nvGraphicFramePr>
        <p:xfrm>
          <a:off x="1524000" y="1981198"/>
          <a:ext cx="6096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72987261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01837410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7441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entry_x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2117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p2:=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entry_y</a:t>
                      </a:r>
                      <a:r>
                        <a:rPr lang="en-IN" baseline="0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00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mknode</a:t>
                      </a:r>
                      <a:r>
                        <a:rPr lang="en-IN" baseline="0" dirty="0" smtClean="0"/>
                        <a:t>(‘*’, p1,p2)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149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 (num,5)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26782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p3,p4)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6482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p6:=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mkleaf</a:t>
                      </a:r>
                      <a:r>
                        <a:rPr lang="en-IN" baseline="0" dirty="0" smtClean="0"/>
                        <a:t>(id, </a:t>
                      </a:r>
                      <a:r>
                        <a:rPr lang="en-IN" baseline="0" dirty="0" err="1" smtClean="0"/>
                        <a:t>entry_z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424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p7:=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p5,p6)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1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06919"/>
              </p:ext>
            </p:extLst>
          </p:nvPr>
        </p:nvGraphicFramePr>
        <p:xfrm>
          <a:off x="1219200" y="1447800"/>
          <a:ext cx="701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31672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8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 ‘+’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 ‘-’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</a:t>
                      </a:r>
                      <a:r>
                        <a:rPr lang="en-IN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‘*’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(‘*’,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E.ptr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 </a:t>
                      </a:r>
                      <a:r>
                        <a:rPr lang="en-IN" dirty="0" err="1" smtClean="0"/>
                        <a:t>id.entry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num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num.value</a:t>
                      </a:r>
                      <a:r>
                        <a:rPr lang="en-I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82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685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Syntax Directed Definitions (SDD)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9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533880"/>
          </a:xfrm>
        </p:spPr>
        <p:txBody>
          <a:bodyPr/>
          <a:lstStyle/>
          <a:p>
            <a:r>
              <a:rPr lang="en-IN" dirty="0" smtClean="0"/>
              <a:t>Syntax Tree for x * y – 5 + z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 p7 </a:t>
            </a:r>
          </a:p>
          <a:p>
            <a:endParaRPr lang="en-IN" dirty="0"/>
          </a:p>
          <a:p>
            <a:r>
              <a:rPr lang="en-IN" dirty="0" smtClean="0"/>
              <a:t>                   p5                             p6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p3                                     p4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p1                           p2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5111"/>
              </p:ext>
            </p:extLst>
          </p:nvPr>
        </p:nvGraphicFramePr>
        <p:xfrm>
          <a:off x="1219201" y="369564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0556"/>
              </p:ext>
            </p:extLst>
          </p:nvPr>
        </p:nvGraphicFramePr>
        <p:xfrm>
          <a:off x="2240148" y="268094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37185"/>
              </p:ext>
            </p:extLst>
          </p:nvPr>
        </p:nvGraphicFramePr>
        <p:xfrm>
          <a:off x="2906455" y="197228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29951"/>
              </p:ext>
            </p:extLst>
          </p:nvPr>
        </p:nvGraphicFramePr>
        <p:xfrm>
          <a:off x="4278054" y="2680940"/>
          <a:ext cx="1513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35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078211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51584"/>
              </p:ext>
            </p:extLst>
          </p:nvPr>
        </p:nvGraphicFramePr>
        <p:xfrm>
          <a:off x="3779837" y="3695640"/>
          <a:ext cx="13255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7178"/>
              </p:ext>
            </p:extLst>
          </p:nvPr>
        </p:nvGraphicFramePr>
        <p:xfrm>
          <a:off x="3154363" y="4895760"/>
          <a:ext cx="15700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7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162340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42582"/>
              </p:ext>
            </p:extLst>
          </p:nvPr>
        </p:nvGraphicFramePr>
        <p:xfrm>
          <a:off x="1166016" y="4895760"/>
          <a:ext cx="1683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84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371600" y="4048759"/>
            <a:ext cx="304800" cy="8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4048759"/>
            <a:ext cx="1182873" cy="8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371600" y="3001039"/>
            <a:ext cx="1272381" cy="6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76601" y="3051780"/>
            <a:ext cx="1463092" cy="6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4101" y="2302095"/>
            <a:ext cx="1197820" cy="3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>
            <a:off x="3885248" y="2310100"/>
            <a:ext cx="1149379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L		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23640" y="475920"/>
            <a:ext cx="85690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14440" y="1777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Removing embedding actions from translation scheme by introducing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marker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nonterminals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91800" y="2997360"/>
            <a:ext cx="6910920" cy="33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{print(‘+’)}  R  |  “-”  T  {print(‘-’)}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M  R  |  “-”  T  N 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250920" y="475920"/>
            <a:ext cx="8642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84360" y="1915920"/>
            <a:ext cx="7991280" cy="187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Inheriting synthesized attributes on the stack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  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 {Y.i := X.s}  Y</a:t>
            </a:r>
          </a:p>
        </p:txBody>
      </p:sp>
      <p:grpSp>
        <p:nvGrpSpPr>
          <p:cNvPr id="501" name="Group 3"/>
          <p:cNvGrpSpPr/>
          <p:nvPr/>
        </p:nvGrpSpPr>
        <p:grpSpPr>
          <a:xfrm>
            <a:off x="1693440" y="4005360"/>
            <a:ext cx="4418280" cy="2059920"/>
            <a:chOff x="1693440" y="4005360"/>
            <a:chExt cx="4418280" cy="2059920"/>
          </a:xfrm>
        </p:grpSpPr>
        <p:sp>
          <p:nvSpPr>
            <p:cNvPr id="502" name="CustomShape 4"/>
            <p:cNvSpPr/>
            <p:nvPr/>
          </p:nvSpPr>
          <p:spPr>
            <a:xfrm>
              <a:off x="2759040" y="4005360"/>
              <a:ext cx="3352680" cy="1981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5"/>
            <p:cNvSpPr/>
            <p:nvPr/>
          </p:nvSpPr>
          <p:spPr>
            <a:xfrm>
              <a:off x="2759040" y="446256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6"/>
            <p:cNvSpPr/>
            <p:nvPr/>
          </p:nvSpPr>
          <p:spPr>
            <a:xfrm>
              <a:off x="4435560" y="4005360"/>
              <a:ext cx="0" cy="19810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2988000" y="400536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5045760" y="400536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07" name="Line 9"/>
            <p:cNvSpPr/>
            <p:nvPr/>
          </p:nvSpPr>
          <p:spPr>
            <a:xfrm>
              <a:off x="2759040" y="50720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0"/>
            <p:cNvSpPr/>
            <p:nvPr/>
          </p:nvSpPr>
          <p:spPr>
            <a:xfrm>
              <a:off x="2759040" y="55292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3370680" y="50720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3370680" y="55292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511" name="CustomShape 13"/>
            <p:cNvSpPr/>
            <p:nvPr/>
          </p:nvSpPr>
          <p:spPr>
            <a:xfrm>
              <a:off x="4971240" y="5072040"/>
              <a:ext cx="5950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X.s</a:t>
              </a:r>
            </a:p>
          </p:txBody>
        </p:sp>
        <p:sp>
          <p:nvSpPr>
            <p:cNvPr id="512" name="CustomShape 14"/>
            <p:cNvSpPr/>
            <p:nvPr/>
          </p:nvSpPr>
          <p:spPr>
            <a:xfrm>
              <a:off x="337032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3" name="CustomShape 15"/>
            <p:cNvSpPr/>
            <p:nvPr/>
          </p:nvSpPr>
          <p:spPr>
            <a:xfrm>
              <a:off x="512280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4" name="CustomShape 16"/>
            <p:cNvSpPr/>
            <p:nvPr/>
          </p:nvSpPr>
          <p:spPr>
            <a:xfrm>
              <a:off x="1693440" y="560556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top</a:t>
              </a:r>
            </a:p>
          </p:txBody>
        </p:sp>
        <p:sp>
          <p:nvSpPr>
            <p:cNvPr id="515" name="Line 17"/>
            <p:cNvSpPr/>
            <p:nvPr/>
          </p:nvSpPr>
          <p:spPr>
            <a:xfrm>
              <a:off x="2225520" y="5834160"/>
              <a:ext cx="53352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257840" y="1413000"/>
            <a:ext cx="5997960" cy="27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82960" y="4581360"/>
            <a:ext cx="6729120" cy="197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val[top-3]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val[top-1]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16000" y="4581360"/>
            <a:ext cx="6912000" cy="201636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"/>
          <p:cNvSpPr/>
          <p:nvPr/>
        </p:nvSpPr>
        <p:spPr>
          <a:xfrm>
            <a:off x="1116000" y="1413000"/>
            <a:ext cx="6912000" cy="273672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"/>
          <p:cNvSpPr/>
          <p:nvPr/>
        </p:nvSpPr>
        <p:spPr>
          <a:xfrm>
            <a:off x="4500720" y="4221000"/>
            <a:ext cx="358560" cy="287640"/>
          </a:xfrm>
          <a:custGeom>
            <a:avLst/>
            <a:gdLst/>
            <a:ahLst/>
            <a:cxnLst/>
            <a:rect l="0" t="0" r="r" b="b"/>
            <a:pathLst>
              <a:path w="997" h="801">
                <a:moveTo>
                  <a:pt x="249" y="0"/>
                </a:moveTo>
                <a:lnTo>
                  <a:pt x="249" y="600"/>
                </a:lnTo>
                <a:lnTo>
                  <a:pt x="0" y="600"/>
                </a:lnTo>
                <a:lnTo>
                  <a:pt x="498" y="800"/>
                </a:lnTo>
                <a:lnTo>
                  <a:pt x="996" y="600"/>
                </a:lnTo>
                <a:lnTo>
                  <a:pt x="747" y="600"/>
                </a:lnTo>
                <a:lnTo>
                  <a:pt x="747" y="0"/>
                </a:lnTo>
                <a:lnTo>
                  <a:pt x="249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762120" y="1752480"/>
            <a:ext cx="815328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p,q,r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T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q,r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 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D 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Line 3"/>
          <p:cNvSpPr/>
          <p:nvPr/>
        </p:nvSpPr>
        <p:spPr>
          <a:xfrm>
            <a:off x="762120" y="22096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Line 4"/>
          <p:cNvSpPr/>
          <p:nvPr/>
        </p:nvSpPr>
        <p:spPr>
          <a:xfrm>
            <a:off x="762120" y="17524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5"/>
          <p:cNvSpPr/>
          <p:nvPr/>
        </p:nvSpPr>
        <p:spPr>
          <a:xfrm>
            <a:off x="762120" y="662940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24000" y="609120"/>
            <a:ext cx="849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324000" y="2209680"/>
            <a:ext cx="8424720" cy="3353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Simulating the evaluation of inherited attributes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Inheriting the value of a synthesized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attribute works only if the grammar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allows the position of the attribute value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to be predicted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526760" y="2209680"/>
            <a:ext cx="504396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480680" y="4149720"/>
            <a:ext cx="6355800" cy="180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M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{M.i := A.s; C.i := M.s}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M.s := M.i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603800" y="2438280"/>
            <a:ext cx="50043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f(A.s)}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23960" y="3645000"/>
            <a:ext cx="62370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N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{N.i := A.s; C.i := N.s}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N.s := f(N.i)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Inherited to Synthesized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915480" y="2286000"/>
            <a:ext cx="2733120" cy="4041000"/>
            <a:chOff x="915480" y="2286000"/>
            <a:chExt cx="2733120" cy="4041000"/>
          </a:xfrm>
        </p:grpSpPr>
        <p:sp>
          <p:nvSpPr>
            <p:cNvPr id="537" name="CustomShape 3"/>
            <p:cNvSpPr/>
            <p:nvPr/>
          </p:nvSpPr>
          <p:spPr>
            <a:xfrm>
              <a:off x="1017000" y="2286000"/>
              <a:ext cx="263160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L  “:”  T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“,”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|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38" name="Group 4"/>
            <p:cNvGrpSpPr/>
            <p:nvPr/>
          </p:nvGrpSpPr>
          <p:grpSpPr>
            <a:xfrm>
              <a:off x="915480" y="3733920"/>
              <a:ext cx="2636640" cy="2593080"/>
              <a:chOff x="915480" y="3733920"/>
              <a:chExt cx="2636640" cy="259308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25167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grpSp>
            <p:nvGrpSpPr>
              <p:cNvPr id="540" name="Group 6"/>
              <p:cNvGrpSpPr/>
              <p:nvPr/>
            </p:nvGrpSpPr>
            <p:grpSpPr>
              <a:xfrm>
                <a:off x="2058840" y="4114440"/>
                <a:ext cx="1433520" cy="612000"/>
                <a:chOff x="2058840" y="4114440"/>
                <a:chExt cx="1433520" cy="612000"/>
              </a:xfrm>
            </p:grpSpPr>
            <p:sp>
              <p:nvSpPr>
                <p:cNvPr id="541" name="CustomShape 7"/>
                <p:cNvSpPr/>
                <p:nvPr/>
              </p:nvSpPr>
              <p:spPr>
                <a:xfrm>
                  <a:off x="205884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L</a:t>
                  </a:r>
                </a:p>
              </p:txBody>
            </p:sp>
            <p:sp>
              <p:nvSpPr>
                <p:cNvPr id="542" name="CustomShape 8"/>
                <p:cNvSpPr/>
                <p:nvPr/>
              </p:nvSpPr>
              <p:spPr>
                <a:xfrm>
                  <a:off x="2592000" y="426672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43" name="CustomShape 9"/>
                <p:cNvSpPr/>
                <p:nvPr/>
              </p:nvSpPr>
              <p:spPr>
                <a:xfrm>
                  <a:off x="312588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44" name="Line 10"/>
                <p:cNvSpPr/>
                <p:nvPr/>
              </p:nvSpPr>
              <p:spPr>
                <a:xfrm>
                  <a:off x="2743200" y="411444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Line 11"/>
                <p:cNvSpPr/>
                <p:nvPr/>
              </p:nvSpPr>
              <p:spPr>
                <a:xfrm flipH="1">
                  <a:off x="220968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Line 12"/>
                <p:cNvSpPr/>
                <p:nvPr/>
              </p:nvSpPr>
              <p:spPr>
                <a:xfrm>
                  <a:off x="274320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7" name="CustomShape 13"/>
              <p:cNvSpPr/>
              <p:nvPr/>
            </p:nvSpPr>
            <p:spPr>
              <a:xfrm>
                <a:off x="1525680" y="48002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48" name="CustomShape 14"/>
              <p:cNvSpPr/>
              <p:nvPr/>
            </p:nvSpPr>
            <p:spPr>
              <a:xfrm>
                <a:off x="2058840" y="472428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49" name="CustomShape 15"/>
              <p:cNvSpPr/>
              <p:nvPr/>
            </p:nvSpPr>
            <p:spPr>
              <a:xfrm>
                <a:off x="2515680" y="48002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0" name="Line 16"/>
              <p:cNvSpPr/>
              <p:nvPr/>
            </p:nvSpPr>
            <p:spPr>
              <a:xfrm>
                <a:off x="2209680" y="464796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7"/>
              <p:cNvSpPr/>
              <p:nvPr/>
            </p:nvSpPr>
            <p:spPr>
              <a:xfrm flipH="1">
                <a:off x="1676160" y="464796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8"/>
              <p:cNvSpPr/>
              <p:nvPr/>
            </p:nvSpPr>
            <p:spPr>
              <a:xfrm>
                <a:off x="2209680" y="464796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992160" y="53337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54" name="CustomShape 20"/>
              <p:cNvSpPr/>
              <p:nvPr/>
            </p:nvSpPr>
            <p:spPr>
              <a:xfrm>
                <a:off x="1525680" y="52574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55" name="CustomShape 21"/>
              <p:cNvSpPr/>
              <p:nvPr/>
            </p:nvSpPr>
            <p:spPr>
              <a:xfrm>
                <a:off x="1982160" y="533376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6" name="Line 22"/>
              <p:cNvSpPr/>
              <p:nvPr/>
            </p:nvSpPr>
            <p:spPr>
              <a:xfrm>
                <a:off x="1676520" y="518148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Line 23"/>
              <p:cNvSpPr/>
              <p:nvPr/>
            </p:nvSpPr>
            <p:spPr>
              <a:xfrm flipH="1">
                <a:off x="1143000" y="518148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Line 24"/>
              <p:cNvSpPr/>
              <p:nvPr/>
            </p:nvSpPr>
            <p:spPr>
              <a:xfrm>
                <a:off x="1676520" y="518148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Line 25"/>
              <p:cNvSpPr/>
              <p:nvPr/>
            </p:nvSpPr>
            <p:spPr>
              <a:xfrm>
                <a:off x="1143000" y="571464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6"/>
              <p:cNvSpPr/>
              <p:nvPr/>
            </p:nvSpPr>
            <p:spPr>
              <a:xfrm>
                <a:off x="915480" y="586728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grpSp>
            <p:nvGrpSpPr>
              <p:cNvPr id="561" name="Group 27"/>
              <p:cNvGrpSpPr/>
              <p:nvPr/>
            </p:nvGrpSpPr>
            <p:grpSpPr>
              <a:xfrm>
                <a:off x="3048480" y="4647960"/>
                <a:ext cx="503640" cy="611640"/>
                <a:chOff x="3048480" y="4647960"/>
                <a:chExt cx="503640" cy="611640"/>
              </a:xfrm>
            </p:grpSpPr>
            <p:sp>
              <p:nvSpPr>
                <p:cNvPr id="562" name="Line 28"/>
                <p:cNvSpPr/>
                <p:nvPr/>
              </p:nvSpPr>
              <p:spPr>
                <a:xfrm>
                  <a:off x="3276720" y="464796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3" name="CustomShape 29"/>
                <p:cNvSpPr/>
                <p:nvPr/>
              </p:nvSpPr>
              <p:spPr>
                <a:xfrm>
                  <a:off x="3048480" y="4799880"/>
                  <a:ext cx="5036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TW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int</a:t>
                  </a:r>
                  <a:endParaRPr lang="en-US" sz="2400" b="0" strike="noStrike" spc="-1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</p:grpSp>
      </p:grpSp>
      <p:grpSp>
        <p:nvGrpSpPr>
          <p:cNvPr id="564" name="Group 30"/>
          <p:cNvGrpSpPr/>
          <p:nvPr/>
        </p:nvGrpSpPr>
        <p:grpSpPr>
          <a:xfrm>
            <a:off x="5191200" y="2244600"/>
            <a:ext cx="2919240" cy="4463640"/>
            <a:chOff x="5191200" y="2244600"/>
            <a:chExt cx="2919240" cy="4463640"/>
          </a:xfrm>
        </p:grpSpPr>
        <p:sp>
          <p:nvSpPr>
            <p:cNvPr id="565" name="CustomShape 31"/>
            <p:cNvSpPr/>
            <p:nvPr/>
          </p:nvSpPr>
          <p:spPr>
            <a:xfrm>
              <a:off x="5191200" y="2244600"/>
              <a:ext cx="291924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“,”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|  “:”  T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66" name="Group 32"/>
            <p:cNvGrpSpPr/>
            <p:nvPr/>
          </p:nvGrpSpPr>
          <p:grpSpPr>
            <a:xfrm>
              <a:off x="5335200" y="3733920"/>
              <a:ext cx="2712600" cy="2974320"/>
              <a:chOff x="5335200" y="3733920"/>
              <a:chExt cx="2712600" cy="2974320"/>
            </a:xfrm>
          </p:grpSpPr>
          <p:sp>
            <p:nvSpPr>
              <p:cNvPr id="567" name="CustomShape 33"/>
              <p:cNvSpPr/>
              <p:nvPr/>
            </p:nvSpPr>
            <p:spPr>
              <a:xfrm>
                <a:off x="57171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sp>
            <p:nvSpPr>
              <p:cNvPr id="568" name="CustomShape 34"/>
              <p:cNvSpPr/>
              <p:nvPr/>
            </p:nvSpPr>
            <p:spPr>
              <a:xfrm>
                <a:off x="5335200" y="419112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69" name="CustomShape 35"/>
              <p:cNvSpPr/>
              <p:nvPr/>
            </p:nvSpPr>
            <p:spPr>
              <a:xfrm>
                <a:off x="6173640" y="419112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0" name="Line 36"/>
              <p:cNvSpPr/>
              <p:nvPr/>
            </p:nvSpPr>
            <p:spPr>
              <a:xfrm flipH="1">
                <a:off x="556272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37"/>
              <p:cNvSpPr/>
              <p:nvPr/>
            </p:nvSpPr>
            <p:spPr>
              <a:xfrm>
                <a:off x="594360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2" name="CustomShape 38"/>
              <p:cNvSpPr/>
              <p:nvPr/>
            </p:nvSpPr>
            <p:spPr>
              <a:xfrm>
                <a:off x="5640480" y="464832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3" name="CustomShape 39"/>
              <p:cNvSpPr/>
              <p:nvPr/>
            </p:nvSpPr>
            <p:spPr>
              <a:xfrm>
                <a:off x="6096960" y="47246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74" name="CustomShape 40"/>
              <p:cNvSpPr/>
              <p:nvPr/>
            </p:nvSpPr>
            <p:spPr>
              <a:xfrm>
                <a:off x="6707160" y="47246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5" name="Line 41"/>
              <p:cNvSpPr/>
              <p:nvPr/>
            </p:nvSpPr>
            <p:spPr>
              <a:xfrm>
                <a:off x="6324480" y="45720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42"/>
              <p:cNvSpPr/>
              <p:nvPr/>
            </p:nvSpPr>
            <p:spPr>
              <a:xfrm flipH="1">
                <a:off x="5790960" y="457200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43"/>
              <p:cNvSpPr/>
              <p:nvPr/>
            </p:nvSpPr>
            <p:spPr>
              <a:xfrm>
                <a:off x="6324480" y="457200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44"/>
              <p:cNvSpPr/>
              <p:nvPr/>
            </p:nvSpPr>
            <p:spPr>
              <a:xfrm>
                <a:off x="6173640" y="51818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9" name="CustomShape 45"/>
              <p:cNvSpPr/>
              <p:nvPr/>
            </p:nvSpPr>
            <p:spPr>
              <a:xfrm>
                <a:off x="6630480" y="525780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80" name="CustomShape 46"/>
              <p:cNvSpPr/>
              <p:nvPr/>
            </p:nvSpPr>
            <p:spPr>
              <a:xfrm>
                <a:off x="7240680" y="52578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81" name="Line 47"/>
              <p:cNvSpPr/>
              <p:nvPr/>
            </p:nvSpPr>
            <p:spPr>
              <a:xfrm>
                <a:off x="6858000" y="510552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Line 48"/>
              <p:cNvSpPr/>
              <p:nvPr/>
            </p:nvSpPr>
            <p:spPr>
              <a:xfrm flipH="1">
                <a:off x="632448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9"/>
              <p:cNvSpPr/>
              <p:nvPr/>
            </p:nvSpPr>
            <p:spPr>
              <a:xfrm>
                <a:off x="685800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84" name="Group 50"/>
              <p:cNvGrpSpPr/>
              <p:nvPr/>
            </p:nvGrpSpPr>
            <p:grpSpPr>
              <a:xfrm>
                <a:off x="6859080" y="5639040"/>
                <a:ext cx="1188720" cy="1069200"/>
                <a:chOff x="6859080" y="5639040"/>
                <a:chExt cx="1188720" cy="1069200"/>
              </a:xfrm>
            </p:grpSpPr>
            <p:sp>
              <p:nvSpPr>
                <p:cNvPr id="585" name="CustomShape 51"/>
                <p:cNvSpPr/>
                <p:nvPr/>
              </p:nvSpPr>
              <p:spPr>
                <a:xfrm>
                  <a:off x="6859080" y="571500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86" name="CustomShape 52"/>
                <p:cNvSpPr/>
                <p:nvPr/>
              </p:nvSpPr>
              <p:spPr>
                <a:xfrm>
                  <a:off x="7621560" y="571500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87" name="Line 53"/>
                <p:cNvSpPr/>
                <p:nvPr/>
              </p:nvSpPr>
              <p:spPr>
                <a:xfrm flipH="1">
                  <a:off x="7010280" y="5639040"/>
                  <a:ext cx="38088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Line 54"/>
                <p:cNvSpPr/>
                <p:nvPr/>
              </p:nvSpPr>
              <p:spPr>
                <a:xfrm>
                  <a:off x="7391160" y="5639040"/>
                  <a:ext cx="38124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89" name="Group 55"/>
                <p:cNvGrpSpPr/>
                <p:nvPr/>
              </p:nvGrpSpPr>
              <p:grpSpPr>
                <a:xfrm>
                  <a:off x="7544160" y="6096240"/>
                  <a:ext cx="503640" cy="612000"/>
                  <a:chOff x="7544160" y="6096240"/>
                  <a:chExt cx="503640" cy="612000"/>
                </a:xfrm>
              </p:grpSpPr>
              <p:sp>
                <p:nvSpPr>
                  <p:cNvPr id="590" name="Line 56"/>
                  <p:cNvSpPr/>
                  <p:nvPr/>
                </p:nvSpPr>
                <p:spPr>
                  <a:xfrm>
                    <a:off x="7772400" y="6096240"/>
                    <a:ext cx="0" cy="22860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91" name="CustomShape 57"/>
                  <p:cNvSpPr/>
                  <p:nvPr/>
                </p:nvSpPr>
                <p:spPr>
                  <a:xfrm>
                    <a:off x="7544160" y="6248520"/>
                    <a:ext cx="503640" cy="459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TW" sz="2400" b="0" strike="noStrike" spc="-1">
                        <a:solidFill>
                          <a:srgbClr val="000000"/>
                        </a:solidFill>
                        <a:latin typeface="Times New Roman"/>
                      </a:rPr>
                      <a:t>int</a:t>
                    </a:r>
                    <a:endParaRPr lang="en-US" sz="2400" b="0" strike="noStrike" spc="-1">
                      <a:solidFill>
                        <a:srgbClr val="000000"/>
                      </a:solidFill>
                      <a:latin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2334240" y="1628640"/>
            <a:ext cx="49125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line :  expr  ‘\n’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{printf(“%d\n”, $1);}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 expr  ‘+’  term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+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term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term:  term  ‘*’ factor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*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 ‘(’  expr  ‘)’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75564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1036800" y="1341360"/>
            <a:ext cx="7183440" cy="52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union {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char op_type;   int 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  &lt;op_type&gt; 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expr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expr op factor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 == ‘+’ ? $1 + $3 : $1 -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factor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op: +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‘+’;}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|  -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‘-’;}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DIGIT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Recursive Evaluators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98072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parser constructs a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explicitly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recursive evaluator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that traverses the parse tree and evaluates attributes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 any order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multiple times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2141640" y="1557360"/>
            <a:ext cx="5079240" cy="52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B.ps  :=  10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S.ht  :=  B.ht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max(B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shrink(B.ps)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disp(B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  </a:t>
            </a:r>
            <a:r>
              <a:rPr lang="zh-TW" sz="24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811320" y="2895480"/>
            <a:ext cx="1501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7972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65624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Line 5"/>
          <p:cNvSpPr/>
          <p:nvPr/>
        </p:nvSpPr>
        <p:spPr>
          <a:xfrm flipH="1">
            <a:off x="3809520" y="33876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6"/>
          <p:cNvSpPr/>
          <p:nvPr/>
        </p:nvSpPr>
        <p:spPr>
          <a:xfrm>
            <a:off x="4572000" y="33876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7"/>
          <p:cNvSpPr/>
          <p:nvPr/>
        </p:nvSpPr>
        <p:spPr>
          <a:xfrm flipH="1">
            <a:off x="3276720" y="3352680"/>
            <a:ext cx="76176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8"/>
          <p:cNvSpPr/>
          <p:nvPr/>
        </p:nvSpPr>
        <p:spPr>
          <a:xfrm>
            <a:off x="5105520" y="3352680"/>
            <a:ext cx="83808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9"/>
          <p:cNvSpPr/>
          <p:nvPr/>
        </p:nvSpPr>
        <p:spPr>
          <a:xfrm>
            <a:off x="4038480" y="3352680"/>
            <a:ext cx="91440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0"/>
          <p:cNvSpPr/>
          <p:nvPr/>
        </p:nvSpPr>
        <p:spPr>
          <a:xfrm flipH="1">
            <a:off x="4343040" y="33526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1"/>
          <p:cNvSpPr/>
          <p:nvPr/>
        </p:nvSpPr>
        <p:spPr>
          <a:xfrm>
            <a:off x="1602000" y="29718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11" name="CustomShape 12"/>
          <p:cNvSpPr/>
          <p:nvPr/>
        </p:nvSpPr>
        <p:spPr>
          <a:xfrm>
            <a:off x="2058480" y="29718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2" name="Line 13"/>
          <p:cNvSpPr/>
          <p:nvPr/>
        </p:nvSpPr>
        <p:spPr>
          <a:xfrm>
            <a:off x="1752480" y="3429000"/>
            <a:ext cx="0" cy="8380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4"/>
          <p:cNvSpPr/>
          <p:nvPr/>
        </p:nvSpPr>
        <p:spPr>
          <a:xfrm flipV="1">
            <a:off x="2286000" y="335268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"/>
          <p:cNvSpPr/>
          <p:nvPr/>
        </p:nvSpPr>
        <p:spPr>
          <a:xfrm>
            <a:off x="160200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5" name="CustomShape 16"/>
          <p:cNvSpPr/>
          <p:nvPr/>
        </p:nvSpPr>
        <p:spPr>
          <a:xfrm>
            <a:off x="1068480" y="419112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2058480" y="41911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7" name="CustomShape 18"/>
          <p:cNvSpPr/>
          <p:nvPr/>
        </p:nvSpPr>
        <p:spPr>
          <a:xfrm>
            <a:off x="708840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8" name="CustomShape 19"/>
          <p:cNvSpPr/>
          <p:nvPr/>
        </p:nvSpPr>
        <p:spPr>
          <a:xfrm>
            <a:off x="7544880" y="289548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9" name="CustomShape 20"/>
          <p:cNvSpPr/>
          <p:nvPr/>
        </p:nvSpPr>
        <p:spPr>
          <a:xfrm>
            <a:off x="6554880" y="289548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1"/>
          <p:cNvSpPr/>
          <p:nvPr/>
        </p:nvSpPr>
        <p:spPr>
          <a:xfrm>
            <a:off x="6858720" y="4114800"/>
            <a:ext cx="6728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2"/>
          <p:cNvSpPr/>
          <p:nvPr/>
        </p:nvSpPr>
        <p:spPr>
          <a:xfrm>
            <a:off x="7621920" y="4114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</a:t>
            </a:r>
          </a:p>
        </p:txBody>
      </p:sp>
      <p:sp>
        <p:nvSpPr>
          <p:cNvPr id="622" name="Line 23"/>
          <p:cNvSpPr/>
          <p:nvPr/>
        </p:nvSpPr>
        <p:spPr>
          <a:xfrm>
            <a:off x="7238880" y="3352680"/>
            <a:ext cx="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24"/>
          <p:cNvSpPr/>
          <p:nvPr/>
        </p:nvSpPr>
        <p:spPr>
          <a:xfrm flipV="1">
            <a:off x="7772400" y="327672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25"/>
          <p:cNvSpPr/>
          <p:nvPr/>
        </p:nvSpPr>
        <p:spPr>
          <a:xfrm>
            <a:off x="6781680" y="2743200"/>
            <a:ext cx="990720" cy="228600"/>
          </a:xfrm>
          <a:custGeom>
            <a:avLst/>
            <a:gdLst/>
            <a:ahLst/>
            <a:cxnLst/>
            <a:rect l="l" t="t" r="r" b="b"/>
            <a:pathLst>
              <a:path w="624" h="144">
                <a:moveTo>
                  <a:pt x="0" y="144"/>
                </a:moveTo>
                <a:cubicBezTo>
                  <a:pt x="92" y="72"/>
                  <a:pt x="184" y="0"/>
                  <a:pt x="288" y="0"/>
                </a:cubicBezTo>
                <a:cubicBezTo>
                  <a:pt x="392" y="0"/>
                  <a:pt x="508" y="72"/>
                  <a:pt x="624" y="144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6212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907560" y="1447920"/>
            <a:ext cx="796536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B(n, ps);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ps1, ps2, ht1, ht2;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ps;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2),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max(ht1,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shrink(ps);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3),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disp(ht1,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ps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.h;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9670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1144080" y="3997440"/>
            <a:ext cx="1332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L     s</a:t>
            </a:r>
          </a:p>
        </p:txBody>
      </p:sp>
      <p:sp>
        <p:nvSpPr>
          <p:cNvPr id="633" name="CustomShape 4"/>
          <p:cNvSpPr/>
          <p:nvPr/>
        </p:nvSpPr>
        <p:spPr>
          <a:xfrm>
            <a:off x="2820600" y="3997440"/>
            <a:ext cx="141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M     s</a:t>
            </a:r>
          </a:p>
        </p:txBody>
      </p:sp>
      <p:sp>
        <p:nvSpPr>
          <p:cNvPr id="634" name="Line 5"/>
          <p:cNvSpPr/>
          <p:nvPr/>
        </p:nvSpPr>
        <p:spPr>
          <a:xfrm flipH="1">
            <a:off x="18284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6"/>
          <p:cNvSpPr/>
          <p:nvPr/>
        </p:nvSpPr>
        <p:spPr>
          <a:xfrm>
            <a:off x="25909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56246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7" name="CustomShape 8"/>
          <p:cNvSpPr/>
          <p:nvPr/>
        </p:nvSpPr>
        <p:spPr>
          <a:xfrm>
            <a:off x="4802400" y="399744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Q     s</a:t>
            </a:r>
          </a:p>
        </p:txBody>
      </p:sp>
      <p:sp>
        <p:nvSpPr>
          <p:cNvPr id="638" name="CustomShape 9"/>
          <p:cNvSpPr/>
          <p:nvPr/>
        </p:nvSpPr>
        <p:spPr>
          <a:xfrm>
            <a:off x="6478560" y="3997440"/>
            <a:ext cx="134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R     s</a:t>
            </a:r>
          </a:p>
        </p:txBody>
      </p:sp>
      <p:sp>
        <p:nvSpPr>
          <p:cNvPr id="639" name="Line 10"/>
          <p:cNvSpPr/>
          <p:nvPr/>
        </p:nvSpPr>
        <p:spPr>
          <a:xfrm flipH="1">
            <a:off x="54860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11"/>
          <p:cNvSpPr/>
          <p:nvPr/>
        </p:nvSpPr>
        <p:spPr>
          <a:xfrm>
            <a:off x="62485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12"/>
          <p:cNvSpPr/>
          <p:nvPr/>
        </p:nvSpPr>
        <p:spPr>
          <a:xfrm flipH="1">
            <a:off x="1294920" y="31240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13"/>
          <p:cNvSpPr/>
          <p:nvPr/>
        </p:nvSpPr>
        <p:spPr>
          <a:xfrm>
            <a:off x="320040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2286000" y="4495680"/>
            <a:ext cx="609480" cy="76320"/>
          </a:xfrm>
          <a:custGeom>
            <a:avLst/>
            <a:gdLst/>
            <a:ahLst/>
            <a:cxnLst/>
            <a:rect l="l" t="t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15"/>
          <p:cNvSpPr/>
          <p:nvPr/>
        </p:nvSpPr>
        <p:spPr>
          <a:xfrm>
            <a:off x="579132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16"/>
          <p:cNvSpPr/>
          <p:nvPr/>
        </p:nvSpPr>
        <p:spPr>
          <a:xfrm flipH="1">
            <a:off x="6019920" y="3200400"/>
            <a:ext cx="76176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7"/>
          <p:cNvSpPr/>
          <p:nvPr/>
        </p:nvSpPr>
        <p:spPr>
          <a:xfrm>
            <a:off x="4952880" y="4419720"/>
            <a:ext cx="2819520" cy="228600"/>
          </a:xfrm>
          <a:custGeom>
            <a:avLst/>
            <a:gdLst/>
            <a:ahLst/>
            <a:cxnLst/>
            <a:rect l="l" t="t" r="r" b="b"/>
            <a:pathLst>
              <a:path w="1776" h="144">
                <a:moveTo>
                  <a:pt x="1776" y="0"/>
                </a:moveTo>
                <a:cubicBezTo>
                  <a:pt x="1468" y="72"/>
                  <a:pt x="1160" y="144"/>
                  <a:pt x="864" y="144"/>
                </a:cubicBezTo>
                <a:cubicBezTo>
                  <a:pt x="568" y="144"/>
                  <a:pt x="284" y="72"/>
                  <a:pt x="0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463040" y="1628640"/>
            <a:ext cx="65739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A(n, ai);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li, ls, mi, ms, ri, rs, qi, qs;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M’: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li := l(ai);  ls :=  L(child(n, 1), li);  mi :=  m(ls);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ms :=  M(child(n, 2), mi);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f(ms);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Q  R’: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ri := r(ai);  rs :=  R(child(n, 2), ri);  qi :=  q(rs);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qs :=  Q(child(n, 1), qi);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f(qs);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1532160" y="4495680"/>
            <a:ext cx="4550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19069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5" name="CustomShape 4"/>
          <p:cNvSpPr/>
          <p:nvPr/>
        </p:nvSpPr>
        <p:spPr>
          <a:xfrm>
            <a:off x="12963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56" name="CustomShape 5"/>
          <p:cNvSpPr/>
          <p:nvPr/>
        </p:nvSpPr>
        <p:spPr>
          <a:xfrm>
            <a:off x="22870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57" name="CustomShape 6"/>
          <p:cNvSpPr/>
          <p:nvPr/>
        </p:nvSpPr>
        <p:spPr>
          <a:xfrm>
            <a:off x="3049560" y="4495680"/>
            <a:ext cx="519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E2</a:t>
            </a:r>
          </a:p>
        </p:txBody>
      </p:sp>
      <p:sp>
        <p:nvSpPr>
          <p:cNvPr id="658" name="CustomShape 7"/>
          <p:cNvSpPr/>
          <p:nvPr/>
        </p:nvSpPr>
        <p:spPr>
          <a:xfrm>
            <a:off x="35071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9" name="CustomShape 8"/>
          <p:cNvSpPr/>
          <p:nvPr/>
        </p:nvSpPr>
        <p:spPr>
          <a:xfrm>
            <a:off x="28965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0" name="CustomShape 9"/>
          <p:cNvSpPr/>
          <p:nvPr/>
        </p:nvSpPr>
        <p:spPr>
          <a:xfrm>
            <a:off x="38872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1" name="CustomShape 10"/>
          <p:cNvSpPr/>
          <p:nvPr/>
        </p:nvSpPr>
        <p:spPr>
          <a:xfrm>
            <a:off x="22114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62" name="CustomShape 11"/>
          <p:cNvSpPr/>
          <p:nvPr/>
        </p:nvSpPr>
        <p:spPr>
          <a:xfrm>
            <a:off x="259272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63" name="CustomShape 12"/>
          <p:cNvSpPr/>
          <p:nvPr/>
        </p:nvSpPr>
        <p:spPr>
          <a:xfrm>
            <a:off x="19821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4" name="CustomShape 13"/>
          <p:cNvSpPr/>
          <p:nvPr/>
        </p:nvSpPr>
        <p:spPr>
          <a:xfrm>
            <a:off x="297288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5" name="Line 14"/>
          <p:cNvSpPr/>
          <p:nvPr/>
        </p:nvSpPr>
        <p:spPr>
          <a:xfrm flipH="1">
            <a:off x="144756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15"/>
          <p:cNvSpPr/>
          <p:nvPr/>
        </p:nvSpPr>
        <p:spPr>
          <a:xfrm>
            <a:off x="213372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6"/>
          <p:cNvSpPr/>
          <p:nvPr/>
        </p:nvSpPr>
        <p:spPr>
          <a:xfrm flipV="1">
            <a:off x="205740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7"/>
          <p:cNvSpPr/>
          <p:nvPr/>
        </p:nvSpPr>
        <p:spPr>
          <a:xfrm flipH="1" flipV="1">
            <a:off x="274320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8"/>
          <p:cNvSpPr/>
          <p:nvPr/>
        </p:nvSpPr>
        <p:spPr>
          <a:xfrm flipV="1">
            <a:off x="2438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9"/>
          <p:cNvSpPr/>
          <p:nvPr/>
        </p:nvSpPr>
        <p:spPr>
          <a:xfrm flipH="1" flipV="1">
            <a:off x="3124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20"/>
          <p:cNvSpPr/>
          <p:nvPr/>
        </p:nvSpPr>
        <p:spPr>
          <a:xfrm flipH="1">
            <a:off x="1752480" y="3886200"/>
            <a:ext cx="60984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21"/>
          <p:cNvSpPr/>
          <p:nvPr/>
        </p:nvSpPr>
        <p:spPr>
          <a:xfrm>
            <a:off x="236232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22"/>
          <p:cNvSpPr/>
          <p:nvPr/>
        </p:nvSpPr>
        <p:spPr>
          <a:xfrm>
            <a:off x="2211480" y="51055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74" name="CustomShape 23"/>
          <p:cNvSpPr/>
          <p:nvPr/>
        </p:nvSpPr>
        <p:spPr>
          <a:xfrm>
            <a:off x="2516400" y="51055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75" name="CustomShape 24"/>
          <p:cNvSpPr/>
          <p:nvPr/>
        </p:nvSpPr>
        <p:spPr>
          <a:xfrm>
            <a:off x="190620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76" name="CustomShape 25"/>
          <p:cNvSpPr/>
          <p:nvPr/>
        </p:nvSpPr>
        <p:spPr>
          <a:xfrm>
            <a:off x="289656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77" name="CustomShape 26"/>
          <p:cNvSpPr/>
          <p:nvPr/>
        </p:nvSpPr>
        <p:spPr>
          <a:xfrm>
            <a:off x="2057400" y="548640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27"/>
          <p:cNvSpPr/>
          <p:nvPr/>
        </p:nvSpPr>
        <p:spPr>
          <a:xfrm>
            <a:off x="2134800" y="61722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679" name="CustomShape 28"/>
          <p:cNvSpPr/>
          <p:nvPr/>
        </p:nvSpPr>
        <p:spPr>
          <a:xfrm>
            <a:off x="2516400" y="6172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0" name="Line 29"/>
          <p:cNvSpPr/>
          <p:nvPr/>
        </p:nvSpPr>
        <p:spPr>
          <a:xfrm>
            <a:off x="2362320" y="548640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Line 30"/>
          <p:cNvSpPr/>
          <p:nvPr/>
        </p:nvSpPr>
        <p:spPr>
          <a:xfrm flipV="1">
            <a:off x="2666880" y="5486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1"/>
          <p:cNvSpPr/>
          <p:nvPr/>
        </p:nvSpPr>
        <p:spPr>
          <a:xfrm>
            <a:off x="2287800" y="16765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3" name="CustomShape 32"/>
          <p:cNvSpPr/>
          <p:nvPr/>
        </p:nvSpPr>
        <p:spPr>
          <a:xfrm>
            <a:off x="2973240" y="16765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84" name="Line 33"/>
          <p:cNvSpPr/>
          <p:nvPr/>
        </p:nvSpPr>
        <p:spPr>
          <a:xfrm>
            <a:off x="2438280" y="21337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34"/>
          <p:cNvSpPr/>
          <p:nvPr/>
        </p:nvSpPr>
        <p:spPr>
          <a:xfrm flipV="1">
            <a:off x="3124080" y="2057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35"/>
          <p:cNvSpPr/>
          <p:nvPr/>
        </p:nvSpPr>
        <p:spPr>
          <a:xfrm>
            <a:off x="2287440" y="2743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87" name="CustomShape 36"/>
          <p:cNvSpPr/>
          <p:nvPr/>
        </p:nvSpPr>
        <p:spPr>
          <a:xfrm>
            <a:off x="2592720" y="2743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8" name="CustomShape 37"/>
          <p:cNvSpPr/>
          <p:nvPr/>
        </p:nvSpPr>
        <p:spPr>
          <a:xfrm>
            <a:off x="198216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89" name="CustomShape 38"/>
          <p:cNvSpPr/>
          <p:nvPr/>
        </p:nvSpPr>
        <p:spPr>
          <a:xfrm>
            <a:off x="297288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0" name="CustomShape 39"/>
          <p:cNvSpPr/>
          <p:nvPr/>
        </p:nvSpPr>
        <p:spPr>
          <a:xfrm>
            <a:off x="2133720" y="26668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40"/>
          <p:cNvSpPr/>
          <p:nvPr/>
        </p:nvSpPr>
        <p:spPr>
          <a:xfrm>
            <a:off x="6098040" y="23623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2" name="CustomShape 41"/>
          <p:cNvSpPr/>
          <p:nvPr/>
        </p:nvSpPr>
        <p:spPr>
          <a:xfrm>
            <a:off x="6783120" y="23623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93" name="Line 42"/>
          <p:cNvSpPr/>
          <p:nvPr/>
        </p:nvSpPr>
        <p:spPr>
          <a:xfrm>
            <a:off x="6248520" y="28195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43"/>
          <p:cNvSpPr/>
          <p:nvPr/>
        </p:nvSpPr>
        <p:spPr>
          <a:xfrm flipV="1">
            <a:off x="6934320" y="27428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44"/>
          <p:cNvSpPr/>
          <p:nvPr/>
        </p:nvSpPr>
        <p:spPr>
          <a:xfrm>
            <a:off x="60976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96" name="CustomShape 45"/>
          <p:cNvSpPr/>
          <p:nvPr/>
        </p:nvSpPr>
        <p:spPr>
          <a:xfrm>
            <a:off x="640260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7" name="CustomShape 46"/>
          <p:cNvSpPr/>
          <p:nvPr/>
        </p:nvSpPr>
        <p:spPr>
          <a:xfrm>
            <a:off x="579240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98" name="CustomShape 47"/>
          <p:cNvSpPr/>
          <p:nvPr/>
        </p:nvSpPr>
        <p:spPr>
          <a:xfrm>
            <a:off x="67827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9" name="CustomShape 48"/>
          <p:cNvSpPr/>
          <p:nvPr/>
        </p:nvSpPr>
        <p:spPr>
          <a:xfrm>
            <a:off x="5943600" y="33526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49"/>
          <p:cNvSpPr/>
          <p:nvPr/>
        </p:nvSpPr>
        <p:spPr>
          <a:xfrm flipH="1">
            <a:off x="525744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50"/>
          <p:cNvSpPr/>
          <p:nvPr/>
        </p:nvSpPr>
        <p:spPr>
          <a:xfrm>
            <a:off x="594360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51"/>
          <p:cNvSpPr/>
          <p:nvPr/>
        </p:nvSpPr>
        <p:spPr>
          <a:xfrm flipV="1">
            <a:off x="5867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52"/>
          <p:cNvSpPr/>
          <p:nvPr/>
        </p:nvSpPr>
        <p:spPr>
          <a:xfrm flipH="1" flipV="1">
            <a:off x="6553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Line 53"/>
          <p:cNvSpPr/>
          <p:nvPr/>
        </p:nvSpPr>
        <p:spPr>
          <a:xfrm flipV="1">
            <a:off x="624852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Line 54"/>
          <p:cNvSpPr/>
          <p:nvPr/>
        </p:nvSpPr>
        <p:spPr>
          <a:xfrm flipH="1" flipV="1">
            <a:off x="693432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55"/>
          <p:cNvSpPr/>
          <p:nvPr/>
        </p:nvSpPr>
        <p:spPr>
          <a:xfrm flipH="1">
            <a:off x="5562360" y="3886200"/>
            <a:ext cx="6094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56"/>
          <p:cNvSpPr/>
          <p:nvPr/>
        </p:nvSpPr>
        <p:spPr>
          <a:xfrm>
            <a:off x="617220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57"/>
          <p:cNvSpPr/>
          <p:nvPr/>
        </p:nvSpPr>
        <p:spPr>
          <a:xfrm>
            <a:off x="70120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09" name="CustomShape 58"/>
          <p:cNvSpPr/>
          <p:nvPr/>
        </p:nvSpPr>
        <p:spPr>
          <a:xfrm>
            <a:off x="73170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0" name="CustomShape 59"/>
          <p:cNvSpPr/>
          <p:nvPr/>
        </p:nvSpPr>
        <p:spPr>
          <a:xfrm>
            <a:off x="67068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11" name="CustomShape 60"/>
          <p:cNvSpPr/>
          <p:nvPr/>
        </p:nvSpPr>
        <p:spPr>
          <a:xfrm>
            <a:off x="76971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12" name="CustomShape 61"/>
          <p:cNvSpPr/>
          <p:nvPr/>
        </p:nvSpPr>
        <p:spPr>
          <a:xfrm>
            <a:off x="68580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2"/>
          <p:cNvSpPr/>
          <p:nvPr/>
        </p:nvSpPr>
        <p:spPr>
          <a:xfrm>
            <a:off x="69354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14" name="CustomShape 63"/>
          <p:cNvSpPr/>
          <p:nvPr/>
        </p:nvSpPr>
        <p:spPr>
          <a:xfrm>
            <a:off x="73170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5" name="Line 64"/>
          <p:cNvSpPr/>
          <p:nvPr/>
        </p:nvSpPr>
        <p:spPr>
          <a:xfrm>
            <a:off x="71629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65"/>
          <p:cNvSpPr/>
          <p:nvPr/>
        </p:nvSpPr>
        <p:spPr>
          <a:xfrm flipV="1">
            <a:off x="74674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66"/>
          <p:cNvSpPr/>
          <p:nvPr/>
        </p:nvSpPr>
        <p:spPr>
          <a:xfrm>
            <a:off x="54118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18" name="CustomShape 67"/>
          <p:cNvSpPr/>
          <p:nvPr/>
        </p:nvSpPr>
        <p:spPr>
          <a:xfrm>
            <a:off x="57168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9" name="CustomShape 68"/>
          <p:cNvSpPr/>
          <p:nvPr/>
        </p:nvSpPr>
        <p:spPr>
          <a:xfrm>
            <a:off x="51066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20" name="CustomShape 69"/>
          <p:cNvSpPr/>
          <p:nvPr/>
        </p:nvSpPr>
        <p:spPr>
          <a:xfrm>
            <a:off x="60969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21" name="CustomShape 70"/>
          <p:cNvSpPr/>
          <p:nvPr/>
        </p:nvSpPr>
        <p:spPr>
          <a:xfrm>
            <a:off x="52578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71"/>
          <p:cNvSpPr/>
          <p:nvPr/>
        </p:nvSpPr>
        <p:spPr>
          <a:xfrm>
            <a:off x="53352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23" name="CustomShape 72"/>
          <p:cNvSpPr/>
          <p:nvPr/>
        </p:nvSpPr>
        <p:spPr>
          <a:xfrm>
            <a:off x="57168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24" name="Line 73"/>
          <p:cNvSpPr/>
          <p:nvPr/>
        </p:nvSpPr>
        <p:spPr>
          <a:xfrm>
            <a:off x="55627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74"/>
          <p:cNvSpPr/>
          <p:nvPr/>
        </p:nvSpPr>
        <p:spPr>
          <a:xfrm flipV="1">
            <a:off x="58672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670400" y="1905120"/>
            <a:ext cx="6343560" cy="453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Es(n);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s1, s2;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s1 :=  Es(child(n, 1));  s2 :=  Es(child(n, 2));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fs(s1, s2);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972800" y="1752480"/>
            <a:ext cx="5405040" cy="48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Et(n,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i1, t1, i2, 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i1 := fi1(i);  t1 :=  Et(child(n, 1), i1);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i2 := fi2(i);  t2 :=  Et(child(n, 2), i2);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ft(t1, 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h(i);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3800" y="2362320"/>
            <a:ext cx="312840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Sr(n);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s, i, 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s :=  Es(child(n, 1));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i :=  g(s);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t :=  Et(child(n, 1),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collection of rules for assigning types to the various parts of a 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checker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implements a type system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Types are represented by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expressions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boolean, char, integer, real, void, type_error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type constructor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applied to type expressions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array:  array(I, 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product: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record:  record((N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pointer:  pointer(T)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function:  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066680" y="2209680"/>
            <a:ext cx="7315200" cy="28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{T.type :=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00A8F-DE03-4858-B492-03240691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F40D3B-CFDE-4EC8-B6E8-839F7F0DF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02A28-4C4F-41E0-A445-D8413C4090E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506bf05-5515-44a3-848b-4d524adb9b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</TotalTime>
  <Words>6166</Words>
  <Application>Microsoft Office PowerPoint</Application>
  <PresentationFormat>On-screen Show (4:3)</PresentationFormat>
  <Paragraphs>970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Semantic Analysis </vt:lpstr>
      <vt:lpstr>PowerPoint Presentation</vt:lpstr>
      <vt:lpstr>Semantic Analysis in Compiler Design</vt:lpstr>
      <vt:lpstr>PowerPoint Presentation</vt:lpstr>
      <vt:lpstr>Functions of Semantic Analysis</vt:lpstr>
      <vt:lpstr>PowerPoint Presentation</vt:lpstr>
      <vt:lpstr>PowerPoint Presentation</vt:lpstr>
      <vt:lpstr>PowerPoint Presentation</vt:lpstr>
      <vt:lpstr>Attribute grammars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Dependencies of Attributes (Contd.)  </vt:lpstr>
      <vt:lpstr>Dependencies of Attributes (Contd.)  </vt:lpstr>
      <vt:lpstr>Dependency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Another example</vt:lpstr>
      <vt:lpstr>Parse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Syntax Tree for x * y – 5 +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Windows User</cp:lastModifiedBy>
  <cp:revision>76</cp:revision>
  <cp:lastPrinted>1997-11-18T09:13:14Z</cp:lastPrinted>
  <dcterms:created xsi:type="dcterms:W3CDTF">1997-11-13T07:43:24Z</dcterms:created>
  <dcterms:modified xsi:type="dcterms:W3CDTF">2020-11-07T04:47:18Z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