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1" r:id="rId2"/>
    <p:sldId id="256" r:id="rId3"/>
    <p:sldId id="327" r:id="rId4"/>
    <p:sldId id="328" r:id="rId5"/>
    <p:sldId id="329" r:id="rId6"/>
    <p:sldId id="257" r:id="rId7"/>
    <p:sldId id="258" r:id="rId8"/>
    <p:sldId id="259" r:id="rId9"/>
    <p:sldId id="332" r:id="rId10"/>
    <p:sldId id="260" r:id="rId11"/>
    <p:sldId id="261" r:id="rId12"/>
    <p:sldId id="262" r:id="rId13"/>
    <p:sldId id="333" r:id="rId14"/>
    <p:sldId id="264" r:id="rId15"/>
    <p:sldId id="33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8829938-331B-447F-AA44-E92E2A3450C8}" type="slidenum">
              <a:rPr lang="en-US" altLang="zh-TW" sz="1400" b="0" strike="noStrike" spc="-1">
                <a:solidFill>
                  <a:srgbClr val="000000"/>
                </a:solidFill>
                <a:latin typeface="Times New Roman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0"/>
            <a:ext cx="7772400" cy="1219200"/>
          </a:xfrm>
        </p:spPr>
        <p:txBody>
          <a:bodyPr/>
          <a:lstStyle/>
          <a:p>
            <a:pPr algn="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Semantic Analysis 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Annotated Parse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75128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29264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467424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276876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612180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414072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147348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276876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315072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398700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CustomShape 12"/>
          <p:cNvSpPr/>
          <p:nvPr/>
        </p:nvSpPr>
        <p:spPr>
          <a:xfrm>
            <a:off x="612216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CustomShape 13"/>
          <p:cNvSpPr/>
          <p:nvPr/>
        </p:nvSpPr>
        <p:spPr>
          <a:xfrm>
            <a:off x="596844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CustomShape 14"/>
          <p:cNvSpPr/>
          <p:nvPr/>
        </p:nvSpPr>
        <p:spPr>
          <a:xfrm>
            <a:off x="147384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CustomShape 15"/>
          <p:cNvSpPr/>
          <p:nvPr/>
        </p:nvSpPr>
        <p:spPr>
          <a:xfrm>
            <a:off x="132012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Line 16"/>
          <p:cNvSpPr/>
          <p:nvPr/>
        </p:nvSpPr>
        <p:spPr>
          <a:xfrm>
            <a:off x="208296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17"/>
          <p:cNvSpPr/>
          <p:nvPr/>
        </p:nvSpPr>
        <p:spPr>
          <a:xfrm>
            <a:off x="208296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18"/>
          <p:cNvSpPr/>
          <p:nvPr/>
        </p:nvSpPr>
        <p:spPr>
          <a:xfrm>
            <a:off x="497844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19"/>
          <p:cNvSpPr/>
          <p:nvPr/>
        </p:nvSpPr>
        <p:spPr>
          <a:xfrm>
            <a:off x="673092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20"/>
          <p:cNvSpPr/>
          <p:nvPr/>
        </p:nvSpPr>
        <p:spPr>
          <a:xfrm>
            <a:off x="3454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21"/>
          <p:cNvSpPr/>
          <p:nvPr/>
        </p:nvSpPr>
        <p:spPr>
          <a:xfrm>
            <a:off x="345456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22"/>
          <p:cNvSpPr/>
          <p:nvPr/>
        </p:nvSpPr>
        <p:spPr>
          <a:xfrm>
            <a:off x="47498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23"/>
          <p:cNvSpPr/>
          <p:nvPr/>
        </p:nvSpPr>
        <p:spPr>
          <a:xfrm>
            <a:off x="673092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24"/>
          <p:cNvSpPr/>
          <p:nvPr/>
        </p:nvSpPr>
        <p:spPr>
          <a:xfrm>
            <a:off x="497844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25"/>
          <p:cNvSpPr/>
          <p:nvPr/>
        </p:nvSpPr>
        <p:spPr>
          <a:xfrm flipV="1">
            <a:off x="208296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26"/>
          <p:cNvSpPr/>
          <p:nvPr/>
        </p:nvSpPr>
        <p:spPr>
          <a:xfrm>
            <a:off x="3454560" y="4352760"/>
            <a:ext cx="12952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7"/>
          <p:cNvSpPr/>
          <p:nvPr/>
        </p:nvSpPr>
        <p:spPr>
          <a:xfrm flipV="1">
            <a:off x="3454560" y="2752200"/>
            <a:ext cx="15238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28"/>
          <p:cNvSpPr/>
          <p:nvPr/>
        </p:nvSpPr>
        <p:spPr>
          <a:xfrm>
            <a:off x="497844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9"/>
          <p:cNvSpPr/>
          <p:nvPr/>
        </p:nvSpPr>
        <p:spPr>
          <a:xfrm>
            <a:off x="685800" y="1990800"/>
            <a:ext cx="1979640" cy="83317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>Expression:     3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* 5 + 4</a:t>
            </a:r>
          </a:p>
        </p:txBody>
      </p:sp>
      <p:sp>
        <p:nvSpPr>
          <p:cNvPr id="98" name="CustomShape 30"/>
          <p:cNvSpPr/>
          <p:nvPr/>
        </p:nvSpPr>
        <p:spPr>
          <a:xfrm>
            <a:off x="642672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Line 31"/>
          <p:cNvSpPr/>
          <p:nvPr/>
        </p:nvSpPr>
        <p:spPr>
          <a:xfrm>
            <a:off x="497844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2"/>
          <p:cNvSpPr/>
          <p:nvPr/>
        </p:nvSpPr>
        <p:spPr>
          <a:xfrm>
            <a:off x="529164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(grammar symbol)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children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parent and siblings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0692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08" name="CustomShape 3"/>
          <p:cNvSpPr/>
          <p:nvPr/>
        </p:nvSpPr>
        <p:spPr>
          <a:xfrm>
            <a:off x="414828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52988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262440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597744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399636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132912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262440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300636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84264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597744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582372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132948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117576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Line 16"/>
          <p:cNvSpPr/>
          <p:nvPr/>
        </p:nvSpPr>
        <p:spPr>
          <a:xfrm>
            <a:off x="19382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17"/>
          <p:cNvSpPr/>
          <p:nvPr/>
        </p:nvSpPr>
        <p:spPr>
          <a:xfrm>
            <a:off x="193824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18"/>
          <p:cNvSpPr/>
          <p:nvPr/>
        </p:nvSpPr>
        <p:spPr>
          <a:xfrm>
            <a:off x="483408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Line 19"/>
          <p:cNvSpPr/>
          <p:nvPr/>
        </p:nvSpPr>
        <p:spPr>
          <a:xfrm>
            <a:off x="6586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20"/>
          <p:cNvSpPr/>
          <p:nvPr/>
        </p:nvSpPr>
        <p:spPr>
          <a:xfrm>
            <a:off x="330984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21"/>
          <p:cNvSpPr/>
          <p:nvPr/>
        </p:nvSpPr>
        <p:spPr>
          <a:xfrm>
            <a:off x="330984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Line 22"/>
          <p:cNvSpPr/>
          <p:nvPr/>
        </p:nvSpPr>
        <p:spPr>
          <a:xfrm>
            <a:off x="460548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23"/>
          <p:cNvSpPr/>
          <p:nvPr/>
        </p:nvSpPr>
        <p:spPr>
          <a:xfrm>
            <a:off x="658656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24"/>
          <p:cNvSpPr/>
          <p:nvPr/>
        </p:nvSpPr>
        <p:spPr>
          <a:xfrm>
            <a:off x="483408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Line 25"/>
          <p:cNvSpPr/>
          <p:nvPr/>
        </p:nvSpPr>
        <p:spPr>
          <a:xfrm flipV="1">
            <a:off x="193824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Line 26"/>
          <p:cNvSpPr/>
          <p:nvPr/>
        </p:nvSpPr>
        <p:spPr>
          <a:xfrm>
            <a:off x="3309840" y="4352760"/>
            <a:ext cx="129564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27"/>
          <p:cNvSpPr/>
          <p:nvPr/>
        </p:nvSpPr>
        <p:spPr>
          <a:xfrm flipV="1">
            <a:off x="3309840" y="2752200"/>
            <a:ext cx="152424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28"/>
          <p:cNvSpPr/>
          <p:nvPr/>
        </p:nvSpPr>
        <p:spPr>
          <a:xfrm>
            <a:off x="483408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9"/>
          <p:cNvSpPr/>
          <p:nvPr/>
        </p:nvSpPr>
        <p:spPr>
          <a:xfrm>
            <a:off x="1253880" y="1990800"/>
            <a:ext cx="12672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* 5 + 4</a:t>
            </a:r>
          </a:p>
        </p:txBody>
      </p:sp>
      <p:sp>
        <p:nvSpPr>
          <p:cNvPr id="135" name="CustomShape 30"/>
          <p:cNvSpPr/>
          <p:nvPr/>
        </p:nvSpPr>
        <p:spPr>
          <a:xfrm>
            <a:off x="628200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Line 31"/>
          <p:cNvSpPr/>
          <p:nvPr/>
        </p:nvSpPr>
        <p:spPr>
          <a:xfrm>
            <a:off x="483408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2"/>
          <p:cNvSpPr/>
          <p:nvPr/>
        </p:nvSpPr>
        <p:spPr>
          <a:xfrm>
            <a:off x="521856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0172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TL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34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L1 ‘,’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L1.in:=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42" name="Group 2"/>
          <p:cNvGrpSpPr/>
          <p:nvPr/>
        </p:nvGrpSpPr>
        <p:grpSpPr>
          <a:xfrm>
            <a:off x="1598760" y="2209680"/>
            <a:ext cx="5943600" cy="3786840"/>
            <a:chOff x="1598760" y="2209680"/>
            <a:chExt cx="5943600" cy="3786840"/>
          </a:xfrm>
        </p:grpSpPr>
        <p:sp>
          <p:nvSpPr>
            <p:cNvPr id="143" name="CustomShape 3"/>
            <p:cNvSpPr/>
            <p:nvPr/>
          </p:nvSpPr>
          <p:spPr>
            <a:xfrm>
              <a:off x="4193280" y="2209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D</a:t>
              </a:r>
            </a:p>
          </p:txBody>
        </p:sp>
        <p:grpSp>
          <p:nvGrpSpPr>
            <p:cNvPr id="144" name="Group 4"/>
            <p:cNvGrpSpPr/>
            <p:nvPr/>
          </p:nvGrpSpPr>
          <p:grpSpPr>
            <a:xfrm>
              <a:off x="1598760" y="3124080"/>
              <a:ext cx="1854000" cy="1221840"/>
              <a:chOff x="1598760" y="3124080"/>
              <a:chExt cx="1854000" cy="1221840"/>
            </a:xfrm>
          </p:grpSpPr>
          <p:sp>
            <p:nvSpPr>
              <p:cNvPr id="145" name="CustomShape 5"/>
              <p:cNvSpPr/>
              <p:nvPr/>
            </p:nvSpPr>
            <p:spPr>
              <a:xfrm>
                <a:off x="1598760" y="3124080"/>
                <a:ext cx="1854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T.type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46" name="CustomShape 6"/>
              <p:cNvSpPr/>
              <p:nvPr/>
            </p:nvSpPr>
            <p:spPr>
              <a:xfrm>
                <a:off x="2209680" y="3886200"/>
                <a:ext cx="741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</a:p>
            </p:txBody>
          </p:sp>
          <p:sp>
            <p:nvSpPr>
              <p:cNvPr id="147" name="Line 7"/>
              <p:cNvSpPr/>
              <p:nvPr/>
            </p:nvSpPr>
            <p:spPr>
              <a:xfrm>
                <a:off x="2590920" y="3581280"/>
                <a:ext cx="0" cy="381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8" name="Group 8"/>
            <p:cNvGrpSpPr/>
            <p:nvPr/>
          </p:nvGrpSpPr>
          <p:grpSpPr>
            <a:xfrm>
              <a:off x="3199320" y="3124080"/>
              <a:ext cx="4343040" cy="2872440"/>
              <a:chOff x="3199320" y="3124080"/>
              <a:chExt cx="4343040" cy="2872440"/>
            </a:xfrm>
          </p:grpSpPr>
          <p:sp>
            <p:nvSpPr>
              <p:cNvPr id="149" name="CustomShape 9"/>
              <p:cNvSpPr/>
              <p:nvPr/>
            </p:nvSpPr>
            <p:spPr>
              <a:xfrm>
                <a:off x="5637960" y="312408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0" name="CustomShape 10"/>
              <p:cNvSpPr/>
              <p:nvPr/>
            </p:nvSpPr>
            <p:spPr>
              <a:xfrm>
                <a:off x="6173280" y="388620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1" name="CustomShape 11"/>
              <p:cNvSpPr/>
              <p:nvPr/>
            </p:nvSpPr>
            <p:spPr>
              <a:xfrm>
                <a:off x="4418640" y="388620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2" name="CustomShape 12"/>
              <p:cNvSpPr/>
              <p:nvPr/>
            </p:nvSpPr>
            <p:spPr>
              <a:xfrm>
                <a:off x="7018560" y="38862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3" name="CustomShape 13"/>
              <p:cNvSpPr/>
              <p:nvPr/>
            </p:nvSpPr>
            <p:spPr>
              <a:xfrm>
                <a:off x="3199320" y="464832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4" name="CustomShape 14"/>
              <p:cNvSpPr/>
              <p:nvPr/>
            </p:nvSpPr>
            <p:spPr>
              <a:xfrm>
                <a:off x="4954320" y="464832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5" name="CustomShape 15"/>
              <p:cNvSpPr/>
              <p:nvPr/>
            </p:nvSpPr>
            <p:spPr>
              <a:xfrm>
                <a:off x="5799240" y="464832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6" name="CustomShape 16"/>
              <p:cNvSpPr/>
              <p:nvPr/>
            </p:nvSpPr>
            <p:spPr>
              <a:xfrm>
                <a:off x="3741840" y="54864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7" name="Line 17"/>
              <p:cNvSpPr/>
              <p:nvPr/>
            </p:nvSpPr>
            <p:spPr>
              <a:xfrm>
                <a:off x="3962520" y="5105520"/>
                <a:ext cx="0" cy="38088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58" name="Group 18"/>
              <p:cNvGrpSpPr/>
              <p:nvPr/>
            </p:nvGrpSpPr>
            <p:grpSpPr>
              <a:xfrm>
                <a:off x="5181840" y="3505320"/>
                <a:ext cx="2057400" cy="380880"/>
                <a:chOff x="5181840" y="3505320"/>
                <a:chExt cx="2057400" cy="380880"/>
              </a:xfrm>
            </p:grpSpPr>
            <p:sp>
              <p:nvSpPr>
                <p:cNvPr id="159" name="Line 19"/>
                <p:cNvSpPr/>
                <p:nvPr/>
              </p:nvSpPr>
              <p:spPr>
                <a:xfrm>
                  <a:off x="6400800" y="350532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0" name="Line 20"/>
                <p:cNvSpPr/>
                <p:nvPr/>
              </p:nvSpPr>
              <p:spPr>
                <a:xfrm flipH="1">
                  <a:off x="5181840" y="350532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1" name="Line 21"/>
                <p:cNvSpPr/>
                <p:nvPr/>
              </p:nvSpPr>
              <p:spPr>
                <a:xfrm>
                  <a:off x="6400800" y="350532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62" name="Group 22"/>
              <p:cNvGrpSpPr/>
              <p:nvPr/>
            </p:nvGrpSpPr>
            <p:grpSpPr>
              <a:xfrm>
                <a:off x="3962520" y="4267080"/>
                <a:ext cx="2057400" cy="380880"/>
                <a:chOff x="3962520" y="4267080"/>
                <a:chExt cx="2057400" cy="380880"/>
              </a:xfrm>
            </p:grpSpPr>
            <p:sp>
              <p:nvSpPr>
                <p:cNvPr id="163" name="Line 23"/>
                <p:cNvSpPr/>
                <p:nvPr/>
              </p:nvSpPr>
              <p:spPr>
                <a:xfrm>
                  <a:off x="5181480" y="426708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4" name="Line 24"/>
                <p:cNvSpPr/>
                <p:nvPr/>
              </p:nvSpPr>
              <p:spPr>
                <a:xfrm flipH="1">
                  <a:off x="3962520" y="426708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5" name="Line 25"/>
                <p:cNvSpPr/>
                <p:nvPr/>
              </p:nvSpPr>
              <p:spPr>
                <a:xfrm>
                  <a:off x="5181480" y="426708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166" name="Line 26"/>
            <p:cNvSpPr/>
            <p:nvPr/>
          </p:nvSpPr>
          <p:spPr>
            <a:xfrm flipH="1">
              <a:off x="2590920" y="2666880"/>
              <a:ext cx="175248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Line 27"/>
            <p:cNvSpPr/>
            <p:nvPr/>
          </p:nvSpPr>
          <p:spPr>
            <a:xfrm>
              <a:off x="4343400" y="2666880"/>
              <a:ext cx="2057400" cy="5335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" name="Line 28"/>
          <p:cNvSpPr/>
          <p:nvPr/>
        </p:nvSpPr>
        <p:spPr>
          <a:xfrm>
            <a:off x="3780000" y="335772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29"/>
          <p:cNvSpPr/>
          <p:nvPr/>
        </p:nvSpPr>
        <p:spPr>
          <a:xfrm flipH="1">
            <a:off x="4465440" y="358632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30"/>
          <p:cNvSpPr/>
          <p:nvPr/>
        </p:nvSpPr>
        <p:spPr>
          <a:xfrm flipH="1">
            <a:off x="3246120" y="43480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31"/>
          <p:cNvSpPr/>
          <p:nvPr/>
        </p:nvSpPr>
        <p:spPr>
          <a:xfrm flipV="1">
            <a:off x="4389480" y="51102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32"/>
          <p:cNvSpPr/>
          <p:nvPr/>
        </p:nvSpPr>
        <p:spPr>
          <a:xfrm flipH="1" flipV="1">
            <a:off x="5684400" y="42721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33"/>
          <p:cNvSpPr/>
          <p:nvPr/>
        </p:nvSpPr>
        <p:spPr>
          <a:xfrm flipH="1" flipV="1">
            <a:off x="6903720" y="351000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34"/>
          <p:cNvSpPr/>
          <p:nvPr/>
        </p:nvSpPr>
        <p:spPr>
          <a:xfrm>
            <a:off x="3246480" y="51102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35"/>
          <p:cNvSpPr/>
          <p:nvPr/>
        </p:nvSpPr>
        <p:spPr>
          <a:xfrm>
            <a:off x="4541760" y="43480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36"/>
          <p:cNvSpPr/>
          <p:nvPr/>
        </p:nvSpPr>
        <p:spPr>
          <a:xfrm>
            <a:off x="5761080" y="35863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37"/>
          <p:cNvSpPr/>
          <p:nvPr/>
        </p:nvSpPr>
        <p:spPr>
          <a:xfrm flipV="1">
            <a:off x="298764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Two Notations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133720" y="220968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94920" y="1699920"/>
            <a:ext cx="8458200" cy="464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5500" lnSpcReduction="10000"/>
          </a:bodyPr>
          <a:lstStyle/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Each grammar production A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associated with a set of semantic rules of the form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 :=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 (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,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 c</a:t>
            </a:r>
            <a:r>
              <a:rPr lang="en-US" sz="32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, …,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 c</a:t>
            </a:r>
            <a:r>
              <a:rPr lang="en-US" sz="3200" b="0" i="1" strike="noStrike" spc="-1" baseline="-25000">
                <a:solidFill>
                  <a:srgbClr val="FF3300"/>
                </a:solidFill>
                <a:latin typeface="Times New Roman"/>
              </a:rPr>
              <a:t>k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where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function and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1.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attribute of A and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   	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are attributes of A or grammar symbols in 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or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2.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an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attribute of one of the 			grammar symbols in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are 		attributes of A or grammar symbols in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Dependencies of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1981080"/>
            <a:ext cx="7772400" cy="44006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In the semantic rule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:=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we say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depends 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semantic rule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must be evaluated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after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the semantic rules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dependencies of attributes can be represented by a directed graph called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dependency graph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Analysis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438280" y="2133720"/>
            <a:ext cx="55627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Semantic Analyzer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Attribute Grammars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Top-Down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Bottom-Up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Recursive Evaluators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Type Checking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Dependency Graphs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5976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186" name="CustomShape 3"/>
          <p:cNvSpPr/>
          <p:nvPr/>
        </p:nvSpPr>
        <p:spPr>
          <a:xfrm>
            <a:off x="19065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187" name="CustomShape 4"/>
          <p:cNvSpPr/>
          <p:nvPr/>
        </p:nvSpPr>
        <p:spPr>
          <a:xfrm>
            <a:off x="1676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188" name="Line 5"/>
          <p:cNvSpPr/>
          <p:nvPr/>
        </p:nvSpPr>
        <p:spPr>
          <a:xfrm>
            <a:off x="2057400" y="358128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571644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0" name="CustomShape 7"/>
          <p:cNvSpPr/>
          <p:nvPr/>
        </p:nvSpPr>
        <p:spPr>
          <a:xfrm>
            <a:off x="563976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49748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2" name="CustomShape 9"/>
          <p:cNvSpPr/>
          <p:nvPr/>
        </p:nvSpPr>
        <p:spPr>
          <a:xfrm>
            <a:off x="648504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3278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4" name="CustomShape 11"/>
          <p:cNvSpPr/>
          <p:nvPr/>
        </p:nvSpPr>
        <p:spPr>
          <a:xfrm>
            <a:off x="44208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526572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3208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Line 14"/>
          <p:cNvSpPr/>
          <p:nvPr/>
        </p:nvSpPr>
        <p:spPr>
          <a:xfrm>
            <a:off x="3429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8" name="Group 15"/>
          <p:cNvGrpSpPr/>
          <p:nvPr/>
        </p:nvGrpSpPr>
        <p:grpSpPr>
          <a:xfrm>
            <a:off x="4648320" y="3505320"/>
            <a:ext cx="2057400" cy="380880"/>
            <a:chOff x="4648320" y="3505320"/>
            <a:chExt cx="2057400" cy="380880"/>
          </a:xfrm>
        </p:grpSpPr>
        <p:sp>
          <p:nvSpPr>
            <p:cNvPr id="199" name="Line 16"/>
            <p:cNvSpPr/>
            <p:nvPr/>
          </p:nvSpPr>
          <p:spPr>
            <a:xfrm>
              <a:off x="5867280" y="350532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17"/>
            <p:cNvSpPr/>
            <p:nvPr/>
          </p:nvSpPr>
          <p:spPr>
            <a:xfrm flipH="1">
              <a:off x="4648320" y="350532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18"/>
            <p:cNvSpPr/>
            <p:nvPr/>
          </p:nvSpPr>
          <p:spPr>
            <a:xfrm>
              <a:off x="5867280" y="350532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2" name="Group 19"/>
          <p:cNvGrpSpPr/>
          <p:nvPr/>
        </p:nvGrpSpPr>
        <p:grpSpPr>
          <a:xfrm>
            <a:off x="3429000" y="4267080"/>
            <a:ext cx="2057400" cy="380880"/>
            <a:chOff x="3429000" y="4267080"/>
            <a:chExt cx="2057400" cy="380880"/>
          </a:xfrm>
        </p:grpSpPr>
        <p:sp>
          <p:nvSpPr>
            <p:cNvPr id="203" name="Line 20"/>
            <p:cNvSpPr/>
            <p:nvPr/>
          </p:nvSpPr>
          <p:spPr>
            <a:xfrm>
              <a:off x="4647960" y="426708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21"/>
            <p:cNvSpPr/>
            <p:nvPr/>
          </p:nvSpPr>
          <p:spPr>
            <a:xfrm flipH="1">
              <a:off x="3429000" y="426708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22"/>
            <p:cNvSpPr/>
            <p:nvPr/>
          </p:nvSpPr>
          <p:spPr>
            <a:xfrm>
              <a:off x="4647960" y="426708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Line 23"/>
          <p:cNvSpPr/>
          <p:nvPr/>
        </p:nvSpPr>
        <p:spPr>
          <a:xfrm flipH="1">
            <a:off x="205740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24"/>
          <p:cNvSpPr/>
          <p:nvPr/>
        </p:nvSpPr>
        <p:spPr>
          <a:xfrm>
            <a:off x="380988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5"/>
          <p:cNvSpPr/>
          <p:nvPr/>
        </p:nvSpPr>
        <p:spPr>
          <a:xfrm>
            <a:off x="2210400" y="3124080"/>
            <a:ext cx="1011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  type</a:t>
            </a:r>
          </a:p>
        </p:txBody>
      </p:sp>
      <p:sp>
        <p:nvSpPr>
          <p:cNvPr id="209" name="CustomShape 26"/>
          <p:cNvSpPr/>
          <p:nvPr/>
        </p:nvSpPr>
        <p:spPr>
          <a:xfrm>
            <a:off x="4953960" y="312408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2</a:t>
            </a:r>
          </a:p>
        </p:txBody>
      </p:sp>
      <p:sp>
        <p:nvSpPr>
          <p:cNvPr id="210" name="CustomShape 27"/>
          <p:cNvSpPr/>
          <p:nvPr/>
        </p:nvSpPr>
        <p:spPr>
          <a:xfrm>
            <a:off x="2515680" y="464832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8</a:t>
            </a:r>
          </a:p>
        </p:txBody>
      </p:sp>
      <p:sp>
        <p:nvSpPr>
          <p:cNvPr id="211" name="CustomShape 28"/>
          <p:cNvSpPr/>
          <p:nvPr/>
        </p:nvSpPr>
        <p:spPr>
          <a:xfrm>
            <a:off x="3735000" y="388620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5</a:t>
            </a:r>
          </a:p>
        </p:txBody>
      </p:sp>
      <p:sp>
        <p:nvSpPr>
          <p:cNvPr id="212" name="CustomShape 29"/>
          <p:cNvSpPr/>
          <p:nvPr/>
        </p:nvSpPr>
        <p:spPr>
          <a:xfrm>
            <a:off x="3659040" y="464832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10</a:t>
            </a:r>
          </a:p>
        </p:txBody>
      </p:sp>
      <p:sp>
        <p:nvSpPr>
          <p:cNvPr id="213" name="CustomShape 30"/>
          <p:cNvSpPr/>
          <p:nvPr/>
        </p:nvSpPr>
        <p:spPr>
          <a:xfrm>
            <a:off x="6097680" y="3124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214" name="CustomShape 31"/>
          <p:cNvSpPr/>
          <p:nvPr/>
        </p:nvSpPr>
        <p:spPr>
          <a:xfrm>
            <a:off x="4878720" y="3886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7</a:t>
            </a:r>
          </a:p>
        </p:txBody>
      </p:sp>
      <p:sp>
        <p:nvSpPr>
          <p:cNvPr id="215" name="CustomShape 32"/>
          <p:cNvSpPr/>
          <p:nvPr/>
        </p:nvSpPr>
        <p:spPr>
          <a:xfrm>
            <a:off x="3734280" y="54864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9 entry</a:t>
            </a:r>
          </a:p>
        </p:txBody>
      </p:sp>
      <p:sp>
        <p:nvSpPr>
          <p:cNvPr id="216" name="CustomShape 33"/>
          <p:cNvSpPr/>
          <p:nvPr/>
        </p:nvSpPr>
        <p:spPr>
          <a:xfrm>
            <a:off x="7010640" y="38862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entry</a:t>
            </a:r>
          </a:p>
        </p:txBody>
      </p:sp>
      <p:sp>
        <p:nvSpPr>
          <p:cNvPr id="217" name="CustomShape 34"/>
          <p:cNvSpPr/>
          <p:nvPr/>
        </p:nvSpPr>
        <p:spPr>
          <a:xfrm>
            <a:off x="5791680" y="464832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6 entry</a:t>
            </a:r>
          </a:p>
        </p:txBody>
      </p:sp>
      <p:sp>
        <p:nvSpPr>
          <p:cNvPr id="218" name="Line 35"/>
          <p:cNvSpPr/>
          <p:nvPr/>
        </p:nvSpPr>
        <p:spPr>
          <a:xfrm>
            <a:off x="3276720" y="335268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36"/>
          <p:cNvSpPr/>
          <p:nvPr/>
        </p:nvSpPr>
        <p:spPr>
          <a:xfrm flipH="1">
            <a:off x="3962160" y="35812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37"/>
          <p:cNvSpPr/>
          <p:nvPr/>
        </p:nvSpPr>
        <p:spPr>
          <a:xfrm flipH="1">
            <a:off x="2742840" y="434340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38"/>
          <p:cNvSpPr/>
          <p:nvPr/>
        </p:nvSpPr>
        <p:spPr>
          <a:xfrm flipV="1">
            <a:off x="3886200" y="510552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39"/>
          <p:cNvSpPr/>
          <p:nvPr/>
        </p:nvSpPr>
        <p:spPr>
          <a:xfrm flipH="1" flipV="1">
            <a:off x="5181120" y="4266720"/>
            <a:ext cx="76212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40"/>
          <p:cNvSpPr/>
          <p:nvPr/>
        </p:nvSpPr>
        <p:spPr>
          <a:xfrm flipH="1" flipV="1">
            <a:off x="6400440" y="35053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41"/>
          <p:cNvSpPr/>
          <p:nvPr/>
        </p:nvSpPr>
        <p:spPr>
          <a:xfrm>
            <a:off x="2743200" y="51055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42"/>
          <p:cNvSpPr/>
          <p:nvPr/>
        </p:nvSpPr>
        <p:spPr>
          <a:xfrm>
            <a:off x="4038480" y="43434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43"/>
          <p:cNvSpPr/>
          <p:nvPr/>
        </p:nvSpPr>
        <p:spPr>
          <a:xfrm>
            <a:off x="5257800" y="35812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44"/>
          <p:cNvSpPr/>
          <p:nvPr/>
        </p:nvSpPr>
        <p:spPr>
          <a:xfrm flipV="1">
            <a:off x="255600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Order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6560" y="1981080"/>
            <a:ext cx="749124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Apply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topological sort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dependency graph</a:t>
            </a:r>
          </a:p>
        </p:txBody>
      </p:sp>
      <p:sp>
        <p:nvSpPr>
          <p:cNvPr id="230" name="CustomShape 3"/>
          <p:cNvSpPr/>
          <p:nvPr/>
        </p:nvSpPr>
        <p:spPr>
          <a:xfrm>
            <a:off x="39564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</p:txBody>
      </p:sp>
      <p:sp>
        <p:nvSpPr>
          <p:cNvPr id="231" name="CustomShape 4"/>
          <p:cNvSpPr/>
          <p:nvPr/>
        </p:nvSpPr>
        <p:spPr>
          <a:xfrm>
            <a:off x="478836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</p:txBody>
      </p:sp>
      <p:sp>
        <p:nvSpPr>
          <p:cNvPr id="232" name="CustomShape 5"/>
          <p:cNvSpPr/>
          <p:nvPr/>
        </p:nvSpPr>
        <p:spPr>
          <a:xfrm>
            <a:off x="324000" y="2924280"/>
            <a:ext cx="424800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4716360" y="2924280"/>
            <a:ext cx="424836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762120" y="2362320"/>
            <a:ext cx="7772400" cy="22096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S-attributed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if it uses synthesized attributes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exclusively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L-Attributed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L-attributed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if each attribute in each semantic rule for each production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	A </a:t>
            </a:r>
            <a:r>
              <a:rPr lang="zh-TW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… X</a:t>
            </a:r>
            <a:r>
              <a:rPr lang="zh-TW" sz="3200" b="0" i="1" strike="noStrike" spc="-1" baseline="-25000">
                <a:solidFill>
                  <a:srgbClr val="000000"/>
                </a:solidFill>
                <a:latin typeface="Times New Roman"/>
              </a:rPr>
              <a:t>n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is a synthesized attribute, or an inherited attribute of X</a:t>
            </a:r>
            <a:r>
              <a:rPr lang="zh-TW" sz="3200" b="0" i="1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1 </a:t>
            </a:r>
            <a:r>
              <a:rPr lang="zh-TW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>
                <a:solidFill>
                  <a:srgbClr val="000000"/>
                </a:solidFill>
                <a:latin typeface="Times New Roman"/>
              </a:rPr>
              <a:t>n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depending only on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1. the attributes of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…, X</a:t>
            </a:r>
            <a:r>
              <a:rPr lang="zh-TW" sz="3200" b="0" i="1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-1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2. the inherited attributes of A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translation scheme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an attribute grammar in which semantic rules are enclosed between braces 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and are inserted within the right sides of productions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value of an attribute must be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available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when a semantic rule refers to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40520" y="2209680"/>
            <a:ext cx="8002800" cy="228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19328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253" name="CustomShape 3"/>
          <p:cNvSpPr/>
          <p:nvPr/>
        </p:nvSpPr>
        <p:spPr>
          <a:xfrm>
            <a:off x="244008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54" name="CustomShape 4"/>
          <p:cNvSpPr/>
          <p:nvPr/>
        </p:nvSpPr>
        <p:spPr>
          <a:xfrm>
            <a:off x="533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255" name="Line 5"/>
          <p:cNvSpPr/>
          <p:nvPr/>
        </p:nvSpPr>
        <p:spPr>
          <a:xfrm>
            <a:off x="2590920" y="3581280"/>
            <a:ext cx="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6"/>
          <p:cNvSpPr/>
          <p:nvPr/>
        </p:nvSpPr>
        <p:spPr>
          <a:xfrm>
            <a:off x="62499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57" name="CustomShape 7"/>
          <p:cNvSpPr/>
          <p:nvPr/>
        </p:nvSpPr>
        <p:spPr>
          <a:xfrm>
            <a:off x="4351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Line 8"/>
          <p:cNvSpPr/>
          <p:nvPr/>
        </p:nvSpPr>
        <p:spPr>
          <a:xfrm>
            <a:off x="4572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9"/>
          <p:cNvSpPr/>
          <p:nvPr/>
        </p:nvSpPr>
        <p:spPr>
          <a:xfrm flipH="1">
            <a:off x="259092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10"/>
          <p:cNvSpPr/>
          <p:nvPr/>
        </p:nvSpPr>
        <p:spPr>
          <a:xfrm>
            <a:off x="434340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11"/>
          <p:cNvSpPr/>
          <p:nvPr/>
        </p:nvSpPr>
        <p:spPr>
          <a:xfrm>
            <a:off x="4343400" y="2666880"/>
            <a:ext cx="0" cy="4572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2"/>
          <p:cNvSpPr/>
          <p:nvPr/>
        </p:nvSpPr>
        <p:spPr>
          <a:xfrm>
            <a:off x="3275280" y="3124080"/>
            <a:ext cx="217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8780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4421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65" name="CustomShape 15"/>
          <p:cNvSpPr/>
          <p:nvPr/>
        </p:nvSpPr>
        <p:spPr>
          <a:xfrm>
            <a:off x="541800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Line 16"/>
          <p:cNvSpPr/>
          <p:nvPr/>
        </p:nvSpPr>
        <p:spPr>
          <a:xfrm>
            <a:off x="5486400" y="4267080"/>
            <a:ext cx="1522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7"/>
          <p:cNvSpPr/>
          <p:nvPr/>
        </p:nvSpPr>
        <p:spPr>
          <a:xfrm flipH="1">
            <a:off x="3428640" y="4267080"/>
            <a:ext cx="205740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18"/>
          <p:cNvSpPr/>
          <p:nvPr/>
        </p:nvSpPr>
        <p:spPr>
          <a:xfrm>
            <a:off x="5486400" y="4267080"/>
            <a:ext cx="121932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9"/>
          <p:cNvSpPr/>
          <p:nvPr/>
        </p:nvSpPr>
        <p:spPr>
          <a:xfrm>
            <a:off x="2443680" y="464832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CustomShape 20"/>
          <p:cNvSpPr/>
          <p:nvPr/>
        </p:nvSpPr>
        <p:spPr>
          <a:xfrm>
            <a:off x="6019560" y="464832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Line 21"/>
          <p:cNvSpPr/>
          <p:nvPr/>
        </p:nvSpPr>
        <p:spPr>
          <a:xfrm flipH="1">
            <a:off x="4572000" y="4267080"/>
            <a:ext cx="91440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2"/>
          <p:cNvSpPr/>
          <p:nvPr/>
        </p:nvSpPr>
        <p:spPr>
          <a:xfrm flipH="1">
            <a:off x="5105520" y="4267080"/>
            <a:ext cx="3808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3"/>
          <p:cNvSpPr/>
          <p:nvPr/>
        </p:nvSpPr>
        <p:spPr>
          <a:xfrm>
            <a:off x="579240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CustomShape 24"/>
          <p:cNvSpPr/>
          <p:nvPr/>
        </p:nvSpPr>
        <p:spPr>
          <a:xfrm>
            <a:off x="533556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75" name="CustomShape 25"/>
          <p:cNvSpPr/>
          <p:nvPr/>
        </p:nvSpPr>
        <p:spPr>
          <a:xfrm>
            <a:off x="633240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Line 26"/>
          <p:cNvSpPr/>
          <p:nvPr/>
        </p:nvSpPr>
        <p:spPr>
          <a:xfrm>
            <a:off x="6400800" y="3505320"/>
            <a:ext cx="1522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27"/>
          <p:cNvSpPr/>
          <p:nvPr/>
        </p:nvSpPr>
        <p:spPr>
          <a:xfrm flipH="1">
            <a:off x="4343040" y="3505320"/>
            <a:ext cx="205740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28"/>
          <p:cNvSpPr/>
          <p:nvPr/>
        </p:nvSpPr>
        <p:spPr>
          <a:xfrm>
            <a:off x="6400800" y="3505320"/>
            <a:ext cx="121932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9"/>
          <p:cNvSpPr/>
          <p:nvPr/>
        </p:nvSpPr>
        <p:spPr>
          <a:xfrm>
            <a:off x="3358080" y="388620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CustomShape 30"/>
          <p:cNvSpPr/>
          <p:nvPr/>
        </p:nvSpPr>
        <p:spPr>
          <a:xfrm>
            <a:off x="6933960" y="38862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Line 31"/>
          <p:cNvSpPr/>
          <p:nvPr/>
        </p:nvSpPr>
        <p:spPr>
          <a:xfrm flipH="1">
            <a:off x="5486400" y="3505320"/>
            <a:ext cx="91440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32"/>
          <p:cNvSpPr/>
          <p:nvPr/>
        </p:nvSpPr>
        <p:spPr>
          <a:xfrm flipH="1">
            <a:off x="6019920" y="3505320"/>
            <a:ext cx="3808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33"/>
          <p:cNvSpPr/>
          <p:nvPr/>
        </p:nvSpPr>
        <p:spPr>
          <a:xfrm>
            <a:off x="1293120" y="3886200"/>
            <a:ext cx="2232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en-US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Line 34"/>
          <p:cNvSpPr/>
          <p:nvPr/>
        </p:nvSpPr>
        <p:spPr>
          <a:xfrm flipH="1">
            <a:off x="914040" y="3581280"/>
            <a:ext cx="167652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5"/>
          <p:cNvSpPr/>
          <p:nvPr/>
        </p:nvSpPr>
        <p:spPr>
          <a:xfrm>
            <a:off x="4952520" y="54864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Line 36"/>
          <p:cNvSpPr/>
          <p:nvPr/>
        </p:nvSpPr>
        <p:spPr>
          <a:xfrm>
            <a:off x="4572000" y="5105520"/>
            <a:ext cx="106668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Semantic Analysis in Compiler Design</a:t>
            </a:r>
            <a:endParaRPr lang="en-GB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400" cy="449568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Third phase of compiler Design.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Makes sure that declarations and statements are semantically correct.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procedures called by the parser as and when required by the grammar.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 tree and symbol table are used to check the consistency of the given code.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 is subsequently used by the compiler during the intermediate code generation.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760040" y="2092320"/>
            <a:ext cx="4999680" cy="155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num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{print(num.val)}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addop T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{print(addop.lexeme)}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R </a:t>
            </a:r>
            <a:r>
              <a:t/>
            </a:r>
            <a:br/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728800" y="35812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290" name="CustomShape 4"/>
          <p:cNvSpPr/>
          <p:nvPr/>
        </p:nvSpPr>
        <p:spPr>
          <a:xfrm>
            <a:off x="1373040" y="41497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1" name="CustomShape 5"/>
          <p:cNvSpPr/>
          <p:nvPr/>
        </p:nvSpPr>
        <p:spPr>
          <a:xfrm>
            <a:off x="4116600" y="41497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292" name="CustomShape 6"/>
          <p:cNvSpPr/>
          <p:nvPr/>
        </p:nvSpPr>
        <p:spPr>
          <a:xfrm>
            <a:off x="7774560" y="5978520"/>
            <a:ext cx="38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839880" y="4759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9</a:t>
            </a:r>
          </a:p>
        </p:txBody>
      </p:sp>
      <p:sp>
        <p:nvSpPr>
          <p:cNvPr id="294" name="CustomShape 8"/>
          <p:cNvSpPr/>
          <p:nvPr/>
        </p:nvSpPr>
        <p:spPr>
          <a:xfrm>
            <a:off x="1218240" y="475920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{print(‘9’)}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Line 9"/>
          <p:cNvSpPr/>
          <p:nvPr/>
        </p:nvSpPr>
        <p:spPr>
          <a:xfrm flipH="1">
            <a:off x="990360" y="4606920"/>
            <a:ext cx="53316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10"/>
          <p:cNvSpPr/>
          <p:nvPr/>
        </p:nvSpPr>
        <p:spPr>
          <a:xfrm>
            <a:off x="1523880" y="4606920"/>
            <a:ext cx="53352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11"/>
          <p:cNvSpPr/>
          <p:nvPr/>
        </p:nvSpPr>
        <p:spPr>
          <a:xfrm>
            <a:off x="2896560" y="4759200"/>
            <a:ext cx="487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‘-’</a:t>
            </a:r>
          </a:p>
        </p:txBody>
      </p:sp>
      <p:sp>
        <p:nvSpPr>
          <p:cNvPr id="298" name="CustomShape 12"/>
          <p:cNvSpPr/>
          <p:nvPr/>
        </p:nvSpPr>
        <p:spPr>
          <a:xfrm>
            <a:off x="3506760" y="4759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9" name="CustomShape 13"/>
          <p:cNvSpPr/>
          <p:nvPr/>
        </p:nvSpPr>
        <p:spPr>
          <a:xfrm>
            <a:off x="3961440" y="4759200"/>
            <a:ext cx="1561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{print(‘-’)}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CustomShape 14"/>
          <p:cNvSpPr/>
          <p:nvPr/>
        </p:nvSpPr>
        <p:spPr>
          <a:xfrm>
            <a:off x="6174000" y="47592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01" name="Line 15"/>
          <p:cNvSpPr/>
          <p:nvPr/>
        </p:nvSpPr>
        <p:spPr>
          <a:xfrm flipH="1">
            <a:off x="3123720" y="453060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Line 16"/>
          <p:cNvSpPr/>
          <p:nvPr/>
        </p:nvSpPr>
        <p:spPr>
          <a:xfrm flipH="1">
            <a:off x="3733560" y="4530600"/>
            <a:ext cx="53316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Line 17"/>
          <p:cNvSpPr/>
          <p:nvPr/>
        </p:nvSpPr>
        <p:spPr>
          <a:xfrm>
            <a:off x="4267080" y="453060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Line 18"/>
          <p:cNvSpPr/>
          <p:nvPr/>
        </p:nvSpPr>
        <p:spPr>
          <a:xfrm>
            <a:off x="4267080" y="4530600"/>
            <a:ext cx="20574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9"/>
          <p:cNvSpPr/>
          <p:nvPr/>
        </p:nvSpPr>
        <p:spPr>
          <a:xfrm>
            <a:off x="2973600" y="536904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306" name="CustomShape 20"/>
          <p:cNvSpPr/>
          <p:nvPr/>
        </p:nvSpPr>
        <p:spPr>
          <a:xfrm>
            <a:off x="3351960" y="536904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{print(‘5’)}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Line 21"/>
          <p:cNvSpPr/>
          <p:nvPr/>
        </p:nvSpPr>
        <p:spPr>
          <a:xfrm flipH="1">
            <a:off x="3124080" y="5216400"/>
            <a:ext cx="533520" cy="1526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Line 22"/>
          <p:cNvSpPr/>
          <p:nvPr/>
        </p:nvSpPr>
        <p:spPr>
          <a:xfrm>
            <a:off x="3657600" y="5216400"/>
            <a:ext cx="533520" cy="1526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3"/>
          <p:cNvSpPr/>
          <p:nvPr/>
        </p:nvSpPr>
        <p:spPr>
          <a:xfrm>
            <a:off x="5029920" y="536904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</a:p>
        </p:txBody>
      </p:sp>
      <p:sp>
        <p:nvSpPr>
          <p:cNvPr id="310" name="CustomShape 24"/>
          <p:cNvSpPr/>
          <p:nvPr/>
        </p:nvSpPr>
        <p:spPr>
          <a:xfrm>
            <a:off x="5640480" y="536904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311" name="CustomShape 25"/>
          <p:cNvSpPr/>
          <p:nvPr/>
        </p:nvSpPr>
        <p:spPr>
          <a:xfrm>
            <a:off x="6094800" y="5369040"/>
            <a:ext cx="1631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{print(‘+’)}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CustomShape 26"/>
          <p:cNvSpPr/>
          <p:nvPr/>
        </p:nvSpPr>
        <p:spPr>
          <a:xfrm>
            <a:off x="7774200" y="536904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13" name="Line 27"/>
          <p:cNvSpPr/>
          <p:nvPr/>
        </p:nvSpPr>
        <p:spPr>
          <a:xfrm flipH="1">
            <a:off x="5257440" y="514044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8"/>
          <p:cNvSpPr/>
          <p:nvPr/>
        </p:nvSpPr>
        <p:spPr>
          <a:xfrm flipH="1">
            <a:off x="5867280" y="5140440"/>
            <a:ext cx="53352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Line 29"/>
          <p:cNvSpPr/>
          <p:nvPr/>
        </p:nvSpPr>
        <p:spPr>
          <a:xfrm>
            <a:off x="6400800" y="514044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30"/>
          <p:cNvSpPr/>
          <p:nvPr/>
        </p:nvSpPr>
        <p:spPr>
          <a:xfrm>
            <a:off x="6400800" y="5140440"/>
            <a:ext cx="15238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1"/>
          <p:cNvSpPr/>
          <p:nvPr/>
        </p:nvSpPr>
        <p:spPr>
          <a:xfrm>
            <a:off x="5107320" y="5978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318" name="CustomShape 32"/>
          <p:cNvSpPr/>
          <p:nvPr/>
        </p:nvSpPr>
        <p:spPr>
          <a:xfrm>
            <a:off x="5485320" y="597852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{print(‘2’)}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Line 33"/>
          <p:cNvSpPr/>
          <p:nvPr/>
        </p:nvSpPr>
        <p:spPr>
          <a:xfrm flipH="1">
            <a:off x="5257800" y="5826240"/>
            <a:ext cx="53352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34"/>
          <p:cNvSpPr/>
          <p:nvPr/>
        </p:nvSpPr>
        <p:spPr>
          <a:xfrm>
            <a:off x="5791320" y="5826240"/>
            <a:ext cx="53316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35"/>
          <p:cNvSpPr/>
          <p:nvPr/>
        </p:nvSpPr>
        <p:spPr>
          <a:xfrm>
            <a:off x="8001000" y="5749920"/>
            <a:ext cx="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36"/>
          <p:cNvSpPr/>
          <p:nvPr/>
        </p:nvSpPr>
        <p:spPr>
          <a:xfrm flipH="1">
            <a:off x="15238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37"/>
          <p:cNvSpPr/>
          <p:nvPr/>
        </p:nvSpPr>
        <p:spPr>
          <a:xfrm>
            <a:off x="28954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4" name="Group 38"/>
          <p:cNvGrpSpPr/>
          <p:nvPr/>
        </p:nvGrpSpPr>
        <p:grpSpPr>
          <a:xfrm>
            <a:off x="6935040" y="3505320"/>
            <a:ext cx="1217160" cy="1145520"/>
            <a:chOff x="6935040" y="3505320"/>
            <a:chExt cx="1217160" cy="1145520"/>
          </a:xfrm>
        </p:grpSpPr>
        <p:sp>
          <p:nvSpPr>
            <p:cNvPr id="325" name="CustomShape 39"/>
            <p:cNvSpPr/>
            <p:nvPr/>
          </p:nvSpPr>
          <p:spPr>
            <a:xfrm>
              <a:off x="6935040" y="35053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9 - 5 + 2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6" name="CustomShape 40"/>
            <p:cNvSpPr/>
            <p:nvPr/>
          </p:nvSpPr>
          <p:spPr>
            <a:xfrm>
              <a:off x="6935040" y="41911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5 - 2 +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7" name="CustomShape 41"/>
            <p:cNvSpPr/>
            <p:nvPr/>
          </p:nvSpPr>
          <p:spPr>
            <a:xfrm>
              <a:off x="7391160" y="3962520"/>
              <a:ext cx="228240" cy="304560"/>
            </a:xfrm>
            <a:custGeom>
              <a:avLst/>
              <a:gdLst/>
              <a:ahLst/>
              <a:cxnLst/>
              <a:rect l="0" t="0" r="r" b="b"/>
              <a:pathLst>
                <a:path w="636" h="848">
                  <a:moveTo>
                    <a:pt x="158" y="0"/>
                  </a:moveTo>
                  <a:lnTo>
                    <a:pt x="158" y="635"/>
                  </a:lnTo>
                  <a:lnTo>
                    <a:pt x="0" y="635"/>
                  </a:lnTo>
                  <a:lnTo>
                    <a:pt x="317" y="847"/>
                  </a:lnTo>
                  <a:lnTo>
                    <a:pt x="635" y="635"/>
                  </a:lnTo>
                  <a:lnTo>
                    <a:pt x="476" y="635"/>
                  </a:lnTo>
                  <a:lnTo>
                    <a:pt x="476" y="0"/>
                  </a:lnTo>
                  <a:lnTo>
                    <a:pt x="158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Restrictions on 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inherited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a symbol on the right side must be computed in a semantic rule before that symbol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semantic rule must not refer to 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a symbol to its right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the symbol on the left can be computed after all attributes it depends on have been computed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85800" y="333000"/>
            <a:ext cx="777240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From L-Attributed Definitions to 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721320" y="3645000"/>
            <a:ext cx="1415160" cy="78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i="1" strike="noStrike" spc="-1">
                <a:solidFill>
                  <a:srgbClr val="3333CC"/>
                </a:solidFill>
                <a:latin typeface="Times New Roman"/>
              </a:rPr>
              <a:t>E</a:t>
            </a:r>
            <a:r>
              <a:rPr lang="en-US" sz="4000" b="1" strike="noStrike" spc="-1" baseline="-25000">
                <a:solidFill>
                  <a:srgbClr val="3333CC"/>
                </a:solidFill>
                <a:latin typeface="Times New Roman"/>
              </a:rPr>
              <a:t>1</a:t>
            </a:r>
            <a:r>
              <a:rPr lang="en-US" sz="4000" b="1" strike="noStrike" spc="-1">
                <a:solidFill>
                  <a:srgbClr val="3333CC"/>
                </a:solidFill>
                <a:latin typeface="Times New Roman"/>
              </a:rPr>
              <a:t>.</a:t>
            </a:r>
            <a:r>
              <a:rPr lang="en-US" sz="4000" b="1" i="1" strike="noStrike" spc="-1">
                <a:solidFill>
                  <a:srgbClr val="3333CC"/>
                </a:solidFill>
                <a:latin typeface="Times New Roman"/>
              </a:rPr>
              <a:t>val</a:t>
            </a:r>
            <a:endParaRPr lang="en-US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3780000" y="3789360"/>
            <a:ext cx="360360" cy="503280"/>
          </a:xfrm>
          <a:prstGeom prst="rect">
            <a:avLst/>
          </a:prstGeom>
          <a:noFill/>
          <a:ln w="2844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4"/>
          <p:cNvSpPr/>
          <p:nvPr/>
        </p:nvSpPr>
        <p:spPr>
          <a:xfrm>
            <a:off x="4140360" y="4005360"/>
            <a:ext cx="144360" cy="431640"/>
          </a:xfrm>
          <a:prstGeom prst="rect">
            <a:avLst/>
          </a:prstGeom>
          <a:noFill/>
          <a:ln w="2844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5"/>
          <p:cNvSpPr/>
          <p:nvPr/>
        </p:nvSpPr>
        <p:spPr>
          <a:xfrm>
            <a:off x="4284720" y="3789360"/>
            <a:ext cx="863640" cy="503280"/>
          </a:xfrm>
          <a:prstGeom prst="rect">
            <a:avLst/>
          </a:prstGeom>
          <a:noFill/>
          <a:ln w="2844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6"/>
          <p:cNvSpPr/>
          <p:nvPr/>
        </p:nvSpPr>
        <p:spPr>
          <a:xfrm>
            <a:off x="747720" y="2492280"/>
            <a:ext cx="783900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3333CC"/>
                </a:solidFill>
                <a:latin typeface="Times New Roman"/>
              </a:rPr>
              <a:t>The mathematics-formatting language EQN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From L-Attributed Definitions to 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897560" y="2286000"/>
            <a:ext cx="5158440" cy="428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{B.ps := 10}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{S.ht := B.ht}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.ps := B.ps}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.ps := B.ps}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 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{B.ht := max(B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.ht, 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.ht)}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.ps := B.ps}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 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.ps := shrink(B.ps)}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 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{B.ht := disp(B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.ht, 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.ht)}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{B.ht := 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text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.ht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 B.ps}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Construction of Syntax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539640" y="1844640"/>
            <a:ext cx="8221680" cy="1224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abstract syntax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condensed form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parse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useful for representing constructs</a:t>
            </a:r>
          </a:p>
        </p:txBody>
      </p:sp>
      <p:grpSp>
        <p:nvGrpSpPr>
          <p:cNvPr id="343" name="Group 3"/>
          <p:cNvGrpSpPr/>
          <p:nvPr/>
        </p:nvGrpSpPr>
        <p:grpSpPr>
          <a:xfrm>
            <a:off x="609480" y="3352680"/>
            <a:ext cx="8001000" cy="3200400"/>
            <a:chOff x="609480" y="3352680"/>
            <a:chExt cx="8001000" cy="3200400"/>
          </a:xfrm>
        </p:grpSpPr>
        <p:grpSp>
          <p:nvGrpSpPr>
            <p:cNvPr id="344" name="Group 4"/>
            <p:cNvGrpSpPr/>
            <p:nvPr/>
          </p:nvGrpSpPr>
          <p:grpSpPr>
            <a:xfrm>
              <a:off x="610200" y="3352680"/>
              <a:ext cx="3890520" cy="1069200"/>
              <a:chOff x="610200" y="3352680"/>
              <a:chExt cx="3890520" cy="1069200"/>
            </a:xfrm>
          </p:grpSpPr>
          <p:sp>
            <p:nvSpPr>
              <p:cNvPr id="345" name="CustomShape 5"/>
              <p:cNvSpPr/>
              <p:nvPr/>
            </p:nvSpPr>
            <p:spPr>
              <a:xfrm>
                <a:off x="1980720" y="33526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6" name="CustomShape 6"/>
              <p:cNvSpPr/>
              <p:nvPr/>
            </p:nvSpPr>
            <p:spPr>
              <a:xfrm>
                <a:off x="610200" y="3962160"/>
                <a:ext cx="368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if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7" name="CustomShape 7"/>
              <p:cNvSpPr/>
              <p:nvPr/>
            </p:nvSpPr>
            <p:spPr>
              <a:xfrm>
                <a:off x="991440" y="39621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8" name="CustomShape 8"/>
              <p:cNvSpPr/>
              <p:nvPr/>
            </p:nvSpPr>
            <p:spPr>
              <a:xfrm>
                <a:off x="1754280" y="3962160"/>
                <a:ext cx="7567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then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9" name="CustomShape 9"/>
              <p:cNvSpPr/>
              <p:nvPr/>
            </p:nvSpPr>
            <p:spPr>
              <a:xfrm>
                <a:off x="251532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0" name="CustomShape 10"/>
              <p:cNvSpPr/>
              <p:nvPr/>
            </p:nvSpPr>
            <p:spPr>
              <a:xfrm>
                <a:off x="3200400" y="3962160"/>
                <a:ext cx="656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else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1" name="CustomShape 11"/>
              <p:cNvSpPr/>
              <p:nvPr/>
            </p:nvSpPr>
            <p:spPr>
              <a:xfrm>
                <a:off x="381096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2" name="Line 12"/>
              <p:cNvSpPr/>
              <p:nvPr/>
            </p:nvSpPr>
            <p:spPr>
              <a:xfrm flipH="1">
                <a:off x="837720" y="3733560"/>
                <a:ext cx="1600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Line 13"/>
              <p:cNvSpPr/>
              <p:nvPr/>
            </p:nvSpPr>
            <p:spPr>
              <a:xfrm flipH="1">
                <a:off x="1371240" y="37335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4" name="Line 14"/>
              <p:cNvSpPr/>
              <p:nvPr/>
            </p:nvSpPr>
            <p:spPr>
              <a:xfrm flipH="1">
                <a:off x="2133000" y="3733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5" name="Line 15"/>
              <p:cNvSpPr/>
              <p:nvPr/>
            </p:nvSpPr>
            <p:spPr>
              <a:xfrm>
                <a:off x="2438280" y="3733560"/>
                <a:ext cx="457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Line 16"/>
              <p:cNvSpPr/>
              <p:nvPr/>
            </p:nvSpPr>
            <p:spPr>
              <a:xfrm>
                <a:off x="2438280" y="3733560"/>
                <a:ext cx="106668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7" name="Line 17"/>
              <p:cNvSpPr/>
              <p:nvPr/>
            </p:nvSpPr>
            <p:spPr>
              <a:xfrm>
                <a:off x="2438280" y="3733560"/>
                <a:ext cx="1676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58" name="Group 18"/>
            <p:cNvGrpSpPr/>
            <p:nvPr/>
          </p:nvGrpSpPr>
          <p:grpSpPr>
            <a:xfrm>
              <a:off x="991440" y="5181480"/>
              <a:ext cx="2975760" cy="1069200"/>
              <a:chOff x="991440" y="5181480"/>
              <a:chExt cx="2975760" cy="1069200"/>
            </a:xfrm>
          </p:grpSpPr>
          <p:sp>
            <p:nvSpPr>
              <p:cNvPr id="359" name="CustomShape 19"/>
              <p:cNvSpPr/>
              <p:nvPr/>
            </p:nvSpPr>
            <p:spPr>
              <a:xfrm>
                <a:off x="1980720" y="51814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0" name="CustomShape 20"/>
              <p:cNvSpPr/>
              <p:nvPr/>
            </p:nvSpPr>
            <p:spPr>
              <a:xfrm>
                <a:off x="991440" y="57909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1" name="CustomShape 21"/>
              <p:cNvSpPr/>
              <p:nvPr/>
            </p:nvSpPr>
            <p:spPr>
              <a:xfrm>
                <a:off x="2134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2" name="CustomShape 22"/>
              <p:cNvSpPr/>
              <p:nvPr/>
            </p:nvSpPr>
            <p:spPr>
              <a:xfrm>
                <a:off x="3277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3" name="Line 23"/>
              <p:cNvSpPr/>
              <p:nvPr/>
            </p:nvSpPr>
            <p:spPr>
              <a:xfrm flipH="1">
                <a:off x="1371240" y="55623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4" name="Line 24"/>
              <p:cNvSpPr/>
              <p:nvPr/>
            </p:nvSpPr>
            <p:spPr>
              <a:xfrm>
                <a:off x="2438280" y="5562360"/>
                <a:ext cx="0" cy="30492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5" name="Line 25"/>
              <p:cNvSpPr/>
              <p:nvPr/>
            </p:nvSpPr>
            <p:spPr>
              <a:xfrm>
                <a:off x="2438280" y="5562360"/>
                <a:ext cx="11430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66" name="Group 26"/>
            <p:cNvGrpSpPr/>
            <p:nvPr/>
          </p:nvGrpSpPr>
          <p:grpSpPr>
            <a:xfrm>
              <a:off x="4801680" y="3352680"/>
              <a:ext cx="1966680" cy="3126600"/>
              <a:chOff x="4801680" y="3352680"/>
              <a:chExt cx="1966680" cy="3126600"/>
            </a:xfrm>
          </p:grpSpPr>
          <p:sp>
            <p:nvSpPr>
              <p:cNvPr id="367" name="CustomShape 27"/>
              <p:cNvSpPr/>
              <p:nvPr/>
            </p:nvSpPr>
            <p:spPr>
              <a:xfrm>
                <a:off x="5868360" y="33526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8" name="CustomShape 28"/>
              <p:cNvSpPr/>
              <p:nvPr/>
            </p:nvSpPr>
            <p:spPr>
              <a:xfrm>
                <a:off x="533520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9" name="CustomShape 29"/>
              <p:cNvSpPr/>
              <p:nvPr/>
            </p:nvSpPr>
            <p:spPr>
              <a:xfrm>
                <a:off x="5868000" y="388620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0" name="CustomShape 30"/>
              <p:cNvSpPr/>
              <p:nvPr/>
            </p:nvSpPr>
            <p:spPr>
              <a:xfrm>
                <a:off x="640188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1" name="CustomShape 31"/>
              <p:cNvSpPr/>
              <p:nvPr/>
            </p:nvSpPr>
            <p:spPr>
              <a:xfrm>
                <a:off x="6402240" y="441936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2" name="CustomShape 32"/>
              <p:cNvSpPr/>
              <p:nvPr/>
            </p:nvSpPr>
            <p:spPr>
              <a:xfrm>
                <a:off x="6402240" y="49528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73" name="CustomShape 33"/>
              <p:cNvSpPr/>
              <p:nvPr/>
            </p:nvSpPr>
            <p:spPr>
              <a:xfrm>
                <a:off x="480168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4" name="CustomShape 34"/>
              <p:cNvSpPr/>
              <p:nvPr/>
            </p:nvSpPr>
            <p:spPr>
              <a:xfrm>
                <a:off x="5335200" y="44193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5" name="CustomShape 35"/>
              <p:cNvSpPr/>
              <p:nvPr/>
            </p:nvSpPr>
            <p:spPr>
              <a:xfrm>
                <a:off x="586836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6" name="CustomShape 36"/>
              <p:cNvSpPr/>
              <p:nvPr/>
            </p:nvSpPr>
            <p:spPr>
              <a:xfrm>
                <a:off x="5868720" y="495288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7" name="CustomShape 37"/>
              <p:cNvSpPr/>
              <p:nvPr/>
            </p:nvSpPr>
            <p:spPr>
              <a:xfrm>
                <a:off x="5868720" y="548640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78" name="CustomShape 38"/>
              <p:cNvSpPr/>
              <p:nvPr/>
            </p:nvSpPr>
            <p:spPr>
              <a:xfrm>
                <a:off x="4801680" y="49528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9" name="CustomShape 39"/>
              <p:cNvSpPr/>
              <p:nvPr/>
            </p:nvSpPr>
            <p:spPr>
              <a:xfrm>
                <a:off x="4802040" y="548640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80" name="CustomShape 40"/>
              <p:cNvSpPr/>
              <p:nvPr/>
            </p:nvSpPr>
            <p:spPr>
              <a:xfrm>
                <a:off x="4802040" y="60195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381" name="Line 41"/>
              <p:cNvSpPr/>
              <p:nvPr/>
            </p:nvSpPr>
            <p:spPr>
              <a:xfrm>
                <a:off x="601920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Line 42"/>
              <p:cNvSpPr/>
              <p:nvPr/>
            </p:nvSpPr>
            <p:spPr>
              <a:xfrm>
                <a:off x="49525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3" name="Line 43"/>
              <p:cNvSpPr/>
              <p:nvPr/>
            </p:nvSpPr>
            <p:spPr>
              <a:xfrm>
                <a:off x="601920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Line 44"/>
              <p:cNvSpPr/>
              <p:nvPr/>
            </p:nvSpPr>
            <p:spPr>
              <a:xfrm>
                <a:off x="495252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Line 45"/>
              <p:cNvSpPr/>
              <p:nvPr/>
            </p:nvSpPr>
            <p:spPr>
              <a:xfrm>
                <a:off x="65527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6" name="Line 46"/>
              <p:cNvSpPr/>
              <p:nvPr/>
            </p:nvSpPr>
            <p:spPr>
              <a:xfrm>
                <a:off x="655272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7" name="Line 47"/>
              <p:cNvSpPr/>
              <p:nvPr/>
            </p:nvSpPr>
            <p:spPr>
              <a:xfrm>
                <a:off x="548604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Line 48"/>
              <p:cNvSpPr/>
              <p:nvPr/>
            </p:nvSpPr>
            <p:spPr>
              <a:xfrm>
                <a:off x="4952520" y="58672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Line 49"/>
              <p:cNvSpPr/>
              <p:nvPr/>
            </p:nvSpPr>
            <p:spPr>
              <a:xfrm>
                <a:off x="6019200" y="37335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Line 50"/>
              <p:cNvSpPr/>
              <p:nvPr/>
            </p:nvSpPr>
            <p:spPr>
              <a:xfrm flipH="1">
                <a:off x="5485680" y="373356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Line 51"/>
              <p:cNvSpPr/>
              <p:nvPr/>
            </p:nvSpPr>
            <p:spPr>
              <a:xfrm flipH="1">
                <a:off x="4952520" y="426708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Line 52"/>
              <p:cNvSpPr/>
              <p:nvPr/>
            </p:nvSpPr>
            <p:spPr>
              <a:xfrm>
                <a:off x="5486040" y="426708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3" name="Line 53"/>
              <p:cNvSpPr/>
              <p:nvPr/>
            </p:nvSpPr>
            <p:spPr>
              <a:xfrm>
                <a:off x="6019200" y="373356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4" name="Group 54"/>
            <p:cNvGrpSpPr/>
            <p:nvPr/>
          </p:nvGrpSpPr>
          <p:grpSpPr>
            <a:xfrm>
              <a:off x="7240680" y="3962160"/>
              <a:ext cx="1247400" cy="1526400"/>
              <a:chOff x="7240680" y="3962160"/>
              <a:chExt cx="1247400" cy="1526400"/>
            </a:xfrm>
          </p:grpSpPr>
          <p:sp>
            <p:nvSpPr>
              <p:cNvPr id="395" name="CustomShape 55"/>
              <p:cNvSpPr/>
              <p:nvPr/>
            </p:nvSpPr>
            <p:spPr>
              <a:xfrm>
                <a:off x="7849800" y="396216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6" name="CustomShape 56"/>
              <p:cNvSpPr/>
              <p:nvPr/>
            </p:nvSpPr>
            <p:spPr>
              <a:xfrm>
                <a:off x="754560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7" name="CustomShape 57"/>
              <p:cNvSpPr/>
              <p:nvPr/>
            </p:nvSpPr>
            <p:spPr>
              <a:xfrm>
                <a:off x="815508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98" name="CustomShape 58"/>
              <p:cNvSpPr/>
              <p:nvPr/>
            </p:nvSpPr>
            <p:spPr>
              <a:xfrm>
                <a:off x="785016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99" name="CustomShape 59"/>
              <p:cNvSpPr/>
              <p:nvPr/>
            </p:nvSpPr>
            <p:spPr>
              <a:xfrm>
                <a:off x="724068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400" name="Line 60"/>
              <p:cNvSpPr/>
              <p:nvPr/>
            </p:nvSpPr>
            <p:spPr>
              <a:xfrm flipH="1">
                <a:off x="7695720" y="434304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Line 61"/>
              <p:cNvSpPr/>
              <p:nvPr/>
            </p:nvSpPr>
            <p:spPr>
              <a:xfrm>
                <a:off x="8001000" y="4343040"/>
                <a:ext cx="3045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2" name="Line 62"/>
              <p:cNvSpPr/>
              <p:nvPr/>
            </p:nvSpPr>
            <p:spPr>
              <a:xfrm>
                <a:off x="769608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Line 63"/>
              <p:cNvSpPr/>
              <p:nvPr/>
            </p:nvSpPr>
            <p:spPr>
              <a:xfrm flipH="1">
                <a:off x="739080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4" name="CustomShape 64"/>
            <p:cNvSpPr/>
            <p:nvPr/>
          </p:nvSpPr>
          <p:spPr>
            <a:xfrm>
              <a:off x="2285640" y="4724280"/>
              <a:ext cx="304920" cy="304920"/>
            </a:xfrm>
            <a:custGeom>
              <a:avLst/>
              <a:gdLst/>
              <a:ahLst/>
              <a:cxnLst/>
              <a:rect l="0" t="0" r="r" b="b"/>
              <a:pathLst>
                <a:path w="849" h="849">
                  <a:moveTo>
                    <a:pt x="212" y="0"/>
                  </a:moveTo>
                  <a:lnTo>
                    <a:pt x="212" y="636"/>
                  </a:lnTo>
                  <a:lnTo>
                    <a:pt x="0" y="636"/>
                  </a:lnTo>
                  <a:lnTo>
                    <a:pt x="424" y="848"/>
                  </a:lnTo>
                  <a:lnTo>
                    <a:pt x="848" y="636"/>
                  </a:lnTo>
                  <a:lnTo>
                    <a:pt x="636" y="636"/>
                  </a:lnTo>
                  <a:lnTo>
                    <a:pt x="636" y="0"/>
                  </a:lnTo>
                  <a:lnTo>
                    <a:pt x="212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65"/>
            <p:cNvSpPr/>
            <p:nvPr/>
          </p:nvSpPr>
          <p:spPr>
            <a:xfrm>
              <a:off x="6933960" y="4572000"/>
              <a:ext cx="380880" cy="304560"/>
            </a:xfrm>
            <a:custGeom>
              <a:avLst/>
              <a:gdLst/>
              <a:ahLst/>
              <a:cxnLst/>
              <a:rect l="0" t="0" r="r" b="b"/>
              <a:pathLst>
                <a:path w="1060" h="848">
                  <a:moveTo>
                    <a:pt x="0" y="211"/>
                  </a:moveTo>
                  <a:lnTo>
                    <a:pt x="794" y="211"/>
                  </a:lnTo>
                  <a:lnTo>
                    <a:pt x="794" y="0"/>
                  </a:lnTo>
                  <a:lnTo>
                    <a:pt x="1059" y="423"/>
                  </a:lnTo>
                  <a:lnTo>
                    <a:pt x="794" y="847"/>
                  </a:lnTo>
                  <a:lnTo>
                    <a:pt x="794" y="635"/>
                  </a:lnTo>
                  <a:lnTo>
                    <a:pt x="0" y="635"/>
                  </a:lnTo>
                  <a:lnTo>
                    <a:pt x="0" y="211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66"/>
            <p:cNvSpPr/>
            <p:nvPr/>
          </p:nvSpPr>
          <p:spPr>
            <a:xfrm>
              <a:off x="609480" y="3352680"/>
              <a:ext cx="388620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67"/>
            <p:cNvSpPr/>
            <p:nvPr/>
          </p:nvSpPr>
          <p:spPr>
            <a:xfrm>
              <a:off x="4647960" y="3352680"/>
              <a:ext cx="396252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 Trees for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1599840" y="2057400"/>
            <a:ext cx="65530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Interior nodes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operators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Leaves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identifiers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or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numbers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Functions for constructing nodes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mknode(op, left, right)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mkleaf(id, entry)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mkleaf(num, value)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11" name="Group 2"/>
          <p:cNvGrpSpPr/>
          <p:nvPr/>
        </p:nvGrpSpPr>
        <p:grpSpPr>
          <a:xfrm>
            <a:off x="2362320" y="3124080"/>
            <a:ext cx="1143000" cy="459720"/>
            <a:chOff x="2362320" y="3124080"/>
            <a:chExt cx="1143000" cy="459720"/>
          </a:xfrm>
        </p:grpSpPr>
        <p:sp>
          <p:nvSpPr>
            <p:cNvPr id="412" name="CustomShape 3"/>
            <p:cNvSpPr/>
            <p:nvPr/>
          </p:nvSpPr>
          <p:spPr>
            <a:xfrm>
              <a:off x="2362320" y="312408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4"/>
            <p:cNvSpPr/>
            <p:nvPr/>
          </p:nvSpPr>
          <p:spPr>
            <a:xfrm>
              <a:off x="2363400" y="3124080"/>
              <a:ext cx="3546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4" name="Line 5"/>
            <p:cNvSpPr/>
            <p:nvPr/>
          </p:nvSpPr>
          <p:spPr>
            <a:xfrm>
              <a:off x="274320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6"/>
            <p:cNvSpPr/>
            <p:nvPr/>
          </p:nvSpPr>
          <p:spPr>
            <a:xfrm>
              <a:off x="312408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6" name="Group 7"/>
          <p:cNvGrpSpPr/>
          <p:nvPr/>
        </p:nvGrpSpPr>
        <p:grpSpPr>
          <a:xfrm>
            <a:off x="1600200" y="4343400"/>
            <a:ext cx="1066680" cy="459720"/>
            <a:chOff x="1600200" y="4343400"/>
            <a:chExt cx="1066680" cy="459720"/>
          </a:xfrm>
        </p:grpSpPr>
        <p:sp>
          <p:nvSpPr>
            <p:cNvPr id="417" name="CustomShape 8"/>
            <p:cNvSpPr/>
            <p:nvPr/>
          </p:nvSpPr>
          <p:spPr>
            <a:xfrm>
              <a:off x="1600200" y="4343400"/>
              <a:ext cx="10666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1601640" y="4343400"/>
              <a:ext cx="282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9" name="Line 10"/>
            <p:cNvSpPr/>
            <p:nvPr/>
          </p:nvSpPr>
          <p:spPr>
            <a:xfrm>
              <a:off x="19051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11"/>
            <p:cNvSpPr/>
            <p:nvPr/>
          </p:nvSpPr>
          <p:spPr>
            <a:xfrm>
              <a:off x="228600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1" name="Group 12"/>
          <p:cNvGrpSpPr/>
          <p:nvPr/>
        </p:nvGrpSpPr>
        <p:grpSpPr>
          <a:xfrm>
            <a:off x="3505320" y="4343400"/>
            <a:ext cx="838080" cy="459720"/>
            <a:chOff x="3505320" y="4343400"/>
            <a:chExt cx="838080" cy="459720"/>
          </a:xfrm>
        </p:grpSpPr>
        <p:sp>
          <p:nvSpPr>
            <p:cNvPr id="422" name="CustomShape 13"/>
            <p:cNvSpPr/>
            <p:nvPr/>
          </p:nvSpPr>
          <p:spPr>
            <a:xfrm>
              <a:off x="3505320" y="434340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14"/>
            <p:cNvSpPr/>
            <p:nvPr/>
          </p:nvSpPr>
          <p:spPr>
            <a:xfrm>
              <a:off x="3506760" y="434340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4" name="Line 15"/>
            <p:cNvSpPr/>
            <p:nvPr/>
          </p:nvSpPr>
          <p:spPr>
            <a:xfrm>
              <a:off x="39625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5" name="Group 16"/>
          <p:cNvGrpSpPr/>
          <p:nvPr/>
        </p:nvGrpSpPr>
        <p:grpSpPr>
          <a:xfrm>
            <a:off x="914400" y="5562720"/>
            <a:ext cx="838080" cy="459720"/>
            <a:chOff x="914400" y="5562720"/>
            <a:chExt cx="838080" cy="459720"/>
          </a:xfrm>
        </p:grpSpPr>
        <p:sp>
          <p:nvSpPr>
            <p:cNvPr id="426" name="CustomShape 17"/>
            <p:cNvSpPr/>
            <p:nvPr/>
          </p:nvSpPr>
          <p:spPr>
            <a:xfrm>
              <a:off x="914400" y="556272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18"/>
            <p:cNvSpPr/>
            <p:nvPr/>
          </p:nvSpPr>
          <p:spPr>
            <a:xfrm>
              <a:off x="915840" y="556272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8" name="Line 19"/>
            <p:cNvSpPr/>
            <p:nvPr/>
          </p:nvSpPr>
          <p:spPr>
            <a:xfrm>
              <a:off x="13716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9" name="Group 20"/>
          <p:cNvGrpSpPr/>
          <p:nvPr/>
        </p:nvGrpSpPr>
        <p:grpSpPr>
          <a:xfrm>
            <a:off x="2438280" y="5562720"/>
            <a:ext cx="1143000" cy="459720"/>
            <a:chOff x="2438280" y="5562720"/>
            <a:chExt cx="1143000" cy="459720"/>
          </a:xfrm>
        </p:grpSpPr>
        <p:sp>
          <p:nvSpPr>
            <p:cNvPr id="430" name="CustomShape 21"/>
            <p:cNvSpPr/>
            <p:nvPr/>
          </p:nvSpPr>
          <p:spPr>
            <a:xfrm>
              <a:off x="2438280" y="556272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22"/>
            <p:cNvSpPr/>
            <p:nvPr/>
          </p:nvSpPr>
          <p:spPr>
            <a:xfrm>
              <a:off x="2440440" y="5562720"/>
              <a:ext cx="7736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num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32" name="Line 23"/>
            <p:cNvSpPr/>
            <p:nvPr/>
          </p:nvSpPr>
          <p:spPr>
            <a:xfrm>
              <a:off x="32274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3" name="CustomShape 24"/>
          <p:cNvSpPr/>
          <p:nvPr/>
        </p:nvSpPr>
        <p:spPr>
          <a:xfrm>
            <a:off x="4717440" y="3500280"/>
            <a:ext cx="3999960" cy="234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p1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a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p2 := mkleaf(num, 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p3 := mknode(‘-’, p1, p2);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p4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p5 := mknode(‘+’, p3, p4);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Line 25"/>
          <p:cNvSpPr/>
          <p:nvPr/>
        </p:nvSpPr>
        <p:spPr>
          <a:xfrm flipH="1">
            <a:off x="2133720" y="3505320"/>
            <a:ext cx="76176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26"/>
          <p:cNvSpPr/>
          <p:nvPr/>
        </p:nvSpPr>
        <p:spPr>
          <a:xfrm>
            <a:off x="3276720" y="3505320"/>
            <a:ext cx="60948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Line 27"/>
          <p:cNvSpPr/>
          <p:nvPr/>
        </p:nvSpPr>
        <p:spPr>
          <a:xfrm flipH="1">
            <a:off x="1294920" y="472428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28"/>
          <p:cNvSpPr/>
          <p:nvPr/>
        </p:nvSpPr>
        <p:spPr>
          <a:xfrm>
            <a:off x="2438280" y="4724280"/>
            <a:ext cx="60984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9"/>
          <p:cNvSpPr/>
          <p:nvPr/>
        </p:nvSpPr>
        <p:spPr>
          <a:xfrm>
            <a:off x="3812760" y="2082960"/>
            <a:ext cx="14104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a - 4 + b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CustomShape 30"/>
          <p:cNvSpPr/>
          <p:nvPr/>
        </p:nvSpPr>
        <p:spPr>
          <a:xfrm>
            <a:off x="32022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CustomShape 31"/>
          <p:cNvSpPr/>
          <p:nvPr/>
        </p:nvSpPr>
        <p:spPr>
          <a:xfrm>
            <a:off x="13734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CustomShape 32"/>
          <p:cNvSpPr/>
          <p:nvPr/>
        </p:nvSpPr>
        <p:spPr>
          <a:xfrm>
            <a:off x="3964320" y="434340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Top-Down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685440" y="1981080"/>
            <a:ext cx="80773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4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inherited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formal parameters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synthesized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returned values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production,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X with synthesized attribute x,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	save X.x;  match(X);  advance input;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B, c := B(b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…,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semantic rule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copy the rule to the parser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772400" cy="5943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Semantic Errors: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Type mismatch.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Undeclared variables.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Reserved identifier misuse.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Multiple declaration of a variable in a scope.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Accessing an out of scope variable.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Actual and formal parameter mismatch.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190160" y="2133720"/>
            <a:ext cx="6969960" cy="385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R.i := T.nptr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R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E.nptr := R.s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addop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T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.lexeme, R.i, T.nptr)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R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R.i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“(”  E  “)”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E.nptr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mkleaf(num,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.value)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830600" y="1916280"/>
            <a:ext cx="5589360" cy="448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*enptr, *tnptr, *ri, *rs;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 =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R.i := T.nptr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E.nptr := R.s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return 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68436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686160" y="1341360"/>
            <a:ext cx="7881480" cy="531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*nptr, *i1, *s1, *s;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char addoplexeme;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addop)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addoplexeme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match(addop);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 = mknode(addoplexeme, i, nptr)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.lexeme, R.i, T.nptr)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R.i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1181880" y="1557360"/>
            <a:ext cx="688032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*tnptr, *enptr;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int numvalue;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‘(’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match(‘(’);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E( );  match(‘)’);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tnptr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E.nptr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if (lookahead == num )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numvalue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  match(num);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tnptr = mkleaf(num, numvalue)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mkleaf(num, 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.value)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error(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684360" y="1886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Bottom-Up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611280" y="1341360"/>
            <a:ext cx="7772400" cy="1067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Keep the values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attributes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the parser stack</a:t>
            </a:r>
          </a:p>
        </p:txBody>
      </p:sp>
      <p:grpSp>
        <p:nvGrpSpPr>
          <p:cNvPr id="457" name="Group 3"/>
          <p:cNvGrpSpPr/>
          <p:nvPr/>
        </p:nvGrpSpPr>
        <p:grpSpPr>
          <a:xfrm>
            <a:off x="1602720" y="3322800"/>
            <a:ext cx="5973480" cy="2440800"/>
            <a:chOff x="1602720" y="3322800"/>
            <a:chExt cx="5973480" cy="2440800"/>
          </a:xfrm>
        </p:grpSpPr>
        <p:sp>
          <p:nvSpPr>
            <p:cNvPr id="458" name="CustomShape 4"/>
            <p:cNvSpPr/>
            <p:nvPr/>
          </p:nvSpPr>
          <p:spPr>
            <a:xfrm>
              <a:off x="2668320" y="3322800"/>
              <a:ext cx="3353040" cy="24382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Line 5"/>
            <p:cNvSpPr/>
            <p:nvPr/>
          </p:nvSpPr>
          <p:spPr>
            <a:xfrm>
              <a:off x="2668320" y="378000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Line 6"/>
            <p:cNvSpPr/>
            <p:nvPr/>
          </p:nvSpPr>
          <p:spPr>
            <a:xfrm>
              <a:off x="4344840" y="3322800"/>
              <a:ext cx="0" cy="24382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7"/>
            <p:cNvSpPr/>
            <p:nvPr/>
          </p:nvSpPr>
          <p:spPr>
            <a:xfrm>
              <a:off x="2897280" y="3322800"/>
              <a:ext cx="10800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symbol</a:t>
              </a:r>
            </a:p>
          </p:txBody>
        </p:sp>
        <p:sp>
          <p:nvSpPr>
            <p:cNvPr id="462" name="CustomShape 8"/>
            <p:cNvSpPr/>
            <p:nvPr/>
          </p:nvSpPr>
          <p:spPr>
            <a:xfrm>
              <a:off x="4955040" y="3322800"/>
              <a:ext cx="5540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FF3300"/>
                  </a:solidFill>
                  <a:latin typeface="Times New Roman"/>
                </a:rPr>
                <a:t>val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63" name="Line 9"/>
            <p:cNvSpPr/>
            <p:nvPr/>
          </p:nvSpPr>
          <p:spPr>
            <a:xfrm>
              <a:off x="2668320" y="43894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Line 10"/>
            <p:cNvSpPr/>
            <p:nvPr/>
          </p:nvSpPr>
          <p:spPr>
            <a:xfrm>
              <a:off x="2668320" y="48466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Line 11"/>
            <p:cNvSpPr/>
            <p:nvPr/>
          </p:nvSpPr>
          <p:spPr>
            <a:xfrm>
              <a:off x="2668320" y="53038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2"/>
            <p:cNvSpPr/>
            <p:nvPr/>
          </p:nvSpPr>
          <p:spPr>
            <a:xfrm>
              <a:off x="3280320" y="43894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</a:t>
              </a:r>
            </a:p>
          </p:txBody>
        </p:sp>
        <p:sp>
          <p:nvSpPr>
            <p:cNvPr id="467" name="CustomShape 13"/>
            <p:cNvSpPr/>
            <p:nvPr/>
          </p:nvSpPr>
          <p:spPr>
            <a:xfrm>
              <a:off x="3280320" y="4846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Y</a:t>
              </a:r>
            </a:p>
          </p:txBody>
        </p:sp>
        <p:sp>
          <p:nvSpPr>
            <p:cNvPr id="468" name="CustomShape 14"/>
            <p:cNvSpPr/>
            <p:nvPr/>
          </p:nvSpPr>
          <p:spPr>
            <a:xfrm>
              <a:off x="3279600" y="5303880"/>
              <a:ext cx="3664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Z</a:t>
              </a:r>
            </a:p>
          </p:txBody>
        </p:sp>
        <p:sp>
          <p:nvSpPr>
            <p:cNvPr id="469" name="CustomShape 15"/>
            <p:cNvSpPr/>
            <p:nvPr/>
          </p:nvSpPr>
          <p:spPr>
            <a:xfrm>
              <a:off x="4880520" y="43894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X.x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0" name="CustomShape 16"/>
            <p:cNvSpPr/>
            <p:nvPr/>
          </p:nvSpPr>
          <p:spPr>
            <a:xfrm>
              <a:off x="4880520" y="48466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Y.y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1" name="CustomShape 17"/>
            <p:cNvSpPr/>
            <p:nvPr/>
          </p:nvSpPr>
          <p:spPr>
            <a:xfrm>
              <a:off x="4879440" y="5303880"/>
              <a:ext cx="5785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Z.z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2" name="CustomShape 18"/>
            <p:cNvSpPr/>
            <p:nvPr/>
          </p:nvSpPr>
          <p:spPr>
            <a:xfrm>
              <a:off x="327960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3" name="CustomShape 19"/>
            <p:cNvSpPr/>
            <p:nvPr/>
          </p:nvSpPr>
          <p:spPr>
            <a:xfrm>
              <a:off x="503244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4" name="CustomShape 20"/>
            <p:cNvSpPr/>
            <p:nvPr/>
          </p:nvSpPr>
          <p:spPr>
            <a:xfrm>
              <a:off x="1602720" y="5303880"/>
              <a:ext cx="570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5" name="Line 21"/>
            <p:cNvSpPr/>
            <p:nvPr/>
          </p:nvSpPr>
          <p:spPr>
            <a:xfrm>
              <a:off x="2135160" y="5532480"/>
              <a:ext cx="53316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22"/>
            <p:cNvSpPr/>
            <p:nvPr/>
          </p:nvSpPr>
          <p:spPr>
            <a:xfrm>
              <a:off x="6173280" y="5303880"/>
              <a:ext cx="11487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zh-TW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7" name="CustomShape 23"/>
            <p:cNvSpPr/>
            <p:nvPr/>
          </p:nvSpPr>
          <p:spPr>
            <a:xfrm>
              <a:off x="6172920" y="48466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top-1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  <p:sp>
          <p:nvSpPr>
            <p:cNvPr id="478" name="CustomShape 24"/>
            <p:cNvSpPr/>
            <p:nvPr/>
          </p:nvSpPr>
          <p:spPr>
            <a:xfrm>
              <a:off x="6172920" y="43894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top-2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</p:grpSp>
      <p:sp>
        <p:nvSpPr>
          <p:cNvPr id="479" name="CustomShape 25"/>
          <p:cNvSpPr/>
          <p:nvPr/>
        </p:nvSpPr>
        <p:spPr>
          <a:xfrm>
            <a:off x="677880" y="5913360"/>
            <a:ext cx="80294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X Y Z	     val[ntop] := f(val[top-2], val[top-1], val[top]);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CustomShape 26"/>
          <p:cNvSpPr/>
          <p:nvPr/>
        </p:nvSpPr>
        <p:spPr>
          <a:xfrm>
            <a:off x="1678320" y="2637000"/>
            <a:ext cx="57556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X Y Z	     	A.a := f(X.x, Y.y, Z.z);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837720" y="2361960"/>
            <a:ext cx="8077320" cy="3809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When a token is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shifted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onto the stack, its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attribute value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is placed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Code for semantic rules are executed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just before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 reduction takes place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If the left-hand side symbol has a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code for semantic rules will place the value of the attribute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val[ntop]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2209680"/>
            <a:ext cx="7642080" cy="411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3*5+4n	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F		3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T		3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5+4n	T *		3 _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3 _ 5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F		3 _ 5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		15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*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E		15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Line 5"/>
          <p:cNvSpPr/>
          <p:nvPr/>
        </p:nvSpPr>
        <p:spPr>
          <a:xfrm>
            <a:off x="762120" y="64771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838080" y="2209680"/>
            <a:ext cx="7642080" cy="37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+4n		E		15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4n		E +		15 _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15 _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F		15 _ 4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T		15 _ 4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		19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 +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		E n		19 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L		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 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5"/>
          <p:cNvSpPr/>
          <p:nvPr/>
        </p:nvSpPr>
        <p:spPr>
          <a:xfrm>
            <a:off x="762120" y="60958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323640" y="475920"/>
            <a:ext cx="85690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514440" y="17776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Removing embedding actions from translation scheme by introducing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marker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nonterminals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991800" y="2997360"/>
            <a:ext cx="6910920" cy="338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“+”  T  {print(‘+’)}  R  |  “-”  T  {print(‘-’)} R  |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.val)}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“+”  T  M  R  |  “-”  T  N  R  |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.val)}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{print(‘+’)}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{print(‘-’)}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Functions of Semantic Analysis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Type </a:t>
            </a:r>
            <a:r>
              <a:rPr lang="en-US" dirty="0" smtClean="0"/>
              <a:t>Checking:</a:t>
            </a:r>
          </a:p>
          <a:p>
            <a:pPr marL="342900" indent="-342900" algn="just"/>
            <a:endParaRPr lang="en-US" dirty="0"/>
          </a:p>
          <a:p>
            <a:pPr marL="342900" indent="-342900" algn="just"/>
            <a:r>
              <a:rPr lang="en-US" dirty="0" smtClean="0"/>
              <a:t> Ensures that data types are used in a way that is consistent with their definition.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2"/>
            </a:pPr>
            <a:r>
              <a:rPr lang="en-US" dirty="0" smtClean="0"/>
              <a:t>Label checking.</a:t>
            </a:r>
          </a:p>
          <a:p>
            <a:pPr marL="342900" indent="-342900" algn="just">
              <a:buAutoNum type="arabicPeriod" startAt="2"/>
            </a:pPr>
            <a:endParaRPr lang="en-US" dirty="0"/>
          </a:p>
          <a:p>
            <a:pPr marL="342900" indent="-342900" algn="just"/>
            <a:r>
              <a:rPr lang="en-US" dirty="0" smtClean="0"/>
              <a:t> A program should contain labels and references.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3"/>
            </a:pPr>
            <a:r>
              <a:rPr lang="en-US" dirty="0"/>
              <a:t>F</a:t>
            </a:r>
            <a:r>
              <a:rPr lang="en-US" dirty="0" smtClean="0"/>
              <a:t>low-control check.</a:t>
            </a:r>
          </a:p>
          <a:p>
            <a:pPr marL="342900" indent="-342900" algn="just">
              <a:buAutoNum type="arabicPeriod" startAt="3"/>
            </a:pPr>
            <a:endParaRPr lang="en-US" dirty="0"/>
          </a:p>
          <a:p>
            <a:pPr marL="342900" indent="-342900" algn="just"/>
            <a:r>
              <a:rPr lang="en-US" dirty="0" smtClean="0"/>
              <a:t> Keeps a check that control structures are used in a proper manner.</a:t>
            </a:r>
          </a:p>
          <a:p>
            <a:pPr marL="342900" indent="-342900" algn="just">
              <a:buAutoNum type="arabicPeriod" startAt="3"/>
            </a:pPr>
            <a:endParaRPr lang="en-US" dirty="0" smtClean="0"/>
          </a:p>
          <a:p>
            <a:pPr marL="342900" indent="-342900" algn="just">
              <a:buAutoNum type="arabicPeriod" startAt="2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250920" y="475920"/>
            <a:ext cx="8642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684360" y="1915920"/>
            <a:ext cx="7991280" cy="1873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Inheriting synthesized attributes on the stack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   A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X  {Y.i := X.s}  Y</a:t>
            </a:r>
          </a:p>
        </p:txBody>
      </p:sp>
      <p:grpSp>
        <p:nvGrpSpPr>
          <p:cNvPr id="501" name="Group 3"/>
          <p:cNvGrpSpPr/>
          <p:nvPr/>
        </p:nvGrpSpPr>
        <p:grpSpPr>
          <a:xfrm>
            <a:off x="1693440" y="4005360"/>
            <a:ext cx="4418280" cy="2059920"/>
            <a:chOff x="1693440" y="4005360"/>
            <a:chExt cx="4418280" cy="2059920"/>
          </a:xfrm>
        </p:grpSpPr>
        <p:sp>
          <p:nvSpPr>
            <p:cNvPr id="502" name="CustomShape 4"/>
            <p:cNvSpPr/>
            <p:nvPr/>
          </p:nvSpPr>
          <p:spPr>
            <a:xfrm>
              <a:off x="2759040" y="4005360"/>
              <a:ext cx="3352680" cy="19810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5"/>
            <p:cNvSpPr/>
            <p:nvPr/>
          </p:nvSpPr>
          <p:spPr>
            <a:xfrm>
              <a:off x="2759040" y="446256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6"/>
            <p:cNvSpPr/>
            <p:nvPr/>
          </p:nvSpPr>
          <p:spPr>
            <a:xfrm>
              <a:off x="4435560" y="4005360"/>
              <a:ext cx="0" cy="19810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"/>
            <p:cNvSpPr/>
            <p:nvPr/>
          </p:nvSpPr>
          <p:spPr>
            <a:xfrm>
              <a:off x="2988000" y="4005360"/>
              <a:ext cx="10800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symbol</a:t>
              </a:r>
            </a:p>
          </p:txBody>
        </p:sp>
        <p:sp>
          <p:nvSpPr>
            <p:cNvPr id="506" name="CustomShape 8"/>
            <p:cNvSpPr/>
            <p:nvPr/>
          </p:nvSpPr>
          <p:spPr>
            <a:xfrm>
              <a:off x="5045760" y="4005360"/>
              <a:ext cx="5540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val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507" name="Line 9"/>
            <p:cNvSpPr/>
            <p:nvPr/>
          </p:nvSpPr>
          <p:spPr>
            <a:xfrm>
              <a:off x="2759040" y="507204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0"/>
            <p:cNvSpPr/>
            <p:nvPr/>
          </p:nvSpPr>
          <p:spPr>
            <a:xfrm>
              <a:off x="2759040" y="552924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1"/>
            <p:cNvSpPr/>
            <p:nvPr/>
          </p:nvSpPr>
          <p:spPr>
            <a:xfrm>
              <a:off x="3370680" y="507204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</a:t>
              </a:r>
            </a:p>
          </p:txBody>
        </p:sp>
        <p:sp>
          <p:nvSpPr>
            <p:cNvPr id="510" name="CustomShape 12"/>
            <p:cNvSpPr/>
            <p:nvPr/>
          </p:nvSpPr>
          <p:spPr>
            <a:xfrm>
              <a:off x="3370680" y="552924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Y</a:t>
              </a:r>
            </a:p>
          </p:txBody>
        </p:sp>
        <p:sp>
          <p:nvSpPr>
            <p:cNvPr id="511" name="CustomShape 13"/>
            <p:cNvSpPr/>
            <p:nvPr/>
          </p:nvSpPr>
          <p:spPr>
            <a:xfrm>
              <a:off x="4971240" y="5072040"/>
              <a:ext cx="5950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X.s</a:t>
              </a:r>
            </a:p>
          </p:txBody>
        </p:sp>
        <p:sp>
          <p:nvSpPr>
            <p:cNvPr id="512" name="CustomShape 14"/>
            <p:cNvSpPr/>
            <p:nvPr/>
          </p:nvSpPr>
          <p:spPr>
            <a:xfrm>
              <a:off x="3370320" y="446256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13" name="CustomShape 15"/>
            <p:cNvSpPr/>
            <p:nvPr/>
          </p:nvSpPr>
          <p:spPr>
            <a:xfrm>
              <a:off x="5122800" y="446256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14" name="CustomShape 16"/>
            <p:cNvSpPr/>
            <p:nvPr/>
          </p:nvSpPr>
          <p:spPr>
            <a:xfrm>
              <a:off x="1693440" y="5605560"/>
              <a:ext cx="570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top</a:t>
              </a:r>
            </a:p>
          </p:txBody>
        </p:sp>
        <p:sp>
          <p:nvSpPr>
            <p:cNvPr id="515" name="Line 17"/>
            <p:cNvSpPr/>
            <p:nvPr/>
          </p:nvSpPr>
          <p:spPr>
            <a:xfrm>
              <a:off x="2225520" y="5834160"/>
              <a:ext cx="53352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68436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1257840" y="1413000"/>
            <a:ext cx="5997960" cy="275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L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L.in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L.in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1182960" y="4581360"/>
            <a:ext cx="6729120" cy="197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 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{val[ntop]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{val[ntop]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{addtype(val[top],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val[top-3]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{addtype(val[top],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val[top-1]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116000" y="4581360"/>
            <a:ext cx="6912000" cy="201636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5"/>
          <p:cNvSpPr/>
          <p:nvPr/>
        </p:nvSpPr>
        <p:spPr>
          <a:xfrm>
            <a:off x="1116000" y="1413000"/>
            <a:ext cx="6912000" cy="273672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6"/>
          <p:cNvSpPr/>
          <p:nvPr/>
        </p:nvSpPr>
        <p:spPr>
          <a:xfrm>
            <a:off x="4500720" y="4221000"/>
            <a:ext cx="358560" cy="287640"/>
          </a:xfrm>
          <a:custGeom>
            <a:avLst/>
            <a:gdLst/>
            <a:ahLst/>
            <a:cxnLst/>
            <a:rect l="0" t="0" r="r" b="b"/>
            <a:pathLst>
              <a:path w="997" h="801">
                <a:moveTo>
                  <a:pt x="249" y="0"/>
                </a:moveTo>
                <a:lnTo>
                  <a:pt x="249" y="600"/>
                </a:lnTo>
                <a:lnTo>
                  <a:pt x="0" y="600"/>
                </a:lnTo>
                <a:lnTo>
                  <a:pt x="498" y="800"/>
                </a:lnTo>
                <a:lnTo>
                  <a:pt x="996" y="600"/>
                </a:lnTo>
                <a:lnTo>
                  <a:pt x="747" y="600"/>
                </a:lnTo>
                <a:lnTo>
                  <a:pt x="747" y="0"/>
                </a:lnTo>
                <a:lnTo>
                  <a:pt x="249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762120" y="1752480"/>
            <a:ext cx="815328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p,q,r	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p,q,r	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p,q,r	T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,q,r	T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,q,r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q,r	T L ,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,r	T L ,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,r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“,”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 r	T L ,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L ,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“,”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D 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Line 3"/>
          <p:cNvSpPr/>
          <p:nvPr/>
        </p:nvSpPr>
        <p:spPr>
          <a:xfrm>
            <a:off x="762120" y="22096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Line 4"/>
          <p:cNvSpPr/>
          <p:nvPr/>
        </p:nvSpPr>
        <p:spPr>
          <a:xfrm>
            <a:off x="762120" y="17524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Line 5"/>
          <p:cNvSpPr/>
          <p:nvPr/>
        </p:nvSpPr>
        <p:spPr>
          <a:xfrm>
            <a:off x="762120" y="662940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324000" y="609120"/>
            <a:ext cx="84960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TextShape 2"/>
          <p:cNvSpPr txBox="1"/>
          <p:nvPr/>
        </p:nvSpPr>
        <p:spPr>
          <a:xfrm>
            <a:off x="324000" y="2209680"/>
            <a:ext cx="8424720" cy="3353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Simulating the evaluation of inherited attributes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Inheriting the value of a synthesized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attribute works only if the grammar 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allows the position of the attribute value 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to be predicted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1526760" y="2209680"/>
            <a:ext cx="5043960" cy="13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 A B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C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{C.s := g(C.i)}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1480680" y="4149720"/>
            <a:ext cx="6355800" cy="180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 A B M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{M.i := A.s; C.i := M.s}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C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{C.s := g(C.i)}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M.s := M.i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Another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1603800" y="2438280"/>
            <a:ext cx="500436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f(A.s)}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1623960" y="3645000"/>
            <a:ext cx="62370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N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{N.i := A.s; C.i := N.s}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N.s := f(N.i)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From Inherited to Synthesized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36" name="Group 2"/>
          <p:cNvGrpSpPr/>
          <p:nvPr/>
        </p:nvGrpSpPr>
        <p:grpSpPr>
          <a:xfrm>
            <a:off x="915480" y="2286000"/>
            <a:ext cx="2733120" cy="4041000"/>
            <a:chOff x="915480" y="2286000"/>
            <a:chExt cx="2733120" cy="4041000"/>
          </a:xfrm>
        </p:grpSpPr>
        <p:sp>
          <p:nvSpPr>
            <p:cNvPr id="537" name="CustomShape 3"/>
            <p:cNvSpPr/>
            <p:nvPr/>
          </p:nvSpPr>
          <p:spPr>
            <a:xfrm>
              <a:off x="1017000" y="2286000"/>
              <a:ext cx="2631600" cy="1191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D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L  “:”  T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L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  “,”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|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integer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|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char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538" name="Group 4"/>
            <p:cNvGrpSpPr/>
            <p:nvPr/>
          </p:nvGrpSpPr>
          <p:grpSpPr>
            <a:xfrm>
              <a:off x="915480" y="3733920"/>
              <a:ext cx="2636640" cy="2593080"/>
              <a:chOff x="915480" y="3733920"/>
              <a:chExt cx="2636640" cy="2593080"/>
            </a:xfrm>
          </p:grpSpPr>
          <p:sp>
            <p:nvSpPr>
              <p:cNvPr id="539" name="CustomShape 5"/>
              <p:cNvSpPr/>
              <p:nvPr/>
            </p:nvSpPr>
            <p:spPr>
              <a:xfrm>
                <a:off x="2516760" y="3733920"/>
                <a:ext cx="400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D</a:t>
                </a:r>
              </a:p>
            </p:txBody>
          </p:sp>
          <p:grpSp>
            <p:nvGrpSpPr>
              <p:cNvPr id="540" name="Group 6"/>
              <p:cNvGrpSpPr/>
              <p:nvPr/>
            </p:nvGrpSpPr>
            <p:grpSpPr>
              <a:xfrm>
                <a:off x="2058840" y="4114440"/>
                <a:ext cx="1433520" cy="612000"/>
                <a:chOff x="2058840" y="4114440"/>
                <a:chExt cx="1433520" cy="612000"/>
              </a:xfrm>
            </p:grpSpPr>
            <p:sp>
              <p:nvSpPr>
                <p:cNvPr id="541" name="CustomShape 7"/>
                <p:cNvSpPr/>
                <p:nvPr/>
              </p:nvSpPr>
              <p:spPr>
                <a:xfrm>
                  <a:off x="2058840" y="426672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L</a:t>
                  </a:r>
                </a:p>
              </p:txBody>
            </p:sp>
            <p:sp>
              <p:nvSpPr>
                <p:cNvPr id="542" name="CustomShape 8"/>
                <p:cNvSpPr/>
                <p:nvPr/>
              </p:nvSpPr>
              <p:spPr>
                <a:xfrm>
                  <a:off x="2592000" y="4266720"/>
                  <a:ext cx="2660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:</a:t>
                  </a:r>
                </a:p>
              </p:txBody>
            </p:sp>
            <p:sp>
              <p:nvSpPr>
                <p:cNvPr id="543" name="CustomShape 9"/>
                <p:cNvSpPr/>
                <p:nvPr/>
              </p:nvSpPr>
              <p:spPr>
                <a:xfrm>
                  <a:off x="3125880" y="426672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T</a:t>
                  </a:r>
                </a:p>
              </p:txBody>
            </p:sp>
            <p:sp>
              <p:nvSpPr>
                <p:cNvPr id="544" name="Line 10"/>
                <p:cNvSpPr/>
                <p:nvPr/>
              </p:nvSpPr>
              <p:spPr>
                <a:xfrm>
                  <a:off x="2743200" y="4114440"/>
                  <a:ext cx="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5" name="Line 11"/>
                <p:cNvSpPr/>
                <p:nvPr/>
              </p:nvSpPr>
              <p:spPr>
                <a:xfrm flipH="1">
                  <a:off x="2209680" y="4114440"/>
                  <a:ext cx="53352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6" name="Line 12"/>
                <p:cNvSpPr/>
                <p:nvPr/>
              </p:nvSpPr>
              <p:spPr>
                <a:xfrm>
                  <a:off x="2743200" y="4114440"/>
                  <a:ext cx="53352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47" name="CustomShape 13"/>
              <p:cNvSpPr/>
              <p:nvPr/>
            </p:nvSpPr>
            <p:spPr>
              <a:xfrm>
                <a:off x="1525680" y="480024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48" name="CustomShape 14"/>
              <p:cNvSpPr/>
              <p:nvPr/>
            </p:nvSpPr>
            <p:spPr>
              <a:xfrm>
                <a:off x="2058840" y="472428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49" name="CustomShape 15"/>
              <p:cNvSpPr/>
              <p:nvPr/>
            </p:nvSpPr>
            <p:spPr>
              <a:xfrm>
                <a:off x="2515680" y="480024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50" name="Line 16"/>
              <p:cNvSpPr/>
              <p:nvPr/>
            </p:nvSpPr>
            <p:spPr>
              <a:xfrm>
                <a:off x="2209680" y="464796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1" name="Line 17"/>
              <p:cNvSpPr/>
              <p:nvPr/>
            </p:nvSpPr>
            <p:spPr>
              <a:xfrm flipH="1">
                <a:off x="1676160" y="4647960"/>
                <a:ext cx="53316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Line 18"/>
              <p:cNvSpPr/>
              <p:nvPr/>
            </p:nvSpPr>
            <p:spPr>
              <a:xfrm>
                <a:off x="2209680" y="4647960"/>
                <a:ext cx="53352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3" name="CustomShape 19"/>
              <p:cNvSpPr/>
              <p:nvPr/>
            </p:nvSpPr>
            <p:spPr>
              <a:xfrm>
                <a:off x="992160" y="53337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54" name="CustomShape 20"/>
              <p:cNvSpPr/>
              <p:nvPr/>
            </p:nvSpPr>
            <p:spPr>
              <a:xfrm>
                <a:off x="1525680" y="525744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55" name="CustomShape 21"/>
              <p:cNvSpPr/>
              <p:nvPr/>
            </p:nvSpPr>
            <p:spPr>
              <a:xfrm>
                <a:off x="1982160" y="533376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56" name="Line 22"/>
              <p:cNvSpPr/>
              <p:nvPr/>
            </p:nvSpPr>
            <p:spPr>
              <a:xfrm>
                <a:off x="1676520" y="518148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7" name="Line 23"/>
              <p:cNvSpPr/>
              <p:nvPr/>
            </p:nvSpPr>
            <p:spPr>
              <a:xfrm flipH="1">
                <a:off x="1143000" y="5181480"/>
                <a:ext cx="53352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8" name="Line 24"/>
              <p:cNvSpPr/>
              <p:nvPr/>
            </p:nvSpPr>
            <p:spPr>
              <a:xfrm>
                <a:off x="1676520" y="5181480"/>
                <a:ext cx="53316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9" name="Line 25"/>
              <p:cNvSpPr/>
              <p:nvPr/>
            </p:nvSpPr>
            <p:spPr>
              <a:xfrm>
                <a:off x="1143000" y="571464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0" name="CustomShape 26"/>
              <p:cNvSpPr/>
              <p:nvPr/>
            </p:nvSpPr>
            <p:spPr>
              <a:xfrm>
                <a:off x="915480" y="586728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grpSp>
            <p:nvGrpSpPr>
              <p:cNvPr id="561" name="Group 27"/>
              <p:cNvGrpSpPr/>
              <p:nvPr/>
            </p:nvGrpSpPr>
            <p:grpSpPr>
              <a:xfrm>
                <a:off x="3048480" y="4647960"/>
                <a:ext cx="503640" cy="611640"/>
                <a:chOff x="3048480" y="4647960"/>
                <a:chExt cx="503640" cy="611640"/>
              </a:xfrm>
            </p:grpSpPr>
            <p:sp>
              <p:nvSpPr>
                <p:cNvPr id="562" name="Line 28"/>
                <p:cNvSpPr/>
                <p:nvPr/>
              </p:nvSpPr>
              <p:spPr>
                <a:xfrm>
                  <a:off x="3276720" y="4647960"/>
                  <a:ext cx="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63" name="CustomShape 29"/>
                <p:cNvSpPr/>
                <p:nvPr/>
              </p:nvSpPr>
              <p:spPr>
                <a:xfrm>
                  <a:off x="3048480" y="4799880"/>
                  <a:ext cx="5036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TW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int</a:t>
                  </a:r>
                  <a:endParaRPr lang="en-US" sz="2400" b="0" strike="noStrike" spc="-1">
                    <a:solidFill>
                      <a:srgbClr val="000000"/>
                    </a:solidFill>
                    <a:latin typeface="Times New Roman"/>
                  </a:endParaRPr>
                </a:p>
              </p:txBody>
            </p:sp>
          </p:grpSp>
        </p:grpSp>
      </p:grpSp>
      <p:grpSp>
        <p:nvGrpSpPr>
          <p:cNvPr id="564" name="Group 30"/>
          <p:cNvGrpSpPr/>
          <p:nvPr/>
        </p:nvGrpSpPr>
        <p:grpSpPr>
          <a:xfrm>
            <a:off x="5191200" y="2244600"/>
            <a:ext cx="2919240" cy="4463640"/>
            <a:chOff x="5191200" y="2244600"/>
            <a:chExt cx="2919240" cy="4463640"/>
          </a:xfrm>
        </p:grpSpPr>
        <p:sp>
          <p:nvSpPr>
            <p:cNvPr id="565" name="CustomShape 31"/>
            <p:cNvSpPr/>
            <p:nvPr/>
          </p:nvSpPr>
          <p:spPr>
            <a:xfrm>
              <a:off x="5191200" y="2244600"/>
              <a:ext cx="2919240" cy="1191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D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L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“,”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  |  “:”  T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integer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|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char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566" name="Group 32"/>
            <p:cNvGrpSpPr/>
            <p:nvPr/>
          </p:nvGrpSpPr>
          <p:grpSpPr>
            <a:xfrm>
              <a:off x="5335200" y="3733920"/>
              <a:ext cx="2712600" cy="2974320"/>
              <a:chOff x="5335200" y="3733920"/>
              <a:chExt cx="2712600" cy="2974320"/>
            </a:xfrm>
          </p:grpSpPr>
          <p:sp>
            <p:nvSpPr>
              <p:cNvPr id="567" name="CustomShape 33"/>
              <p:cNvSpPr/>
              <p:nvPr/>
            </p:nvSpPr>
            <p:spPr>
              <a:xfrm>
                <a:off x="5717160" y="3733920"/>
                <a:ext cx="400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D</a:t>
                </a:r>
              </a:p>
            </p:txBody>
          </p:sp>
          <p:sp>
            <p:nvSpPr>
              <p:cNvPr id="568" name="CustomShape 34"/>
              <p:cNvSpPr/>
              <p:nvPr/>
            </p:nvSpPr>
            <p:spPr>
              <a:xfrm>
                <a:off x="5335200" y="419112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69" name="CustomShape 35"/>
              <p:cNvSpPr/>
              <p:nvPr/>
            </p:nvSpPr>
            <p:spPr>
              <a:xfrm>
                <a:off x="6173640" y="419112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70" name="Line 36"/>
              <p:cNvSpPr/>
              <p:nvPr/>
            </p:nvSpPr>
            <p:spPr>
              <a:xfrm flipH="1">
                <a:off x="5562720" y="4114800"/>
                <a:ext cx="380880" cy="1526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1" name="Line 37"/>
              <p:cNvSpPr/>
              <p:nvPr/>
            </p:nvSpPr>
            <p:spPr>
              <a:xfrm>
                <a:off x="5943600" y="4114800"/>
                <a:ext cx="380880" cy="1526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2" name="CustomShape 38"/>
              <p:cNvSpPr/>
              <p:nvPr/>
            </p:nvSpPr>
            <p:spPr>
              <a:xfrm>
                <a:off x="5640480" y="464832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73" name="CustomShape 39"/>
              <p:cNvSpPr/>
              <p:nvPr/>
            </p:nvSpPr>
            <p:spPr>
              <a:xfrm>
                <a:off x="6096960" y="472464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74" name="CustomShape 40"/>
              <p:cNvSpPr/>
              <p:nvPr/>
            </p:nvSpPr>
            <p:spPr>
              <a:xfrm>
                <a:off x="6707160" y="472464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75" name="Line 41"/>
              <p:cNvSpPr/>
              <p:nvPr/>
            </p:nvSpPr>
            <p:spPr>
              <a:xfrm>
                <a:off x="6324480" y="45720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6" name="Line 42"/>
              <p:cNvSpPr/>
              <p:nvPr/>
            </p:nvSpPr>
            <p:spPr>
              <a:xfrm flipH="1">
                <a:off x="5790960" y="457200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7" name="Line 43"/>
              <p:cNvSpPr/>
              <p:nvPr/>
            </p:nvSpPr>
            <p:spPr>
              <a:xfrm>
                <a:off x="6324480" y="457200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8" name="CustomShape 44"/>
              <p:cNvSpPr/>
              <p:nvPr/>
            </p:nvSpPr>
            <p:spPr>
              <a:xfrm>
                <a:off x="6173640" y="518184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79" name="CustomShape 45"/>
              <p:cNvSpPr/>
              <p:nvPr/>
            </p:nvSpPr>
            <p:spPr>
              <a:xfrm>
                <a:off x="6630480" y="525780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80" name="CustomShape 46"/>
              <p:cNvSpPr/>
              <p:nvPr/>
            </p:nvSpPr>
            <p:spPr>
              <a:xfrm>
                <a:off x="7240680" y="52578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81" name="Line 47"/>
              <p:cNvSpPr/>
              <p:nvPr/>
            </p:nvSpPr>
            <p:spPr>
              <a:xfrm>
                <a:off x="6858000" y="510552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2" name="Line 48"/>
              <p:cNvSpPr/>
              <p:nvPr/>
            </p:nvSpPr>
            <p:spPr>
              <a:xfrm flipH="1">
                <a:off x="6324480" y="510552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3" name="Line 49"/>
              <p:cNvSpPr/>
              <p:nvPr/>
            </p:nvSpPr>
            <p:spPr>
              <a:xfrm>
                <a:off x="6858000" y="510552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84" name="Group 50"/>
              <p:cNvGrpSpPr/>
              <p:nvPr/>
            </p:nvGrpSpPr>
            <p:grpSpPr>
              <a:xfrm>
                <a:off x="6859080" y="5639040"/>
                <a:ext cx="1188720" cy="1069200"/>
                <a:chOff x="6859080" y="5639040"/>
                <a:chExt cx="1188720" cy="1069200"/>
              </a:xfrm>
            </p:grpSpPr>
            <p:sp>
              <p:nvSpPr>
                <p:cNvPr id="585" name="CustomShape 51"/>
                <p:cNvSpPr/>
                <p:nvPr/>
              </p:nvSpPr>
              <p:spPr>
                <a:xfrm>
                  <a:off x="6859080" y="5715000"/>
                  <a:ext cx="2660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:</a:t>
                  </a:r>
                </a:p>
              </p:txBody>
            </p:sp>
            <p:sp>
              <p:nvSpPr>
                <p:cNvPr id="586" name="CustomShape 52"/>
                <p:cNvSpPr/>
                <p:nvPr/>
              </p:nvSpPr>
              <p:spPr>
                <a:xfrm>
                  <a:off x="7621560" y="571500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T</a:t>
                  </a:r>
                </a:p>
              </p:txBody>
            </p:sp>
            <p:sp>
              <p:nvSpPr>
                <p:cNvPr id="587" name="Line 53"/>
                <p:cNvSpPr/>
                <p:nvPr/>
              </p:nvSpPr>
              <p:spPr>
                <a:xfrm flipH="1">
                  <a:off x="7010280" y="5639040"/>
                  <a:ext cx="380880" cy="1522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8" name="Line 54"/>
                <p:cNvSpPr/>
                <p:nvPr/>
              </p:nvSpPr>
              <p:spPr>
                <a:xfrm>
                  <a:off x="7391160" y="5639040"/>
                  <a:ext cx="381240" cy="1522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589" name="Group 55"/>
                <p:cNvGrpSpPr/>
                <p:nvPr/>
              </p:nvGrpSpPr>
              <p:grpSpPr>
                <a:xfrm>
                  <a:off x="7544160" y="6096240"/>
                  <a:ext cx="503640" cy="612000"/>
                  <a:chOff x="7544160" y="6096240"/>
                  <a:chExt cx="503640" cy="612000"/>
                </a:xfrm>
              </p:grpSpPr>
              <p:sp>
                <p:nvSpPr>
                  <p:cNvPr id="590" name="Line 56"/>
                  <p:cNvSpPr/>
                  <p:nvPr/>
                </p:nvSpPr>
                <p:spPr>
                  <a:xfrm>
                    <a:off x="7772400" y="6096240"/>
                    <a:ext cx="0" cy="228600"/>
                  </a:xfrm>
                  <a:prstGeom prst="line">
                    <a:avLst/>
                  </a:prstGeom>
                  <a:ln w="2844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91" name="CustomShape 57"/>
                  <p:cNvSpPr/>
                  <p:nvPr/>
                </p:nvSpPr>
                <p:spPr>
                  <a:xfrm>
                    <a:off x="7544160" y="6248520"/>
                    <a:ext cx="503640" cy="459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TW" sz="2400" b="0" strike="noStrike" spc="-1">
                        <a:solidFill>
                          <a:srgbClr val="000000"/>
                        </a:solidFill>
                        <a:latin typeface="Times New Roman"/>
                      </a:rPr>
                      <a:t>int</a:t>
                    </a:r>
                    <a:endParaRPr lang="en-US" sz="2400" b="0" strike="noStrike" spc="-1">
                      <a:solidFill>
                        <a:srgbClr val="000000"/>
                      </a:solidFill>
                      <a:latin typeface="Times New Roman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Bison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2334240" y="1628640"/>
            <a:ext cx="491256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token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%%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line :  expr  ‘\n’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{printf(“%d\n”, $1);}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expr:  expr  ‘+’  term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$1 +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term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term:  term  ‘*’ factor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$1 *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factor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factor:  ‘(’  expr  ‘)’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$2;}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75564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Bison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1036800" y="1341360"/>
            <a:ext cx="7183440" cy="52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union {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char op_type;   int value;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token &lt;value&gt;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type  &lt;op_type&gt; 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type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&lt;value&gt;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expr  factor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%%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expr: expr op factor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$2 == ‘+’ ? $1 + $3 : $1 -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factor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op: +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‘+’;}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|  -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‘-’;}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factor: DIGIT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Recursive Evaluators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685800" y="1980720"/>
            <a:ext cx="7772400" cy="44197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parser constructs a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explicitly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recursive evaluator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function that traverses the parse tree and evaluates attributes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recursive evaluator can traverse the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 any order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recursive evaluator can traverse the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multiple times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Analyzer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60020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1737000" y="263196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Lexical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6" name="CustomShape 4"/>
          <p:cNvSpPr/>
          <p:nvPr/>
        </p:nvSpPr>
        <p:spPr>
          <a:xfrm>
            <a:off x="373392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586728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3886560" y="266688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Syntax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9" name="CustomShape 7"/>
          <p:cNvSpPr/>
          <p:nvPr/>
        </p:nvSpPr>
        <p:spPr>
          <a:xfrm>
            <a:off x="6019200" y="2666880"/>
            <a:ext cx="13176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Semantic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3733920" y="45720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3963240" y="4724280"/>
            <a:ext cx="11300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Symbol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Table</a:t>
            </a:r>
          </a:p>
        </p:txBody>
      </p:sp>
      <p:sp>
        <p:nvSpPr>
          <p:cNvPr id="52" name="Line 10"/>
          <p:cNvSpPr/>
          <p:nvPr/>
        </p:nvSpPr>
        <p:spPr>
          <a:xfrm>
            <a:off x="3200400" y="312408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1"/>
          <p:cNvSpPr/>
          <p:nvPr/>
        </p:nvSpPr>
        <p:spPr>
          <a:xfrm>
            <a:off x="5334120" y="3124080"/>
            <a:ext cx="53316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2"/>
          <p:cNvSpPr/>
          <p:nvPr/>
        </p:nvSpPr>
        <p:spPr>
          <a:xfrm>
            <a:off x="2362320" y="3657600"/>
            <a:ext cx="213336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13"/>
          <p:cNvSpPr/>
          <p:nvPr/>
        </p:nvSpPr>
        <p:spPr>
          <a:xfrm>
            <a:off x="4495680" y="3657600"/>
            <a:ext cx="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14"/>
          <p:cNvSpPr/>
          <p:nvPr/>
        </p:nvSpPr>
        <p:spPr>
          <a:xfrm flipH="1">
            <a:off x="4495320" y="3657600"/>
            <a:ext cx="221004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15"/>
          <p:cNvSpPr/>
          <p:nvPr/>
        </p:nvSpPr>
        <p:spPr>
          <a:xfrm>
            <a:off x="104292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6"/>
          <p:cNvSpPr/>
          <p:nvPr/>
        </p:nvSpPr>
        <p:spPr>
          <a:xfrm>
            <a:off x="745164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7"/>
          <p:cNvSpPr/>
          <p:nvPr/>
        </p:nvSpPr>
        <p:spPr>
          <a:xfrm>
            <a:off x="17964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source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  <p:sp>
        <p:nvSpPr>
          <p:cNvPr id="60" name="CustomShape 18"/>
          <p:cNvSpPr/>
          <p:nvPr/>
        </p:nvSpPr>
        <p:spPr>
          <a:xfrm>
            <a:off x="766800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correct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2141640" y="1557360"/>
            <a:ext cx="5079240" cy="520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B.ps  :=  10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S.ht  :=  B.ht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max(B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.ht, 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shrink(B.ps)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disp(B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.ht, 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  </a:t>
            </a:r>
            <a:r>
              <a:rPr lang="zh-TW" sz="2400" b="0" strike="noStrike" spc="-1">
                <a:solidFill>
                  <a:srgbClr val="FF3300"/>
                </a:solidFill>
                <a:latin typeface="Symbol"/>
                <a:ea typeface="Symbol"/>
              </a:rPr>
              <a:t>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3811320" y="2895480"/>
            <a:ext cx="1501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2979720" y="4191120"/>
            <a:ext cx="159048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4656240" y="4191120"/>
            <a:ext cx="159048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Line 5"/>
          <p:cNvSpPr/>
          <p:nvPr/>
        </p:nvSpPr>
        <p:spPr>
          <a:xfrm flipH="1">
            <a:off x="3809520" y="33876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Line 6"/>
          <p:cNvSpPr/>
          <p:nvPr/>
        </p:nvSpPr>
        <p:spPr>
          <a:xfrm>
            <a:off x="4572000" y="33876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Line 7"/>
          <p:cNvSpPr/>
          <p:nvPr/>
        </p:nvSpPr>
        <p:spPr>
          <a:xfrm flipH="1">
            <a:off x="3276720" y="3352680"/>
            <a:ext cx="761760" cy="8384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8"/>
          <p:cNvSpPr/>
          <p:nvPr/>
        </p:nvSpPr>
        <p:spPr>
          <a:xfrm>
            <a:off x="5105520" y="3352680"/>
            <a:ext cx="838080" cy="83844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Line 9"/>
          <p:cNvSpPr/>
          <p:nvPr/>
        </p:nvSpPr>
        <p:spPr>
          <a:xfrm>
            <a:off x="4038480" y="3352680"/>
            <a:ext cx="91440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10"/>
          <p:cNvSpPr/>
          <p:nvPr/>
        </p:nvSpPr>
        <p:spPr>
          <a:xfrm flipH="1">
            <a:off x="4343040" y="3352680"/>
            <a:ext cx="762120" cy="83844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CustomShape 11"/>
          <p:cNvSpPr/>
          <p:nvPr/>
        </p:nvSpPr>
        <p:spPr>
          <a:xfrm>
            <a:off x="1602000" y="297180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11" name="CustomShape 12"/>
          <p:cNvSpPr/>
          <p:nvPr/>
        </p:nvSpPr>
        <p:spPr>
          <a:xfrm>
            <a:off x="2058480" y="297180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2" name="Line 13"/>
          <p:cNvSpPr/>
          <p:nvPr/>
        </p:nvSpPr>
        <p:spPr>
          <a:xfrm>
            <a:off x="1752480" y="3429000"/>
            <a:ext cx="0" cy="8380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Line 14"/>
          <p:cNvSpPr/>
          <p:nvPr/>
        </p:nvSpPr>
        <p:spPr>
          <a:xfrm flipV="1">
            <a:off x="2286000" y="3352680"/>
            <a:ext cx="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15"/>
          <p:cNvSpPr/>
          <p:nvPr/>
        </p:nvSpPr>
        <p:spPr>
          <a:xfrm>
            <a:off x="160200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sp>
        <p:nvSpPr>
          <p:cNvPr id="615" name="CustomShape 16"/>
          <p:cNvSpPr/>
          <p:nvPr/>
        </p:nvSpPr>
        <p:spPr>
          <a:xfrm>
            <a:off x="1068480" y="4191120"/>
            <a:ext cx="452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CustomShape 17"/>
          <p:cNvSpPr/>
          <p:nvPr/>
        </p:nvSpPr>
        <p:spPr>
          <a:xfrm>
            <a:off x="2058480" y="41911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7" name="CustomShape 18"/>
          <p:cNvSpPr/>
          <p:nvPr/>
        </p:nvSpPr>
        <p:spPr>
          <a:xfrm>
            <a:off x="708840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sp>
        <p:nvSpPr>
          <p:cNvPr id="618" name="CustomShape 19"/>
          <p:cNvSpPr/>
          <p:nvPr/>
        </p:nvSpPr>
        <p:spPr>
          <a:xfrm>
            <a:off x="7544880" y="289548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9" name="CustomShape 20"/>
          <p:cNvSpPr/>
          <p:nvPr/>
        </p:nvSpPr>
        <p:spPr>
          <a:xfrm>
            <a:off x="6554880" y="2895480"/>
            <a:ext cx="452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CustomShape 21"/>
          <p:cNvSpPr/>
          <p:nvPr/>
        </p:nvSpPr>
        <p:spPr>
          <a:xfrm>
            <a:off x="6858720" y="4114800"/>
            <a:ext cx="6728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CustomShape 22"/>
          <p:cNvSpPr/>
          <p:nvPr/>
        </p:nvSpPr>
        <p:spPr>
          <a:xfrm>
            <a:off x="7621920" y="4114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</a:t>
            </a:r>
          </a:p>
        </p:txBody>
      </p:sp>
      <p:sp>
        <p:nvSpPr>
          <p:cNvPr id="622" name="Line 23"/>
          <p:cNvSpPr/>
          <p:nvPr/>
        </p:nvSpPr>
        <p:spPr>
          <a:xfrm>
            <a:off x="7238880" y="3352680"/>
            <a:ext cx="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24"/>
          <p:cNvSpPr/>
          <p:nvPr/>
        </p:nvSpPr>
        <p:spPr>
          <a:xfrm flipV="1">
            <a:off x="7772400" y="3276720"/>
            <a:ext cx="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25"/>
          <p:cNvSpPr/>
          <p:nvPr/>
        </p:nvSpPr>
        <p:spPr>
          <a:xfrm>
            <a:off x="6781680" y="2743200"/>
            <a:ext cx="990720" cy="228600"/>
          </a:xfrm>
          <a:custGeom>
            <a:avLst/>
            <a:gdLst/>
            <a:ahLst/>
            <a:cxnLst/>
            <a:rect l="l" t="t" r="r" b="b"/>
            <a:pathLst>
              <a:path w="624" h="144">
                <a:moveTo>
                  <a:pt x="0" y="144"/>
                </a:moveTo>
                <a:cubicBezTo>
                  <a:pt x="92" y="72"/>
                  <a:pt x="184" y="0"/>
                  <a:pt x="288" y="0"/>
                </a:cubicBezTo>
                <a:cubicBezTo>
                  <a:pt x="392" y="0"/>
                  <a:pt x="508" y="72"/>
                  <a:pt x="624" y="144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762120" y="3805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907560" y="1447920"/>
            <a:ext cx="7965360" cy="531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B(n, ps);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ps1, ps2, ht1, ht2;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ps1 :=  ps;  ht1 :=  B(child(n, 1), ps1);  ps2 :=  ps;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ht2 :=  B(child(n, 2), ps2);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max(ht1, ht2);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ps1 :=  ps;  ht1 :=  B(child(n, 1), ps1);  ps2 :=  shrink(ps);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ht2 :=  B(child(n, 3), ps2);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disp(ht1, ht2);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ps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.h;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1967040" y="266688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A     s</a:t>
            </a:r>
          </a:p>
        </p:txBody>
      </p:sp>
      <p:sp>
        <p:nvSpPr>
          <p:cNvPr id="632" name="CustomShape 3"/>
          <p:cNvSpPr/>
          <p:nvPr/>
        </p:nvSpPr>
        <p:spPr>
          <a:xfrm>
            <a:off x="1144080" y="3997440"/>
            <a:ext cx="1332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L     s</a:t>
            </a:r>
          </a:p>
        </p:txBody>
      </p:sp>
      <p:sp>
        <p:nvSpPr>
          <p:cNvPr id="633" name="CustomShape 4"/>
          <p:cNvSpPr/>
          <p:nvPr/>
        </p:nvSpPr>
        <p:spPr>
          <a:xfrm>
            <a:off x="2820600" y="3997440"/>
            <a:ext cx="141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M     s</a:t>
            </a:r>
          </a:p>
        </p:txBody>
      </p:sp>
      <p:sp>
        <p:nvSpPr>
          <p:cNvPr id="634" name="Line 5"/>
          <p:cNvSpPr/>
          <p:nvPr/>
        </p:nvSpPr>
        <p:spPr>
          <a:xfrm flipH="1">
            <a:off x="1828440" y="31590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6"/>
          <p:cNvSpPr/>
          <p:nvPr/>
        </p:nvSpPr>
        <p:spPr>
          <a:xfrm>
            <a:off x="2590920" y="31590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7"/>
          <p:cNvSpPr/>
          <p:nvPr/>
        </p:nvSpPr>
        <p:spPr>
          <a:xfrm>
            <a:off x="5624640" y="266688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A     s</a:t>
            </a:r>
          </a:p>
        </p:txBody>
      </p:sp>
      <p:sp>
        <p:nvSpPr>
          <p:cNvPr id="637" name="CustomShape 8"/>
          <p:cNvSpPr/>
          <p:nvPr/>
        </p:nvSpPr>
        <p:spPr>
          <a:xfrm>
            <a:off x="4802400" y="399744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Q     s</a:t>
            </a:r>
          </a:p>
        </p:txBody>
      </p:sp>
      <p:sp>
        <p:nvSpPr>
          <p:cNvPr id="638" name="CustomShape 9"/>
          <p:cNvSpPr/>
          <p:nvPr/>
        </p:nvSpPr>
        <p:spPr>
          <a:xfrm>
            <a:off x="6478560" y="3997440"/>
            <a:ext cx="1349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R     s</a:t>
            </a:r>
          </a:p>
        </p:txBody>
      </p:sp>
      <p:sp>
        <p:nvSpPr>
          <p:cNvPr id="639" name="Line 10"/>
          <p:cNvSpPr/>
          <p:nvPr/>
        </p:nvSpPr>
        <p:spPr>
          <a:xfrm flipH="1">
            <a:off x="5486040" y="31590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Line 11"/>
          <p:cNvSpPr/>
          <p:nvPr/>
        </p:nvSpPr>
        <p:spPr>
          <a:xfrm>
            <a:off x="6248520" y="31590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Line 12"/>
          <p:cNvSpPr/>
          <p:nvPr/>
        </p:nvSpPr>
        <p:spPr>
          <a:xfrm flipH="1">
            <a:off x="1294920" y="3124080"/>
            <a:ext cx="762120" cy="8384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Line 13"/>
          <p:cNvSpPr/>
          <p:nvPr/>
        </p:nvSpPr>
        <p:spPr>
          <a:xfrm>
            <a:off x="3200400" y="3200400"/>
            <a:ext cx="838080" cy="83808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14"/>
          <p:cNvSpPr/>
          <p:nvPr/>
        </p:nvSpPr>
        <p:spPr>
          <a:xfrm>
            <a:off x="2286000" y="4495680"/>
            <a:ext cx="609480" cy="76320"/>
          </a:xfrm>
          <a:custGeom>
            <a:avLst/>
            <a:gdLst/>
            <a:ahLst/>
            <a:cxnLst/>
            <a:rect l="l" t="t" r="r" b="b"/>
            <a:pathLst>
              <a:path w="384" h="48">
                <a:moveTo>
                  <a:pt x="0" y="0"/>
                </a:moveTo>
                <a:cubicBezTo>
                  <a:pt x="64" y="24"/>
                  <a:pt x="128" y="48"/>
                  <a:pt x="192" y="48"/>
                </a:cubicBezTo>
                <a:cubicBezTo>
                  <a:pt x="256" y="48"/>
                  <a:pt x="320" y="24"/>
                  <a:pt x="38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Line 15"/>
          <p:cNvSpPr/>
          <p:nvPr/>
        </p:nvSpPr>
        <p:spPr>
          <a:xfrm>
            <a:off x="5791320" y="3200400"/>
            <a:ext cx="838080" cy="8380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Line 16"/>
          <p:cNvSpPr/>
          <p:nvPr/>
        </p:nvSpPr>
        <p:spPr>
          <a:xfrm flipH="1">
            <a:off x="6019920" y="3200400"/>
            <a:ext cx="761760" cy="83808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CustomShape 17"/>
          <p:cNvSpPr/>
          <p:nvPr/>
        </p:nvSpPr>
        <p:spPr>
          <a:xfrm>
            <a:off x="4952880" y="4419720"/>
            <a:ext cx="2819520" cy="228600"/>
          </a:xfrm>
          <a:custGeom>
            <a:avLst/>
            <a:gdLst/>
            <a:ahLst/>
            <a:cxnLst/>
            <a:rect l="l" t="t" r="r" b="b"/>
            <a:pathLst>
              <a:path w="1776" h="144">
                <a:moveTo>
                  <a:pt x="1776" y="0"/>
                </a:moveTo>
                <a:cubicBezTo>
                  <a:pt x="1468" y="72"/>
                  <a:pt x="1160" y="144"/>
                  <a:pt x="864" y="144"/>
                </a:cubicBezTo>
                <a:cubicBezTo>
                  <a:pt x="568" y="144"/>
                  <a:pt x="284" y="72"/>
                  <a:pt x="0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1463040" y="1628640"/>
            <a:ext cx="657396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A(n, ai);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li, ls, mi, ms, ri, rs, qi, qs;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M’: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li := l(ai);  ls :=  L(child(n, 1), li);  mi :=  m(ls);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ms :=  M(child(n, 2), mi);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f(ms);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Q  R’: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ri := r(ai);  rs :=  R(child(n, 2), ri);  qi :=  q(rs);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qs :=  Q(child(n, 1), qi);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f(qs);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1532160" y="4495680"/>
            <a:ext cx="4550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190692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55" name="CustomShape 4"/>
          <p:cNvSpPr/>
          <p:nvPr/>
        </p:nvSpPr>
        <p:spPr>
          <a:xfrm>
            <a:off x="12963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56" name="CustomShape 5"/>
          <p:cNvSpPr/>
          <p:nvPr/>
        </p:nvSpPr>
        <p:spPr>
          <a:xfrm>
            <a:off x="228708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57" name="CustomShape 6"/>
          <p:cNvSpPr/>
          <p:nvPr/>
        </p:nvSpPr>
        <p:spPr>
          <a:xfrm>
            <a:off x="3049560" y="4495680"/>
            <a:ext cx="519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E2</a:t>
            </a:r>
          </a:p>
        </p:txBody>
      </p:sp>
      <p:sp>
        <p:nvSpPr>
          <p:cNvPr id="658" name="CustomShape 7"/>
          <p:cNvSpPr/>
          <p:nvPr/>
        </p:nvSpPr>
        <p:spPr>
          <a:xfrm>
            <a:off x="350712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59" name="CustomShape 8"/>
          <p:cNvSpPr/>
          <p:nvPr/>
        </p:nvSpPr>
        <p:spPr>
          <a:xfrm>
            <a:off x="28965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60" name="CustomShape 9"/>
          <p:cNvSpPr/>
          <p:nvPr/>
        </p:nvSpPr>
        <p:spPr>
          <a:xfrm>
            <a:off x="388728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61" name="CustomShape 10"/>
          <p:cNvSpPr/>
          <p:nvPr/>
        </p:nvSpPr>
        <p:spPr>
          <a:xfrm>
            <a:off x="2211480" y="34290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62" name="CustomShape 11"/>
          <p:cNvSpPr/>
          <p:nvPr/>
        </p:nvSpPr>
        <p:spPr>
          <a:xfrm>
            <a:off x="2592720" y="34290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63" name="CustomShape 12"/>
          <p:cNvSpPr/>
          <p:nvPr/>
        </p:nvSpPr>
        <p:spPr>
          <a:xfrm>
            <a:off x="198216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64" name="CustomShape 13"/>
          <p:cNvSpPr/>
          <p:nvPr/>
        </p:nvSpPr>
        <p:spPr>
          <a:xfrm>
            <a:off x="297288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65" name="Line 14"/>
          <p:cNvSpPr/>
          <p:nvPr/>
        </p:nvSpPr>
        <p:spPr>
          <a:xfrm flipH="1">
            <a:off x="1447560" y="3886200"/>
            <a:ext cx="6858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Line 15"/>
          <p:cNvSpPr/>
          <p:nvPr/>
        </p:nvSpPr>
        <p:spPr>
          <a:xfrm>
            <a:off x="2133720" y="3886200"/>
            <a:ext cx="9144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Line 16"/>
          <p:cNvSpPr/>
          <p:nvPr/>
        </p:nvSpPr>
        <p:spPr>
          <a:xfrm flipV="1">
            <a:off x="205740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Line 17"/>
          <p:cNvSpPr/>
          <p:nvPr/>
        </p:nvSpPr>
        <p:spPr>
          <a:xfrm flipH="1" flipV="1">
            <a:off x="274320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Line 18"/>
          <p:cNvSpPr/>
          <p:nvPr/>
        </p:nvSpPr>
        <p:spPr>
          <a:xfrm flipV="1">
            <a:off x="243828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Line 19"/>
          <p:cNvSpPr/>
          <p:nvPr/>
        </p:nvSpPr>
        <p:spPr>
          <a:xfrm flipH="1" flipV="1">
            <a:off x="312408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Line 20"/>
          <p:cNvSpPr/>
          <p:nvPr/>
        </p:nvSpPr>
        <p:spPr>
          <a:xfrm flipH="1">
            <a:off x="1752480" y="3886200"/>
            <a:ext cx="60984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Line 21"/>
          <p:cNvSpPr/>
          <p:nvPr/>
        </p:nvSpPr>
        <p:spPr>
          <a:xfrm>
            <a:off x="2362320" y="3886200"/>
            <a:ext cx="8380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22"/>
          <p:cNvSpPr/>
          <p:nvPr/>
        </p:nvSpPr>
        <p:spPr>
          <a:xfrm>
            <a:off x="2211480" y="51055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74" name="CustomShape 23"/>
          <p:cNvSpPr/>
          <p:nvPr/>
        </p:nvSpPr>
        <p:spPr>
          <a:xfrm>
            <a:off x="2516400" y="51055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75" name="CustomShape 24"/>
          <p:cNvSpPr/>
          <p:nvPr/>
        </p:nvSpPr>
        <p:spPr>
          <a:xfrm>
            <a:off x="1906200" y="510552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76" name="CustomShape 25"/>
          <p:cNvSpPr/>
          <p:nvPr/>
        </p:nvSpPr>
        <p:spPr>
          <a:xfrm>
            <a:off x="2896560" y="510552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77" name="CustomShape 26"/>
          <p:cNvSpPr/>
          <p:nvPr/>
        </p:nvSpPr>
        <p:spPr>
          <a:xfrm>
            <a:off x="2057400" y="548640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CustomShape 27"/>
          <p:cNvSpPr/>
          <p:nvPr/>
        </p:nvSpPr>
        <p:spPr>
          <a:xfrm>
            <a:off x="2134800" y="617220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679" name="CustomShape 28"/>
          <p:cNvSpPr/>
          <p:nvPr/>
        </p:nvSpPr>
        <p:spPr>
          <a:xfrm>
            <a:off x="2516400" y="61722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0" name="Line 29"/>
          <p:cNvSpPr/>
          <p:nvPr/>
        </p:nvSpPr>
        <p:spPr>
          <a:xfrm>
            <a:off x="2362320" y="5486400"/>
            <a:ext cx="0" cy="76212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Line 30"/>
          <p:cNvSpPr/>
          <p:nvPr/>
        </p:nvSpPr>
        <p:spPr>
          <a:xfrm flipV="1">
            <a:off x="2666880" y="54860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CustomShape 31"/>
          <p:cNvSpPr/>
          <p:nvPr/>
        </p:nvSpPr>
        <p:spPr>
          <a:xfrm>
            <a:off x="2287800" y="167652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3" name="CustomShape 32"/>
          <p:cNvSpPr/>
          <p:nvPr/>
        </p:nvSpPr>
        <p:spPr>
          <a:xfrm>
            <a:off x="2973240" y="1676520"/>
            <a:ext cx="28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684" name="Line 33"/>
          <p:cNvSpPr/>
          <p:nvPr/>
        </p:nvSpPr>
        <p:spPr>
          <a:xfrm>
            <a:off x="2438280" y="2133720"/>
            <a:ext cx="0" cy="6858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Line 34"/>
          <p:cNvSpPr/>
          <p:nvPr/>
        </p:nvSpPr>
        <p:spPr>
          <a:xfrm flipV="1">
            <a:off x="3124080" y="20570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CustomShape 35"/>
          <p:cNvSpPr/>
          <p:nvPr/>
        </p:nvSpPr>
        <p:spPr>
          <a:xfrm>
            <a:off x="2287440" y="2743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87" name="CustomShape 36"/>
          <p:cNvSpPr/>
          <p:nvPr/>
        </p:nvSpPr>
        <p:spPr>
          <a:xfrm>
            <a:off x="2592720" y="27432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8" name="CustomShape 37"/>
          <p:cNvSpPr/>
          <p:nvPr/>
        </p:nvSpPr>
        <p:spPr>
          <a:xfrm>
            <a:off x="1982160" y="27432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89" name="CustomShape 38"/>
          <p:cNvSpPr/>
          <p:nvPr/>
        </p:nvSpPr>
        <p:spPr>
          <a:xfrm>
            <a:off x="2972880" y="27432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90" name="CustomShape 39"/>
          <p:cNvSpPr/>
          <p:nvPr/>
        </p:nvSpPr>
        <p:spPr>
          <a:xfrm>
            <a:off x="2133720" y="2666880"/>
            <a:ext cx="609480" cy="152640"/>
          </a:xfrm>
          <a:custGeom>
            <a:avLst/>
            <a:gdLst/>
            <a:ahLst/>
            <a:cxnLst/>
            <a:rect l="l" t="t" r="r" b="b"/>
            <a:pathLst>
              <a:path w="384" h="96">
                <a:moveTo>
                  <a:pt x="384" y="96"/>
                </a:moveTo>
                <a:cubicBezTo>
                  <a:pt x="320" y="48"/>
                  <a:pt x="256" y="0"/>
                  <a:pt x="192" y="0"/>
                </a:cubicBezTo>
                <a:cubicBezTo>
                  <a:pt x="128" y="0"/>
                  <a:pt x="32" y="80"/>
                  <a:pt x="0" y="96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40"/>
          <p:cNvSpPr/>
          <p:nvPr/>
        </p:nvSpPr>
        <p:spPr>
          <a:xfrm>
            <a:off x="6098040" y="236232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92" name="CustomShape 41"/>
          <p:cNvSpPr/>
          <p:nvPr/>
        </p:nvSpPr>
        <p:spPr>
          <a:xfrm>
            <a:off x="6783120" y="2362320"/>
            <a:ext cx="28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693" name="Line 42"/>
          <p:cNvSpPr/>
          <p:nvPr/>
        </p:nvSpPr>
        <p:spPr>
          <a:xfrm>
            <a:off x="6248520" y="2819520"/>
            <a:ext cx="0" cy="6858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Line 43"/>
          <p:cNvSpPr/>
          <p:nvPr/>
        </p:nvSpPr>
        <p:spPr>
          <a:xfrm flipV="1">
            <a:off x="6934320" y="27428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CustomShape 44"/>
          <p:cNvSpPr/>
          <p:nvPr/>
        </p:nvSpPr>
        <p:spPr>
          <a:xfrm>
            <a:off x="6097680" y="34290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96" name="CustomShape 45"/>
          <p:cNvSpPr/>
          <p:nvPr/>
        </p:nvSpPr>
        <p:spPr>
          <a:xfrm>
            <a:off x="6402600" y="34290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97" name="CustomShape 46"/>
          <p:cNvSpPr/>
          <p:nvPr/>
        </p:nvSpPr>
        <p:spPr>
          <a:xfrm>
            <a:off x="579240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98" name="CustomShape 47"/>
          <p:cNvSpPr/>
          <p:nvPr/>
        </p:nvSpPr>
        <p:spPr>
          <a:xfrm>
            <a:off x="678276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99" name="CustomShape 48"/>
          <p:cNvSpPr/>
          <p:nvPr/>
        </p:nvSpPr>
        <p:spPr>
          <a:xfrm>
            <a:off x="5943600" y="3352680"/>
            <a:ext cx="609480" cy="152640"/>
          </a:xfrm>
          <a:custGeom>
            <a:avLst/>
            <a:gdLst/>
            <a:ahLst/>
            <a:cxnLst/>
            <a:rect l="l" t="t" r="r" b="b"/>
            <a:pathLst>
              <a:path w="384" h="96">
                <a:moveTo>
                  <a:pt x="384" y="96"/>
                </a:moveTo>
                <a:cubicBezTo>
                  <a:pt x="320" y="48"/>
                  <a:pt x="256" y="0"/>
                  <a:pt x="192" y="0"/>
                </a:cubicBezTo>
                <a:cubicBezTo>
                  <a:pt x="128" y="0"/>
                  <a:pt x="32" y="80"/>
                  <a:pt x="0" y="96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Line 49"/>
          <p:cNvSpPr/>
          <p:nvPr/>
        </p:nvSpPr>
        <p:spPr>
          <a:xfrm flipH="1">
            <a:off x="5257440" y="3886200"/>
            <a:ext cx="6858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Line 50"/>
          <p:cNvSpPr/>
          <p:nvPr/>
        </p:nvSpPr>
        <p:spPr>
          <a:xfrm>
            <a:off x="5943600" y="3886200"/>
            <a:ext cx="9144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Line 51"/>
          <p:cNvSpPr/>
          <p:nvPr/>
        </p:nvSpPr>
        <p:spPr>
          <a:xfrm flipV="1">
            <a:off x="586728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Line 52"/>
          <p:cNvSpPr/>
          <p:nvPr/>
        </p:nvSpPr>
        <p:spPr>
          <a:xfrm flipH="1" flipV="1">
            <a:off x="655308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Line 53"/>
          <p:cNvSpPr/>
          <p:nvPr/>
        </p:nvSpPr>
        <p:spPr>
          <a:xfrm flipV="1">
            <a:off x="624852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Line 54"/>
          <p:cNvSpPr/>
          <p:nvPr/>
        </p:nvSpPr>
        <p:spPr>
          <a:xfrm flipH="1" flipV="1">
            <a:off x="693432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55"/>
          <p:cNvSpPr/>
          <p:nvPr/>
        </p:nvSpPr>
        <p:spPr>
          <a:xfrm flipH="1">
            <a:off x="5562360" y="3886200"/>
            <a:ext cx="6094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56"/>
          <p:cNvSpPr/>
          <p:nvPr/>
        </p:nvSpPr>
        <p:spPr>
          <a:xfrm>
            <a:off x="6172200" y="3886200"/>
            <a:ext cx="8380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57"/>
          <p:cNvSpPr/>
          <p:nvPr/>
        </p:nvSpPr>
        <p:spPr>
          <a:xfrm>
            <a:off x="7012080" y="44956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709" name="CustomShape 58"/>
          <p:cNvSpPr/>
          <p:nvPr/>
        </p:nvSpPr>
        <p:spPr>
          <a:xfrm>
            <a:off x="731700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0" name="CustomShape 59"/>
          <p:cNvSpPr/>
          <p:nvPr/>
        </p:nvSpPr>
        <p:spPr>
          <a:xfrm>
            <a:off x="670680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711" name="CustomShape 60"/>
          <p:cNvSpPr/>
          <p:nvPr/>
        </p:nvSpPr>
        <p:spPr>
          <a:xfrm>
            <a:off x="76971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712" name="CustomShape 61"/>
          <p:cNvSpPr/>
          <p:nvPr/>
        </p:nvSpPr>
        <p:spPr>
          <a:xfrm>
            <a:off x="6858000" y="487692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62"/>
          <p:cNvSpPr/>
          <p:nvPr/>
        </p:nvSpPr>
        <p:spPr>
          <a:xfrm>
            <a:off x="6935400" y="55627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714" name="CustomShape 63"/>
          <p:cNvSpPr/>
          <p:nvPr/>
        </p:nvSpPr>
        <p:spPr>
          <a:xfrm>
            <a:off x="7317000" y="55627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5" name="Line 64"/>
          <p:cNvSpPr/>
          <p:nvPr/>
        </p:nvSpPr>
        <p:spPr>
          <a:xfrm>
            <a:off x="7162920" y="4876920"/>
            <a:ext cx="0" cy="76176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65"/>
          <p:cNvSpPr/>
          <p:nvPr/>
        </p:nvSpPr>
        <p:spPr>
          <a:xfrm flipV="1">
            <a:off x="7467480" y="4876920"/>
            <a:ext cx="0" cy="76176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CustomShape 66"/>
          <p:cNvSpPr/>
          <p:nvPr/>
        </p:nvSpPr>
        <p:spPr>
          <a:xfrm>
            <a:off x="5411880" y="44956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718" name="CustomShape 67"/>
          <p:cNvSpPr/>
          <p:nvPr/>
        </p:nvSpPr>
        <p:spPr>
          <a:xfrm>
            <a:off x="571680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9" name="CustomShape 68"/>
          <p:cNvSpPr/>
          <p:nvPr/>
        </p:nvSpPr>
        <p:spPr>
          <a:xfrm>
            <a:off x="510660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720" name="CustomShape 69"/>
          <p:cNvSpPr/>
          <p:nvPr/>
        </p:nvSpPr>
        <p:spPr>
          <a:xfrm>
            <a:off x="60969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721" name="CustomShape 70"/>
          <p:cNvSpPr/>
          <p:nvPr/>
        </p:nvSpPr>
        <p:spPr>
          <a:xfrm>
            <a:off x="5257800" y="487692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71"/>
          <p:cNvSpPr/>
          <p:nvPr/>
        </p:nvSpPr>
        <p:spPr>
          <a:xfrm>
            <a:off x="5335200" y="55627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723" name="CustomShape 72"/>
          <p:cNvSpPr/>
          <p:nvPr/>
        </p:nvSpPr>
        <p:spPr>
          <a:xfrm>
            <a:off x="5716800" y="55627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24" name="Line 73"/>
          <p:cNvSpPr/>
          <p:nvPr/>
        </p:nvSpPr>
        <p:spPr>
          <a:xfrm>
            <a:off x="5562720" y="4876920"/>
            <a:ext cx="0" cy="76176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74"/>
          <p:cNvSpPr/>
          <p:nvPr/>
        </p:nvSpPr>
        <p:spPr>
          <a:xfrm flipV="1">
            <a:off x="5867280" y="4876920"/>
            <a:ext cx="0" cy="76176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CustomShape 2"/>
          <p:cNvSpPr/>
          <p:nvPr/>
        </p:nvSpPr>
        <p:spPr>
          <a:xfrm>
            <a:off x="1670400" y="1905120"/>
            <a:ext cx="6343560" cy="453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Es(n);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s1, s2;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s1 :=  Es(child(n, 1));  s2 :=  Es(child(n, 2));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fs(s1, s2);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CustomShape 2"/>
          <p:cNvSpPr/>
          <p:nvPr/>
        </p:nvSpPr>
        <p:spPr>
          <a:xfrm>
            <a:off x="1972800" y="1752480"/>
            <a:ext cx="5405040" cy="489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Et(n, 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i1, t1, i2, t2;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i1 := fi1(i);  t1 :=  Et(child(n, 1), i1);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i2 := fi2(i);  t2 :=  Et(child(n, 2), i2);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ft(t1, 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h(i);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692360" y="1989000"/>
            <a:ext cx="590544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Interpretation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Translation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3043800" y="2362320"/>
            <a:ext cx="3128400" cy="302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Sr(n);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s, i, t;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s :=  Es(child(n, 1));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i :=  g(s);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t :=  Et(child(n, 1), 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Systems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system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collection of rules for assigning types to the various parts of a program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checker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implements a type system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Types are represented by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expressions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TextShape 2"/>
          <p:cNvSpPr txBox="1"/>
          <p:nvPr/>
        </p:nvSpPr>
        <p:spPr>
          <a:xfrm>
            <a:off x="755640" y="1628280"/>
            <a:ext cx="7772400" cy="48006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basic type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is a type expression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boolean, char, integer, real, void, type_error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type constructor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applied to type expressions is a type expression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array:  array(I, 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product: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record:  record((N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(N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pointer:  pointer(T)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function:  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extShape 1"/>
          <p:cNvSpPr txBox="1"/>
          <p:nvPr/>
        </p:nvSpPr>
        <p:spPr>
          <a:xfrm>
            <a:off x="685440" y="609120"/>
            <a:ext cx="79246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Declarations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600200" y="2209680"/>
            <a:ext cx="6705720" cy="368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E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D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| 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“:”  T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T.type)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char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char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integer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“*”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pointer(T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array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“[”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“]”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array(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.value, 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1071720" y="1905120"/>
            <a:ext cx="6904800" cy="47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literal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char}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int}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mod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int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“[”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“]”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array(s, t)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“*”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pointer(t) </a:t>
            </a:r>
            <a:r>
              <a:t/>
            </a:r>
            <a:br/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Statements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1379880" y="1752480"/>
            <a:ext cx="6504480" cy="515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  “;”  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“:=”  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 = E.type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if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then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while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do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“;”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and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Functions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1066680" y="2209680"/>
            <a:ext cx="7315200" cy="288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”  T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{T.type := T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 </a:t>
            </a:r>
            <a:r>
              <a:rPr lang="en-US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 T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2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“(”  E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“)”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= s </a:t>
            </a:r>
            <a:r>
              <a:rPr lang="en-US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t and E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= s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 Grammars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 grammar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context free grammar with associated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grammar symbol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production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for computing attributes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86280"/>
          </a:xfrm>
        </p:spPr>
        <p:txBody>
          <a:bodyPr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 grammars (Contd.)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2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Each attribute has well defined domain of values such as integer, float, character, string and expressions.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Attribute grammar can pass values or information among the nodes in a parse tree.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8FB1B8-9C53-414A-BEE8-5B63460913AE}"/>
</file>

<file path=customXml/itemProps2.xml><?xml version="1.0" encoding="utf-8"?>
<ds:datastoreItem xmlns:ds="http://schemas.openxmlformats.org/officeDocument/2006/customXml" ds:itemID="{A0537F07-0DCC-4ACE-BC94-C9083F0EE13E}"/>
</file>

<file path=customXml/itemProps3.xml><?xml version="1.0" encoding="utf-8"?>
<ds:datastoreItem xmlns:ds="http://schemas.openxmlformats.org/officeDocument/2006/customXml" ds:itemID="{F38DA682-8D21-4096-9931-DB462437E51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2248</TotalTime>
  <Words>2744</Words>
  <PresentationFormat>On-screen Show (4:3)</PresentationFormat>
  <Paragraphs>785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Semantic Analysis </vt:lpstr>
      <vt:lpstr>Slide 2</vt:lpstr>
      <vt:lpstr>Semantic Analysis in Compiler Design</vt:lpstr>
      <vt:lpstr>Slide 4</vt:lpstr>
      <vt:lpstr>Functions of Semantic Analysis</vt:lpstr>
      <vt:lpstr>Slide 6</vt:lpstr>
      <vt:lpstr>Slide 7</vt:lpstr>
      <vt:lpstr>Slide 8</vt:lpstr>
      <vt:lpstr>Attribute grammars (Contd.)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林迺衛</dc:creator>
  <cp:lastModifiedBy>suman</cp:lastModifiedBy>
  <cp:revision>36</cp:revision>
  <cp:lastPrinted>1997-11-18T09:13:14Z</cp:lastPrinted>
  <dcterms:created xsi:type="dcterms:W3CDTF">1997-11-13T07:43:24Z</dcterms:created>
  <dcterms:modified xsi:type="dcterms:W3CDTF">2020-10-31T04:25:12Z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