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8.xml" ContentType="application/vnd.openxmlformats-officedocument.presentationml.slide+xml"/>
  <Override PartName="/ppt/slides/slide50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7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7.xml" ContentType="application/vnd.openxmlformats-officedocument.presentationml.slide+xml"/>
  <Override PartName="/ppt/slides/slide72.xml" ContentType="application/vnd.openxmlformats-officedocument.presentationml.slide+xml"/>
  <Override PartName="/ppt/slides/slide65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66.xml" ContentType="application/vnd.openxmlformats-officedocument.presentationml.slide+xml"/>
  <Override PartName="/ppt/slides/slide58.xml" ContentType="application/vnd.openxmlformats-officedocument.presentationml.slide+xml"/>
  <Override PartName="/ppt/slides/slide53.xml" ContentType="application/vnd.openxmlformats-officedocument.presentationml.slide+xml"/>
  <Override PartName="/ppt/slides/slide60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59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1" r:id="rId2"/>
    <p:sldId id="256" r:id="rId3"/>
    <p:sldId id="327" r:id="rId4"/>
    <p:sldId id="328" r:id="rId5"/>
    <p:sldId id="329" r:id="rId6"/>
    <p:sldId id="257" r:id="rId7"/>
    <p:sldId id="258" r:id="rId8"/>
    <p:sldId id="259" r:id="rId9"/>
    <p:sldId id="332" r:id="rId10"/>
    <p:sldId id="260" r:id="rId11"/>
    <p:sldId id="261" r:id="rId12"/>
    <p:sldId id="262" r:id="rId13"/>
    <p:sldId id="333" r:id="rId14"/>
    <p:sldId id="264" r:id="rId15"/>
    <p:sldId id="334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336" r:id="rId24"/>
    <p:sldId id="274" r:id="rId25"/>
    <p:sldId id="337" r:id="rId26"/>
    <p:sldId id="339" r:id="rId27"/>
    <p:sldId id="277" r:id="rId28"/>
    <p:sldId id="278" r:id="rId29"/>
    <p:sldId id="279" r:id="rId30"/>
    <p:sldId id="280" r:id="rId31"/>
    <p:sldId id="281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8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848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313800" y="198108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41440" y="198108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5800" y="413064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313800" y="413064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41440" y="413064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609120"/>
            <a:ext cx="7772400" cy="5299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848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Click to edit the outline text format</a:t>
            </a:r>
          </a:p>
          <a:p>
            <a:pPr marL="742680" lvl="1" indent="-28548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Second Outline Level</a:t>
            </a:r>
          </a:p>
          <a:p>
            <a:pPr marL="1143000" lvl="2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Third Outline Level</a:t>
            </a:r>
          </a:p>
          <a:p>
            <a:pPr marL="1600200" lvl="3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Fourth Outline Level</a:t>
            </a:r>
          </a:p>
          <a:p>
            <a:pPr marL="2057400" lvl="4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Fifth Outline Level</a:t>
            </a:r>
          </a:p>
          <a:p>
            <a:pPr marL="2057400" lvl="5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Sixth Outline Level</a:t>
            </a:r>
          </a:p>
          <a:p>
            <a:pPr marL="2057400" lvl="6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512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512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8829938-331B-447F-AA44-E92E2A3450C8}" type="slidenum">
              <a:rPr lang="en-US" altLang="zh-TW" sz="1400" b="0" strike="noStrike" spc="-1">
                <a:solidFill>
                  <a:srgbClr val="000000"/>
                </a:solidFill>
                <a:latin typeface="Times New Roman"/>
              </a:rPr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810000"/>
            <a:ext cx="7772400" cy="1219200"/>
          </a:xfrm>
        </p:spPr>
        <p:txBody>
          <a:bodyPr/>
          <a:lstStyle/>
          <a:p>
            <a:pPr algn="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Semantic Analysis </a:t>
            </a:r>
            <a:endParaRPr lang="en-GB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 → E ‘\n’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print(E.val)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→E1 + 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E.val:=E1.val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+ 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→T1 * 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T.val:=T1.val * 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 (E)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F.val:=E.val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→digit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F.val:=digit.val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684360" y="40428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Annotated Parse Trees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4751280" y="15336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71" name="CustomShape 3"/>
          <p:cNvSpPr/>
          <p:nvPr/>
        </p:nvSpPr>
        <p:spPr>
          <a:xfrm>
            <a:off x="4292640" y="229536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E.val = 19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4674240" y="3057480"/>
            <a:ext cx="5572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‘+’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CustomShape 5"/>
          <p:cNvSpPr/>
          <p:nvPr/>
        </p:nvSpPr>
        <p:spPr>
          <a:xfrm>
            <a:off x="2768760" y="305748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E.val = 15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CustomShape 6"/>
          <p:cNvSpPr/>
          <p:nvPr/>
        </p:nvSpPr>
        <p:spPr>
          <a:xfrm>
            <a:off x="6121800" y="3057480"/>
            <a:ext cx="12931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CustomShape 7"/>
          <p:cNvSpPr/>
          <p:nvPr/>
        </p:nvSpPr>
        <p:spPr>
          <a:xfrm>
            <a:off x="4140720" y="458136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CustomShape 8"/>
          <p:cNvSpPr/>
          <p:nvPr/>
        </p:nvSpPr>
        <p:spPr>
          <a:xfrm>
            <a:off x="1473480" y="4581360"/>
            <a:ext cx="12931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CustomShape 9"/>
          <p:cNvSpPr/>
          <p:nvPr/>
        </p:nvSpPr>
        <p:spPr>
          <a:xfrm>
            <a:off x="2768760" y="389556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15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CustomShape 10"/>
          <p:cNvSpPr/>
          <p:nvPr/>
        </p:nvSpPr>
        <p:spPr>
          <a:xfrm>
            <a:off x="3150720" y="4657680"/>
            <a:ext cx="537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‘*’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CustomShape 11"/>
          <p:cNvSpPr/>
          <p:nvPr/>
        </p:nvSpPr>
        <p:spPr>
          <a:xfrm>
            <a:off x="3987000" y="534348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CustomShape 12"/>
          <p:cNvSpPr/>
          <p:nvPr/>
        </p:nvSpPr>
        <p:spPr>
          <a:xfrm>
            <a:off x="6122160" y="381960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CustomShape 13"/>
          <p:cNvSpPr/>
          <p:nvPr/>
        </p:nvSpPr>
        <p:spPr>
          <a:xfrm>
            <a:off x="5968440" y="458136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CustomShape 14"/>
          <p:cNvSpPr/>
          <p:nvPr/>
        </p:nvSpPr>
        <p:spPr>
          <a:xfrm>
            <a:off x="1473840" y="534348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CustomShape 15"/>
          <p:cNvSpPr/>
          <p:nvPr/>
        </p:nvSpPr>
        <p:spPr>
          <a:xfrm>
            <a:off x="1320120" y="610560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Line 16"/>
          <p:cNvSpPr/>
          <p:nvPr/>
        </p:nvSpPr>
        <p:spPr>
          <a:xfrm>
            <a:off x="2082960" y="5038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Line 17"/>
          <p:cNvSpPr/>
          <p:nvPr/>
        </p:nvSpPr>
        <p:spPr>
          <a:xfrm>
            <a:off x="2082960" y="5800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Line 18"/>
          <p:cNvSpPr/>
          <p:nvPr/>
        </p:nvSpPr>
        <p:spPr>
          <a:xfrm>
            <a:off x="4978440" y="199080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Line 19"/>
          <p:cNvSpPr/>
          <p:nvPr/>
        </p:nvSpPr>
        <p:spPr>
          <a:xfrm>
            <a:off x="6730920" y="3514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Line 20"/>
          <p:cNvSpPr/>
          <p:nvPr/>
        </p:nvSpPr>
        <p:spPr>
          <a:xfrm>
            <a:off x="3454560" y="3514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21"/>
          <p:cNvSpPr/>
          <p:nvPr/>
        </p:nvSpPr>
        <p:spPr>
          <a:xfrm>
            <a:off x="3454560" y="43527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Line 22"/>
          <p:cNvSpPr/>
          <p:nvPr/>
        </p:nvSpPr>
        <p:spPr>
          <a:xfrm>
            <a:off x="4749840" y="5038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Line 23"/>
          <p:cNvSpPr/>
          <p:nvPr/>
        </p:nvSpPr>
        <p:spPr>
          <a:xfrm>
            <a:off x="6730920" y="427680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Line 24"/>
          <p:cNvSpPr/>
          <p:nvPr/>
        </p:nvSpPr>
        <p:spPr>
          <a:xfrm>
            <a:off x="4978440" y="2752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Line 25"/>
          <p:cNvSpPr/>
          <p:nvPr/>
        </p:nvSpPr>
        <p:spPr>
          <a:xfrm flipV="1">
            <a:off x="2082960" y="4352400"/>
            <a:ext cx="137160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Line 26"/>
          <p:cNvSpPr/>
          <p:nvPr/>
        </p:nvSpPr>
        <p:spPr>
          <a:xfrm>
            <a:off x="3454560" y="4352760"/>
            <a:ext cx="129528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27"/>
          <p:cNvSpPr/>
          <p:nvPr/>
        </p:nvSpPr>
        <p:spPr>
          <a:xfrm flipV="1">
            <a:off x="3454560" y="2752200"/>
            <a:ext cx="152388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Line 28"/>
          <p:cNvSpPr/>
          <p:nvPr/>
        </p:nvSpPr>
        <p:spPr>
          <a:xfrm>
            <a:off x="4978440" y="2752560"/>
            <a:ext cx="175248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9"/>
          <p:cNvSpPr/>
          <p:nvPr/>
        </p:nvSpPr>
        <p:spPr>
          <a:xfrm>
            <a:off x="685800" y="1990800"/>
            <a:ext cx="1979640" cy="83317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</a:rPr>
              <a:t>Expression:     3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* 5 + 4</a:t>
            </a:r>
          </a:p>
        </p:txBody>
      </p:sp>
      <p:sp>
        <p:nvSpPr>
          <p:cNvPr id="98" name="CustomShape 30"/>
          <p:cNvSpPr/>
          <p:nvPr/>
        </p:nvSpPr>
        <p:spPr>
          <a:xfrm>
            <a:off x="6426720" y="2295360"/>
            <a:ext cx="6228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‘\n’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Line 31"/>
          <p:cNvSpPr/>
          <p:nvPr/>
        </p:nvSpPr>
        <p:spPr>
          <a:xfrm>
            <a:off x="4978440" y="1990800"/>
            <a:ext cx="1752480" cy="3045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32"/>
          <p:cNvSpPr/>
          <p:nvPr/>
        </p:nvSpPr>
        <p:spPr>
          <a:xfrm>
            <a:off x="5291640" y="1484280"/>
            <a:ext cx="1598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print(E.val)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An attribute of a node (grammar symbol) in the parse tree is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synthesized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if its value is computed from that of its children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An attribute of a node in the parse tree is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inherited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if its value is computed from that of its parent and siblings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 → E ‘\n’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print(E.val)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→E1 + 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E.val:=E1.val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+ 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→T1 * 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T.val:=T1.val * 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 (E)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F.val:=E.val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→digit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F.val:=digit.val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84360" y="40428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Synthesized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606920" y="15336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108" name="CustomShape 3"/>
          <p:cNvSpPr/>
          <p:nvPr/>
        </p:nvSpPr>
        <p:spPr>
          <a:xfrm>
            <a:off x="4148280" y="229536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E.val = 19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4529880" y="3057480"/>
            <a:ext cx="5572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‘+’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2624400" y="305748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E.val = 15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5977440" y="3057480"/>
            <a:ext cx="12931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CustomShape 7"/>
          <p:cNvSpPr/>
          <p:nvPr/>
        </p:nvSpPr>
        <p:spPr>
          <a:xfrm>
            <a:off x="3996360" y="458136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CustomShape 8"/>
          <p:cNvSpPr/>
          <p:nvPr/>
        </p:nvSpPr>
        <p:spPr>
          <a:xfrm>
            <a:off x="1329120" y="4581360"/>
            <a:ext cx="12931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CustomShape 9"/>
          <p:cNvSpPr/>
          <p:nvPr/>
        </p:nvSpPr>
        <p:spPr>
          <a:xfrm>
            <a:off x="2624400" y="389556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15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3006360" y="4657680"/>
            <a:ext cx="537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‘*’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CustomShape 11"/>
          <p:cNvSpPr/>
          <p:nvPr/>
        </p:nvSpPr>
        <p:spPr>
          <a:xfrm>
            <a:off x="3842640" y="534348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CustomShape 12"/>
          <p:cNvSpPr/>
          <p:nvPr/>
        </p:nvSpPr>
        <p:spPr>
          <a:xfrm>
            <a:off x="5977440" y="381960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CustomShape 13"/>
          <p:cNvSpPr/>
          <p:nvPr/>
        </p:nvSpPr>
        <p:spPr>
          <a:xfrm>
            <a:off x="5823720" y="458136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CustomShape 14"/>
          <p:cNvSpPr/>
          <p:nvPr/>
        </p:nvSpPr>
        <p:spPr>
          <a:xfrm>
            <a:off x="1329480" y="534348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CustomShape 15"/>
          <p:cNvSpPr/>
          <p:nvPr/>
        </p:nvSpPr>
        <p:spPr>
          <a:xfrm>
            <a:off x="1175760" y="610560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Line 16"/>
          <p:cNvSpPr/>
          <p:nvPr/>
        </p:nvSpPr>
        <p:spPr>
          <a:xfrm>
            <a:off x="1938240" y="5038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Line 17"/>
          <p:cNvSpPr/>
          <p:nvPr/>
        </p:nvSpPr>
        <p:spPr>
          <a:xfrm>
            <a:off x="1938240" y="5800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Line 18"/>
          <p:cNvSpPr/>
          <p:nvPr/>
        </p:nvSpPr>
        <p:spPr>
          <a:xfrm>
            <a:off x="4834080" y="199080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Line 19"/>
          <p:cNvSpPr/>
          <p:nvPr/>
        </p:nvSpPr>
        <p:spPr>
          <a:xfrm>
            <a:off x="6586560" y="3514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Line 20"/>
          <p:cNvSpPr/>
          <p:nvPr/>
        </p:nvSpPr>
        <p:spPr>
          <a:xfrm>
            <a:off x="3309840" y="3514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Line 21"/>
          <p:cNvSpPr/>
          <p:nvPr/>
        </p:nvSpPr>
        <p:spPr>
          <a:xfrm>
            <a:off x="3309840" y="43527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Line 22"/>
          <p:cNvSpPr/>
          <p:nvPr/>
        </p:nvSpPr>
        <p:spPr>
          <a:xfrm>
            <a:off x="4605480" y="5038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Line 23"/>
          <p:cNvSpPr/>
          <p:nvPr/>
        </p:nvSpPr>
        <p:spPr>
          <a:xfrm>
            <a:off x="6586560" y="427680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Line 24"/>
          <p:cNvSpPr/>
          <p:nvPr/>
        </p:nvSpPr>
        <p:spPr>
          <a:xfrm>
            <a:off x="4834080" y="2752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Line 25"/>
          <p:cNvSpPr/>
          <p:nvPr/>
        </p:nvSpPr>
        <p:spPr>
          <a:xfrm flipV="1">
            <a:off x="1938240" y="4352400"/>
            <a:ext cx="137160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Line 26"/>
          <p:cNvSpPr/>
          <p:nvPr/>
        </p:nvSpPr>
        <p:spPr>
          <a:xfrm>
            <a:off x="3309840" y="4352760"/>
            <a:ext cx="129564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Line 27"/>
          <p:cNvSpPr/>
          <p:nvPr/>
        </p:nvSpPr>
        <p:spPr>
          <a:xfrm flipV="1">
            <a:off x="3309840" y="2752200"/>
            <a:ext cx="152424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Line 28"/>
          <p:cNvSpPr/>
          <p:nvPr/>
        </p:nvSpPr>
        <p:spPr>
          <a:xfrm>
            <a:off x="4834080" y="2752560"/>
            <a:ext cx="175248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29"/>
          <p:cNvSpPr/>
          <p:nvPr/>
        </p:nvSpPr>
        <p:spPr>
          <a:xfrm>
            <a:off x="1253880" y="1990800"/>
            <a:ext cx="12672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3 * 5 + 4</a:t>
            </a:r>
          </a:p>
        </p:txBody>
      </p:sp>
      <p:sp>
        <p:nvSpPr>
          <p:cNvPr id="135" name="CustomShape 30"/>
          <p:cNvSpPr/>
          <p:nvPr/>
        </p:nvSpPr>
        <p:spPr>
          <a:xfrm>
            <a:off x="6282000" y="2295360"/>
            <a:ext cx="6228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‘\n’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Line 31"/>
          <p:cNvSpPr/>
          <p:nvPr/>
        </p:nvSpPr>
        <p:spPr>
          <a:xfrm>
            <a:off x="4834080" y="1990800"/>
            <a:ext cx="1752480" cy="3045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32"/>
          <p:cNvSpPr/>
          <p:nvPr/>
        </p:nvSpPr>
        <p:spPr>
          <a:xfrm>
            <a:off x="5218560" y="1484280"/>
            <a:ext cx="1598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print(E.val)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4089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725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→ TL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T.type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→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:=integer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→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float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:=integer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341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→ L1 ‘,’ id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L1.in:=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addtype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id.entry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→ id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addtype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id.entry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Inherited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42" name="Group 2"/>
          <p:cNvGrpSpPr/>
          <p:nvPr/>
        </p:nvGrpSpPr>
        <p:grpSpPr>
          <a:xfrm>
            <a:off x="1598760" y="2209680"/>
            <a:ext cx="5943600" cy="3786840"/>
            <a:chOff x="1598760" y="2209680"/>
            <a:chExt cx="5943600" cy="3786840"/>
          </a:xfrm>
        </p:grpSpPr>
        <p:sp>
          <p:nvSpPr>
            <p:cNvPr id="143" name="CustomShape 3"/>
            <p:cNvSpPr/>
            <p:nvPr/>
          </p:nvSpPr>
          <p:spPr>
            <a:xfrm>
              <a:off x="4193280" y="2209680"/>
              <a:ext cx="400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D</a:t>
              </a:r>
            </a:p>
          </p:txBody>
        </p:sp>
        <p:grpSp>
          <p:nvGrpSpPr>
            <p:cNvPr id="144" name="Group 4"/>
            <p:cNvGrpSpPr/>
            <p:nvPr/>
          </p:nvGrpSpPr>
          <p:grpSpPr>
            <a:xfrm>
              <a:off x="1598760" y="3124080"/>
              <a:ext cx="1854000" cy="1221840"/>
              <a:chOff x="1598760" y="3124080"/>
              <a:chExt cx="1854000" cy="1221840"/>
            </a:xfrm>
          </p:grpSpPr>
          <p:sp>
            <p:nvSpPr>
              <p:cNvPr id="145" name="CustomShape 5"/>
              <p:cNvSpPr/>
              <p:nvPr/>
            </p:nvSpPr>
            <p:spPr>
              <a:xfrm>
                <a:off x="1598760" y="3124080"/>
                <a:ext cx="1854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T.type = </a:t>
                </a: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float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46" name="CustomShape 6"/>
              <p:cNvSpPr/>
              <p:nvPr/>
            </p:nvSpPr>
            <p:spPr>
              <a:xfrm>
                <a:off x="2209680" y="3886200"/>
                <a:ext cx="7416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float</a:t>
                </a:r>
              </a:p>
            </p:txBody>
          </p:sp>
          <p:sp>
            <p:nvSpPr>
              <p:cNvPr id="147" name="Line 7"/>
              <p:cNvSpPr/>
              <p:nvPr/>
            </p:nvSpPr>
            <p:spPr>
              <a:xfrm>
                <a:off x="2590920" y="3581280"/>
                <a:ext cx="0" cy="381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48" name="Group 8"/>
            <p:cNvGrpSpPr/>
            <p:nvPr/>
          </p:nvGrpSpPr>
          <p:grpSpPr>
            <a:xfrm>
              <a:off x="3199320" y="3124080"/>
              <a:ext cx="4343040" cy="2872440"/>
              <a:chOff x="3199320" y="3124080"/>
              <a:chExt cx="4343040" cy="2872440"/>
            </a:xfrm>
          </p:grpSpPr>
          <p:sp>
            <p:nvSpPr>
              <p:cNvPr id="149" name="CustomShape 9"/>
              <p:cNvSpPr/>
              <p:nvPr/>
            </p:nvSpPr>
            <p:spPr>
              <a:xfrm>
                <a:off x="5637960" y="3124080"/>
                <a:ext cx="1566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L.in = </a:t>
                </a: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float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0" name="CustomShape 10"/>
              <p:cNvSpPr/>
              <p:nvPr/>
            </p:nvSpPr>
            <p:spPr>
              <a:xfrm>
                <a:off x="6173280" y="3886200"/>
                <a:ext cx="4611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TW" sz="2400" b="0" strike="noStrike" spc="-1">
                    <a:solidFill>
                      <a:srgbClr val="000000"/>
                    </a:solidFill>
                    <a:latin typeface="Times New Roman"/>
                  </a:rPr>
                  <a:t>‘,’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1" name="CustomShape 11"/>
              <p:cNvSpPr/>
              <p:nvPr/>
            </p:nvSpPr>
            <p:spPr>
              <a:xfrm>
                <a:off x="4418640" y="3886200"/>
                <a:ext cx="1566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L.in = </a:t>
                </a: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float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2" name="CustomShape 12"/>
              <p:cNvSpPr/>
              <p:nvPr/>
            </p:nvSpPr>
            <p:spPr>
              <a:xfrm>
                <a:off x="7018560" y="3886200"/>
                <a:ext cx="523800" cy="5101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  <a:r>
                  <a:rPr lang="en-US" sz="2400" b="0" strike="noStrike" spc="-1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3" name="CustomShape 13"/>
              <p:cNvSpPr/>
              <p:nvPr/>
            </p:nvSpPr>
            <p:spPr>
              <a:xfrm>
                <a:off x="3199320" y="4648320"/>
                <a:ext cx="1566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L.in = </a:t>
                </a: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float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4" name="CustomShape 14"/>
              <p:cNvSpPr/>
              <p:nvPr/>
            </p:nvSpPr>
            <p:spPr>
              <a:xfrm>
                <a:off x="4954320" y="4648320"/>
                <a:ext cx="4611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TW" sz="2400" b="0" strike="noStrike" spc="-1">
                    <a:solidFill>
                      <a:srgbClr val="000000"/>
                    </a:solidFill>
                    <a:latin typeface="Times New Roman"/>
                  </a:rPr>
                  <a:t>‘,’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5" name="CustomShape 15"/>
              <p:cNvSpPr/>
              <p:nvPr/>
            </p:nvSpPr>
            <p:spPr>
              <a:xfrm>
                <a:off x="5799240" y="4648320"/>
                <a:ext cx="523800" cy="5101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  <a:r>
                  <a:rPr lang="en-US" sz="2400" b="0" strike="noStrike" spc="-1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6" name="CustomShape 16"/>
              <p:cNvSpPr/>
              <p:nvPr/>
            </p:nvSpPr>
            <p:spPr>
              <a:xfrm>
                <a:off x="3741840" y="5486400"/>
                <a:ext cx="523800" cy="5101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  <a:r>
                  <a:rPr lang="en-US" sz="2400" b="0" strike="noStrike" spc="-1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7" name="Line 17"/>
              <p:cNvSpPr/>
              <p:nvPr/>
            </p:nvSpPr>
            <p:spPr>
              <a:xfrm>
                <a:off x="3962520" y="5105520"/>
                <a:ext cx="0" cy="38088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58" name="Group 18"/>
              <p:cNvGrpSpPr/>
              <p:nvPr/>
            </p:nvGrpSpPr>
            <p:grpSpPr>
              <a:xfrm>
                <a:off x="5181840" y="3505320"/>
                <a:ext cx="2057400" cy="380880"/>
                <a:chOff x="5181840" y="3505320"/>
                <a:chExt cx="2057400" cy="380880"/>
              </a:xfrm>
            </p:grpSpPr>
            <p:sp>
              <p:nvSpPr>
                <p:cNvPr id="159" name="Line 19"/>
                <p:cNvSpPr/>
                <p:nvPr/>
              </p:nvSpPr>
              <p:spPr>
                <a:xfrm>
                  <a:off x="6400800" y="3505320"/>
                  <a:ext cx="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0" name="Line 20"/>
                <p:cNvSpPr/>
                <p:nvPr/>
              </p:nvSpPr>
              <p:spPr>
                <a:xfrm flipH="1">
                  <a:off x="5181840" y="3505320"/>
                  <a:ext cx="121896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1" name="Line 21"/>
                <p:cNvSpPr/>
                <p:nvPr/>
              </p:nvSpPr>
              <p:spPr>
                <a:xfrm>
                  <a:off x="6400800" y="3505320"/>
                  <a:ext cx="83844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62" name="Group 22"/>
              <p:cNvGrpSpPr/>
              <p:nvPr/>
            </p:nvGrpSpPr>
            <p:grpSpPr>
              <a:xfrm>
                <a:off x="3962520" y="4267080"/>
                <a:ext cx="2057400" cy="380880"/>
                <a:chOff x="3962520" y="4267080"/>
                <a:chExt cx="2057400" cy="380880"/>
              </a:xfrm>
            </p:grpSpPr>
            <p:sp>
              <p:nvSpPr>
                <p:cNvPr id="163" name="Line 23"/>
                <p:cNvSpPr/>
                <p:nvPr/>
              </p:nvSpPr>
              <p:spPr>
                <a:xfrm>
                  <a:off x="5181480" y="4267080"/>
                  <a:ext cx="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4" name="Line 24"/>
                <p:cNvSpPr/>
                <p:nvPr/>
              </p:nvSpPr>
              <p:spPr>
                <a:xfrm flipH="1">
                  <a:off x="3962520" y="4267080"/>
                  <a:ext cx="121896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5" name="Line 25"/>
                <p:cNvSpPr/>
                <p:nvPr/>
              </p:nvSpPr>
              <p:spPr>
                <a:xfrm>
                  <a:off x="5181480" y="4267080"/>
                  <a:ext cx="83844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sp>
          <p:nvSpPr>
            <p:cNvPr id="166" name="Line 26"/>
            <p:cNvSpPr/>
            <p:nvPr/>
          </p:nvSpPr>
          <p:spPr>
            <a:xfrm flipH="1">
              <a:off x="2590920" y="2666880"/>
              <a:ext cx="175248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" name="Line 27"/>
            <p:cNvSpPr/>
            <p:nvPr/>
          </p:nvSpPr>
          <p:spPr>
            <a:xfrm>
              <a:off x="4343400" y="2666880"/>
              <a:ext cx="2057400" cy="5335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8" name="Line 28"/>
          <p:cNvSpPr/>
          <p:nvPr/>
        </p:nvSpPr>
        <p:spPr>
          <a:xfrm>
            <a:off x="3780000" y="3357720"/>
            <a:ext cx="160020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Line 29"/>
          <p:cNvSpPr/>
          <p:nvPr/>
        </p:nvSpPr>
        <p:spPr>
          <a:xfrm flipH="1">
            <a:off x="4465440" y="3586320"/>
            <a:ext cx="114300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Line 30"/>
          <p:cNvSpPr/>
          <p:nvPr/>
        </p:nvSpPr>
        <p:spPr>
          <a:xfrm flipH="1">
            <a:off x="3246120" y="4348080"/>
            <a:ext cx="1143000" cy="38124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Line 31"/>
          <p:cNvSpPr/>
          <p:nvPr/>
        </p:nvSpPr>
        <p:spPr>
          <a:xfrm flipV="1">
            <a:off x="4389480" y="5110200"/>
            <a:ext cx="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Line 32"/>
          <p:cNvSpPr/>
          <p:nvPr/>
        </p:nvSpPr>
        <p:spPr>
          <a:xfrm flipH="1" flipV="1">
            <a:off x="5684400" y="4272120"/>
            <a:ext cx="76212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Line 33"/>
          <p:cNvSpPr/>
          <p:nvPr/>
        </p:nvSpPr>
        <p:spPr>
          <a:xfrm flipH="1" flipV="1">
            <a:off x="6903720" y="3510000"/>
            <a:ext cx="76212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Line 34"/>
          <p:cNvSpPr/>
          <p:nvPr/>
        </p:nvSpPr>
        <p:spPr>
          <a:xfrm>
            <a:off x="3246480" y="511020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Line 35"/>
          <p:cNvSpPr/>
          <p:nvPr/>
        </p:nvSpPr>
        <p:spPr>
          <a:xfrm>
            <a:off x="4541760" y="434808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Line 36"/>
          <p:cNvSpPr/>
          <p:nvPr/>
        </p:nvSpPr>
        <p:spPr>
          <a:xfrm>
            <a:off x="5761080" y="358632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Line 37"/>
          <p:cNvSpPr/>
          <p:nvPr/>
        </p:nvSpPr>
        <p:spPr>
          <a:xfrm flipV="1">
            <a:off x="2987640" y="3645000"/>
            <a:ext cx="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Two Notations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2133720" y="220968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Syntax-Directed Definitions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Translation Schemes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84360" y="40428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Syntax-Directed Definitions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94920" y="1699920"/>
            <a:ext cx="8458200" cy="46479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95500" lnSpcReduction="10000"/>
          </a:bodyPr>
          <a:lstStyle/>
          <a:p>
            <a:pPr marL="342720" indent="-342720" algn="just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Each grammar production A </a:t>
            </a:r>
            <a:r>
              <a:rPr lang="en-US" sz="32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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associated with a set of semantic rules of the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form </a:t>
            </a:r>
            <a:r>
              <a:rPr lang="en-US" sz="3200" b="0" i="1" strike="noStrike" spc="-1" dirty="0" smtClean="0">
                <a:solidFill>
                  <a:srgbClr val="FF3300"/>
                </a:solidFill>
                <a:latin typeface="Times New Roman"/>
              </a:rPr>
              <a:t>b</a:t>
            </a:r>
            <a:r>
              <a:rPr lang="en-US" sz="3200" b="0" strike="noStrike" spc="-1" dirty="0" smtClean="0">
                <a:solidFill>
                  <a:srgbClr val="FF3300"/>
                </a:solidFill>
                <a:latin typeface="Times New Roman"/>
              </a:rPr>
              <a:t>:=</a:t>
            </a:r>
            <a:r>
              <a:rPr lang="en-US" sz="3200" b="0" i="1" strike="noStrike" spc="-1" dirty="0" smtClean="0">
                <a:solidFill>
                  <a:srgbClr val="FF3300"/>
                </a:solidFill>
                <a:latin typeface="Times New Roman"/>
              </a:rPr>
              <a:t>f</a:t>
            </a:r>
            <a:r>
              <a:rPr lang="en-US" sz="3200" b="0" strike="noStrike" spc="-1" dirty="0" smtClean="0">
                <a:solidFill>
                  <a:srgbClr val="FF3300"/>
                </a:solidFill>
                <a:latin typeface="Times New Roman"/>
              </a:rPr>
              <a:t>(</a:t>
            </a:r>
            <a:r>
              <a:rPr lang="en-US" sz="3200" b="0" i="1" strike="noStrike" spc="-1" dirty="0" smtClean="0">
                <a:solidFill>
                  <a:srgbClr val="FF3300"/>
                </a:solidFill>
                <a:latin typeface="Times New Roman"/>
              </a:rPr>
              <a:t>c</a:t>
            </a:r>
            <a:r>
              <a:rPr lang="en-US" sz="3200" b="0" strike="noStrike" spc="-1" baseline="-25000" dirty="0" smtClean="0">
                <a:solidFill>
                  <a:srgbClr val="FF3300"/>
                </a:solidFill>
                <a:latin typeface="Times New Roman"/>
              </a:rPr>
              <a:t>1</a:t>
            </a:r>
            <a:r>
              <a:rPr lang="en-US" sz="3200" b="0" strike="noStrike" spc="-1" dirty="0" smtClean="0">
                <a:solidFill>
                  <a:srgbClr val="FF3300"/>
                </a:solidFill>
                <a:latin typeface="Times New Roman"/>
              </a:rPr>
              <a:t>,</a:t>
            </a:r>
            <a:r>
              <a:rPr lang="en-US" sz="3200" b="0" i="1" strike="noStrike" spc="-1" dirty="0" smtClean="0">
                <a:solidFill>
                  <a:srgbClr val="FF3300"/>
                </a:solidFill>
                <a:latin typeface="Times New Roman"/>
              </a:rPr>
              <a:t>c</a:t>
            </a:r>
            <a:r>
              <a:rPr lang="en-US" sz="3200" b="0" strike="noStrike" spc="-1" baseline="-25000" dirty="0" smtClean="0">
                <a:solidFill>
                  <a:srgbClr val="FF3300"/>
                </a:solidFill>
                <a:latin typeface="Times New Roman"/>
              </a:rPr>
              <a:t>2</a:t>
            </a:r>
            <a:r>
              <a:rPr lang="en-US" sz="3200" spc="-1" baseline="-25000" dirty="0" smtClean="0">
                <a:solidFill>
                  <a:srgbClr val="FF3300"/>
                </a:solidFill>
                <a:latin typeface="Times New Roman"/>
              </a:rPr>
              <a:t>,</a:t>
            </a:r>
            <a:r>
              <a:rPr lang="en-US" sz="3200" b="0" strike="noStrike" spc="-1" dirty="0" smtClean="0">
                <a:solidFill>
                  <a:srgbClr val="FF3300"/>
                </a:solidFill>
                <a:latin typeface="Times New Roman"/>
              </a:rPr>
              <a:t>…,</a:t>
            </a:r>
            <a:r>
              <a:rPr lang="en-US" sz="3200" b="0" i="1" strike="noStrike" spc="-1" dirty="0" smtClean="0">
                <a:solidFill>
                  <a:srgbClr val="FF3300"/>
                </a:solidFill>
                <a:latin typeface="Times New Roman"/>
              </a:rPr>
              <a:t>c</a:t>
            </a:r>
            <a:r>
              <a:rPr lang="en-US" sz="3200" b="0" i="1" strike="noStrike" spc="-1" baseline="-25000" dirty="0" smtClean="0">
                <a:solidFill>
                  <a:srgbClr val="FF3300"/>
                </a:solidFill>
                <a:latin typeface="Times New Roman"/>
              </a:rPr>
              <a:t>k</a:t>
            </a:r>
            <a:r>
              <a:rPr lang="en-US" sz="3200" b="0" strike="noStrike" spc="-1" dirty="0">
                <a:solidFill>
                  <a:srgbClr val="FF3300"/>
                </a:solidFill>
                <a:latin typeface="Times New Roman"/>
              </a:rPr>
              <a:t>)</a:t>
            </a:r>
            <a:r>
              <a:t/>
            </a:r>
            <a:br/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where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f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 function and</a:t>
            </a:r>
            <a:r>
              <a:t/>
            </a:r>
            <a:br/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1.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synthesized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attribute of A and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, …,    	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i="1" strike="noStrike" spc="-1" baseline="-25000" dirty="0">
                <a:solidFill>
                  <a:srgbClr val="000000"/>
                </a:solidFill>
                <a:latin typeface="Times New Roman"/>
              </a:rPr>
              <a:t>k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are attributes of A or grammar symbols in </a:t>
            </a:r>
            <a:r>
              <a:t/>
            </a:r>
            <a:br/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en-US" sz="32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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, </a:t>
            </a:r>
          </a:p>
          <a:p>
            <a:pPr marL="342720" indent="-342720" algn="just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or</a:t>
            </a:r>
            <a:r>
              <a:t/>
            </a:r>
            <a:br/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2.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an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inherited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attribute of one of the 	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grammar 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symbols in </a:t>
            </a:r>
            <a:r>
              <a:rPr lang="en-US" sz="32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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, …,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i="1" strike="noStrike" spc="-1" baseline="-25000" dirty="0">
                <a:solidFill>
                  <a:srgbClr val="000000"/>
                </a:solidFill>
                <a:latin typeface="Times New Roman"/>
              </a:rPr>
              <a:t>k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are 	attributes of A or grammar symbols in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Symbol"/>
                <a:ea typeface="Symbol"/>
              </a:rPr>
              <a:t>.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Dependencies of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685800" y="1981080"/>
            <a:ext cx="7772400" cy="44006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In the semantic rule</a:t>
            </a: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:=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f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…,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i="1" strike="noStrike" spc="-1" baseline="-25000">
                <a:solidFill>
                  <a:srgbClr val="000000"/>
                </a:solidFill>
                <a:latin typeface="Times New Roman"/>
              </a:rPr>
              <a:t>k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)</a:t>
            </a: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we say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depends on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…,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i="1" strike="noStrike" spc="-1" baseline="-25000">
                <a:solidFill>
                  <a:srgbClr val="000000"/>
                </a:solidFill>
                <a:latin typeface="Times New Roman"/>
              </a:rPr>
              <a:t>k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The semantic rule for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must be evaluated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after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the semantic rules for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…,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i="1" strike="noStrike" spc="-1" baseline="-25000">
                <a:solidFill>
                  <a:srgbClr val="000000"/>
                </a:solidFill>
                <a:latin typeface="Times New Roman"/>
              </a:rPr>
              <a:t>k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The dependencies of attributes can be represented by a directed graph called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dependency graph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Semantic Analysis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438280" y="2133720"/>
            <a:ext cx="556272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Semantic Analyzer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Attribute Grammars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Top-Down Translators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Bottom-Up Translators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Recursive Evaluators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Type Checking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Dependency Graphs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659760" y="22096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D</a:t>
            </a:r>
          </a:p>
        </p:txBody>
      </p:sp>
      <p:sp>
        <p:nvSpPr>
          <p:cNvPr id="186" name="CustomShape 3"/>
          <p:cNvSpPr/>
          <p:nvPr/>
        </p:nvSpPr>
        <p:spPr>
          <a:xfrm>
            <a:off x="1906560" y="31240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187" name="CustomShape 4"/>
          <p:cNvSpPr/>
          <p:nvPr/>
        </p:nvSpPr>
        <p:spPr>
          <a:xfrm>
            <a:off x="1676520" y="3886200"/>
            <a:ext cx="7416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float</a:t>
            </a:r>
          </a:p>
        </p:txBody>
      </p:sp>
      <p:sp>
        <p:nvSpPr>
          <p:cNvPr id="188" name="Line 5"/>
          <p:cNvSpPr/>
          <p:nvPr/>
        </p:nvSpPr>
        <p:spPr>
          <a:xfrm>
            <a:off x="2057400" y="358128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6"/>
          <p:cNvSpPr/>
          <p:nvPr/>
        </p:nvSpPr>
        <p:spPr>
          <a:xfrm>
            <a:off x="5716440" y="31240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190" name="CustomShape 7"/>
          <p:cNvSpPr/>
          <p:nvPr/>
        </p:nvSpPr>
        <p:spPr>
          <a:xfrm>
            <a:off x="5639760" y="3886200"/>
            <a:ext cx="461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‘,’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CustomShape 8"/>
          <p:cNvSpPr/>
          <p:nvPr/>
        </p:nvSpPr>
        <p:spPr>
          <a:xfrm>
            <a:off x="4497480" y="38862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192" name="CustomShape 9"/>
          <p:cNvSpPr/>
          <p:nvPr/>
        </p:nvSpPr>
        <p:spPr>
          <a:xfrm>
            <a:off x="6485040" y="388620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3278160" y="464832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194" name="CustomShape 11"/>
          <p:cNvSpPr/>
          <p:nvPr/>
        </p:nvSpPr>
        <p:spPr>
          <a:xfrm>
            <a:off x="4420800" y="4648320"/>
            <a:ext cx="461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‘,’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CustomShape 12"/>
          <p:cNvSpPr/>
          <p:nvPr/>
        </p:nvSpPr>
        <p:spPr>
          <a:xfrm>
            <a:off x="5265720" y="464832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CustomShape 13"/>
          <p:cNvSpPr/>
          <p:nvPr/>
        </p:nvSpPr>
        <p:spPr>
          <a:xfrm>
            <a:off x="3208320" y="548640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Line 14"/>
          <p:cNvSpPr/>
          <p:nvPr/>
        </p:nvSpPr>
        <p:spPr>
          <a:xfrm>
            <a:off x="3429000" y="510552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8" name="Group 15"/>
          <p:cNvGrpSpPr/>
          <p:nvPr/>
        </p:nvGrpSpPr>
        <p:grpSpPr>
          <a:xfrm>
            <a:off x="4648320" y="3505320"/>
            <a:ext cx="2057400" cy="380880"/>
            <a:chOff x="4648320" y="3505320"/>
            <a:chExt cx="2057400" cy="380880"/>
          </a:xfrm>
        </p:grpSpPr>
        <p:sp>
          <p:nvSpPr>
            <p:cNvPr id="199" name="Line 16"/>
            <p:cNvSpPr/>
            <p:nvPr/>
          </p:nvSpPr>
          <p:spPr>
            <a:xfrm>
              <a:off x="5867280" y="3505320"/>
              <a:ext cx="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Line 17"/>
            <p:cNvSpPr/>
            <p:nvPr/>
          </p:nvSpPr>
          <p:spPr>
            <a:xfrm flipH="1">
              <a:off x="4648320" y="3505320"/>
              <a:ext cx="121896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Line 18"/>
            <p:cNvSpPr/>
            <p:nvPr/>
          </p:nvSpPr>
          <p:spPr>
            <a:xfrm>
              <a:off x="5867280" y="3505320"/>
              <a:ext cx="83844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2" name="Group 19"/>
          <p:cNvGrpSpPr/>
          <p:nvPr/>
        </p:nvGrpSpPr>
        <p:grpSpPr>
          <a:xfrm>
            <a:off x="3429000" y="4267080"/>
            <a:ext cx="2057400" cy="380880"/>
            <a:chOff x="3429000" y="4267080"/>
            <a:chExt cx="2057400" cy="380880"/>
          </a:xfrm>
        </p:grpSpPr>
        <p:sp>
          <p:nvSpPr>
            <p:cNvPr id="203" name="Line 20"/>
            <p:cNvSpPr/>
            <p:nvPr/>
          </p:nvSpPr>
          <p:spPr>
            <a:xfrm>
              <a:off x="4647960" y="4267080"/>
              <a:ext cx="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Line 21"/>
            <p:cNvSpPr/>
            <p:nvPr/>
          </p:nvSpPr>
          <p:spPr>
            <a:xfrm flipH="1">
              <a:off x="3429000" y="4267080"/>
              <a:ext cx="121896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Line 22"/>
            <p:cNvSpPr/>
            <p:nvPr/>
          </p:nvSpPr>
          <p:spPr>
            <a:xfrm>
              <a:off x="4647960" y="4267080"/>
              <a:ext cx="83844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6" name="Line 23"/>
          <p:cNvSpPr/>
          <p:nvPr/>
        </p:nvSpPr>
        <p:spPr>
          <a:xfrm flipH="1">
            <a:off x="2057400" y="2666880"/>
            <a:ext cx="1752480" cy="45720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Line 24"/>
          <p:cNvSpPr/>
          <p:nvPr/>
        </p:nvSpPr>
        <p:spPr>
          <a:xfrm>
            <a:off x="3809880" y="2666880"/>
            <a:ext cx="2057400" cy="53352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25"/>
          <p:cNvSpPr/>
          <p:nvPr/>
        </p:nvSpPr>
        <p:spPr>
          <a:xfrm>
            <a:off x="2210400" y="3124080"/>
            <a:ext cx="10112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1  type</a:t>
            </a:r>
          </a:p>
        </p:txBody>
      </p:sp>
      <p:sp>
        <p:nvSpPr>
          <p:cNvPr id="209" name="CustomShape 26"/>
          <p:cNvSpPr/>
          <p:nvPr/>
        </p:nvSpPr>
        <p:spPr>
          <a:xfrm>
            <a:off x="4953960" y="3124080"/>
            <a:ext cx="7232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in  2</a:t>
            </a:r>
          </a:p>
        </p:txBody>
      </p:sp>
      <p:sp>
        <p:nvSpPr>
          <p:cNvPr id="210" name="CustomShape 27"/>
          <p:cNvSpPr/>
          <p:nvPr/>
        </p:nvSpPr>
        <p:spPr>
          <a:xfrm>
            <a:off x="2515680" y="4648320"/>
            <a:ext cx="7232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in  8</a:t>
            </a:r>
          </a:p>
        </p:txBody>
      </p:sp>
      <p:sp>
        <p:nvSpPr>
          <p:cNvPr id="211" name="CustomShape 28"/>
          <p:cNvSpPr/>
          <p:nvPr/>
        </p:nvSpPr>
        <p:spPr>
          <a:xfrm>
            <a:off x="3735000" y="3886200"/>
            <a:ext cx="7232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in  5</a:t>
            </a:r>
          </a:p>
        </p:txBody>
      </p:sp>
      <p:sp>
        <p:nvSpPr>
          <p:cNvPr id="212" name="CustomShape 29"/>
          <p:cNvSpPr/>
          <p:nvPr/>
        </p:nvSpPr>
        <p:spPr>
          <a:xfrm>
            <a:off x="3659040" y="464832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10</a:t>
            </a:r>
          </a:p>
        </p:txBody>
      </p:sp>
      <p:sp>
        <p:nvSpPr>
          <p:cNvPr id="213" name="CustomShape 30"/>
          <p:cNvSpPr/>
          <p:nvPr/>
        </p:nvSpPr>
        <p:spPr>
          <a:xfrm>
            <a:off x="6097680" y="3124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214" name="CustomShape 31"/>
          <p:cNvSpPr/>
          <p:nvPr/>
        </p:nvSpPr>
        <p:spPr>
          <a:xfrm>
            <a:off x="4878720" y="38862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7</a:t>
            </a:r>
          </a:p>
        </p:txBody>
      </p:sp>
      <p:sp>
        <p:nvSpPr>
          <p:cNvPr id="215" name="CustomShape 32"/>
          <p:cNvSpPr/>
          <p:nvPr/>
        </p:nvSpPr>
        <p:spPr>
          <a:xfrm>
            <a:off x="3734280" y="5486400"/>
            <a:ext cx="1037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9 entry</a:t>
            </a:r>
          </a:p>
        </p:txBody>
      </p:sp>
      <p:sp>
        <p:nvSpPr>
          <p:cNvPr id="216" name="CustomShape 33"/>
          <p:cNvSpPr/>
          <p:nvPr/>
        </p:nvSpPr>
        <p:spPr>
          <a:xfrm>
            <a:off x="7010640" y="3886200"/>
            <a:ext cx="1037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3 entry</a:t>
            </a:r>
          </a:p>
        </p:txBody>
      </p:sp>
      <p:sp>
        <p:nvSpPr>
          <p:cNvPr id="217" name="CustomShape 34"/>
          <p:cNvSpPr/>
          <p:nvPr/>
        </p:nvSpPr>
        <p:spPr>
          <a:xfrm>
            <a:off x="5791680" y="4648320"/>
            <a:ext cx="1037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6 entry</a:t>
            </a:r>
          </a:p>
        </p:txBody>
      </p:sp>
      <p:sp>
        <p:nvSpPr>
          <p:cNvPr id="218" name="Line 35"/>
          <p:cNvSpPr/>
          <p:nvPr/>
        </p:nvSpPr>
        <p:spPr>
          <a:xfrm>
            <a:off x="3276720" y="3352680"/>
            <a:ext cx="160020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Line 36"/>
          <p:cNvSpPr/>
          <p:nvPr/>
        </p:nvSpPr>
        <p:spPr>
          <a:xfrm flipH="1">
            <a:off x="3962160" y="3581280"/>
            <a:ext cx="1143000" cy="38124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Line 37"/>
          <p:cNvSpPr/>
          <p:nvPr/>
        </p:nvSpPr>
        <p:spPr>
          <a:xfrm flipH="1">
            <a:off x="2742840" y="4343400"/>
            <a:ext cx="114300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Line 38"/>
          <p:cNvSpPr/>
          <p:nvPr/>
        </p:nvSpPr>
        <p:spPr>
          <a:xfrm flipV="1">
            <a:off x="3886200" y="5105520"/>
            <a:ext cx="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Line 39"/>
          <p:cNvSpPr/>
          <p:nvPr/>
        </p:nvSpPr>
        <p:spPr>
          <a:xfrm flipH="1" flipV="1">
            <a:off x="5181120" y="4266720"/>
            <a:ext cx="762120" cy="38124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Line 40"/>
          <p:cNvSpPr/>
          <p:nvPr/>
        </p:nvSpPr>
        <p:spPr>
          <a:xfrm flipH="1" flipV="1">
            <a:off x="6400440" y="3505320"/>
            <a:ext cx="76212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Line 41"/>
          <p:cNvSpPr/>
          <p:nvPr/>
        </p:nvSpPr>
        <p:spPr>
          <a:xfrm>
            <a:off x="2743200" y="510552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Line 42"/>
          <p:cNvSpPr/>
          <p:nvPr/>
        </p:nvSpPr>
        <p:spPr>
          <a:xfrm>
            <a:off x="4038480" y="434340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Line 43"/>
          <p:cNvSpPr/>
          <p:nvPr/>
        </p:nvSpPr>
        <p:spPr>
          <a:xfrm>
            <a:off x="5257800" y="358128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Line 44"/>
          <p:cNvSpPr/>
          <p:nvPr/>
        </p:nvSpPr>
        <p:spPr>
          <a:xfrm flipV="1">
            <a:off x="2556000" y="3645000"/>
            <a:ext cx="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Evaluation Order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826560" y="1981080"/>
            <a:ext cx="7491240" cy="581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Apply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topological sort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on dependency graph</a:t>
            </a:r>
          </a:p>
        </p:txBody>
      </p:sp>
      <p:sp>
        <p:nvSpPr>
          <p:cNvPr id="230" name="CustomShape 3"/>
          <p:cNvSpPr/>
          <p:nvPr/>
        </p:nvSpPr>
        <p:spPr>
          <a:xfrm>
            <a:off x="395640" y="2997360"/>
            <a:ext cx="4169160" cy="3080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a1 := </a:t>
            </a:r>
            <a:r>
              <a:rPr lang="en-US" sz="2800" b="0" i="1" strike="noStrike" spc="-1">
                <a:solidFill>
                  <a:srgbClr val="000000"/>
                </a:solidFill>
                <a:latin typeface="Times New Roman"/>
              </a:rPr>
              <a:t>float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a2 := a1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addtype(a3, a2)	/* a4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a5 := a2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addtype(a6, a5)	/* a7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a8 := a5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addtype(a9, a8)	/* a10 */</a:t>
            </a:r>
          </a:p>
        </p:txBody>
      </p:sp>
      <p:sp>
        <p:nvSpPr>
          <p:cNvPr id="231" name="CustomShape 4"/>
          <p:cNvSpPr/>
          <p:nvPr/>
        </p:nvSpPr>
        <p:spPr>
          <a:xfrm>
            <a:off x="4788360" y="2997360"/>
            <a:ext cx="4169160" cy="3080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a1 := </a:t>
            </a:r>
            <a:r>
              <a:rPr lang="en-US" sz="2800" b="0" i="1" strike="noStrike" spc="-1">
                <a:solidFill>
                  <a:srgbClr val="000000"/>
                </a:solidFill>
                <a:latin typeface="Times New Roman"/>
              </a:rPr>
              <a:t>float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a2 := a1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a5 := a2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a8 := a5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addtype(a9, a8)	/* a10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addtype(a6, a5)	/* a7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addtype(a3, a2)	/* a4 */</a:t>
            </a:r>
          </a:p>
        </p:txBody>
      </p:sp>
      <p:sp>
        <p:nvSpPr>
          <p:cNvPr id="232" name="CustomShape 5"/>
          <p:cNvSpPr/>
          <p:nvPr/>
        </p:nvSpPr>
        <p:spPr>
          <a:xfrm>
            <a:off x="324000" y="2924280"/>
            <a:ext cx="4248000" cy="3241440"/>
          </a:xfrm>
          <a:prstGeom prst="rect">
            <a:avLst/>
          </a:prstGeom>
          <a:noFill/>
          <a:ln w="936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6"/>
          <p:cNvSpPr/>
          <p:nvPr/>
        </p:nvSpPr>
        <p:spPr>
          <a:xfrm>
            <a:off x="4716360" y="2924280"/>
            <a:ext cx="4248360" cy="3241440"/>
          </a:xfrm>
          <a:prstGeom prst="rect">
            <a:avLst/>
          </a:prstGeom>
          <a:noFill/>
          <a:ln w="936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S-Attributed Definitions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762120" y="2362320"/>
            <a:ext cx="7772400" cy="22096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syntax-directed definition is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S-attributed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if it uses synthesized attributes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exclusively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 → E ‘\n’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print(E.val)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→E1 ‘+’ 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E.val:=E1.val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+ 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→T1 ‘*’ 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T.val:=T1.val * 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 ‘(‘ E ‘)’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F.val:=E.val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→digit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F.val:=digit.val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L-Attributed Definitions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97000"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A syntax-directed definition is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L-attributed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if each attribute in each semantic rule for each production</a:t>
            </a:r>
            <a:r>
              <a:t/>
            </a:r>
            <a:br/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	A </a:t>
            </a:r>
            <a:r>
              <a:rPr lang="zh-TW" sz="32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X</a:t>
            </a:r>
            <a:r>
              <a:rPr lang="zh-TW" sz="3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X</a:t>
            </a:r>
            <a:r>
              <a:rPr lang="zh-TW" sz="3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… X</a:t>
            </a:r>
            <a:r>
              <a:rPr lang="zh-TW" sz="3200" b="0" i="1" strike="noStrike" spc="-1" baseline="-25000">
                <a:solidFill>
                  <a:srgbClr val="000000"/>
                </a:solidFill>
                <a:latin typeface="Times New Roman"/>
              </a:rPr>
              <a:t>n</a:t>
            </a:r>
            <a:r>
              <a:t/>
            </a:r>
            <a:br/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is a synthesized attribute, or an inherited attribute of X</a:t>
            </a:r>
            <a:r>
              <a:rPr lang="zh-TW" sz="3200" b="0" i="1" strike="noStrike" spc="-1" baseline="-25000">
                <a:solidFill>
                  <a:srgbClr val="000000"/>
                </a:solidFill>
                <a:latin typeface="Times New Roman"/>
              </a:rPr>
              <a:t>j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, 1 </a:t>
            </a:r>
            <a:r>
              <a:rPr lang="zh-TW" sz="3200" b="0" strike="noStrike" spc="-1">
                <a:solidFill>
                  <a:srgbClr val="000000"/>
                </a:solidFill>
                <a:latin typeface="Symbol"/>
                <a:ea typeface="Symbol"/>
              </a:rPr>
              <a:t>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3200" b="0" i="1" strike="noStrike" spc="-1">
                <a:solidFill>
                  <a:srgbClr val="000000"/>
                </a:solidFill>
                <a:latin typeface="Times New Roman"/>
              </a:rPr>
              <a:t>j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3200" b="0" strike="noStrike" spc="-1">
                <a:solidFill>
                  <a:srgbClr val="000000"/>
                </a:solidFill>
                <a:latin typeface="Symbol"/>
                <a:ea typeface="Symbol"/>
              </a:rPr>
              <a:t>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3200" b="0" i="1" strike="noStrike" spc="-1">
                <a:solidFill>
                  <a:srgbClr val="000000"/>
                </a:solidFill>
                <a:latin typeface="Times New Roman"/>
              </a:rPr>
              <a:t>n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, depending only on</a:t>
            </a:r>
            <a:r>
              <a:t/>
            </a:r>
            <a:br/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1. the attributes of X</a:t>
            </a:r>
            <a:r>
              <a:rPr lang="zh-TW" sz="3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, X</a:t>
            </a:r>
            <a:r>
              <a:rPr lang="zh-TW" sz="3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, …, X</a:t>
            </a:r>
            <a:r>
              <a:rPr lang="zh-TW" sz="3200" b="0" i="1" strike="noStrike" spc="-1" baseline="-25000">
                <a:solidFill>
                  <a:srgbClr val="000000"/>
                </a:solidFill>
                <a:latin typeface="Times New Roman"/>
              </a:rPr>
              <a:t>j</a:t>
            </a:r>
            <a:r>
              <a:rPr lang="zh-TW" sz="3200" b="0" strike="noStrike" spc="-1" baseline="-25000">
                <a:solidFill>
                  <a:srgbClr val="000000"/>
                </a:solidFill>
                <a:latin typeface="Times New Roman"/>
              </a:rPr>
              <a:t>-1</a:t>
            </a:r>
            <a:r>
              <a:t/>
            </a:r>
            <a:br/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2. the inherited attributes of A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4089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725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→ TL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T.type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→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:=integer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→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float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float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341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→ L1 ‘,’ id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L1.in:=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addtype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id.entry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→ id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addtype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id.entry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934200" cy="4013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343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2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 →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LM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:= l(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A.i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M.i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 m(L.s)</a:t>
                      </a:r>
                    </a:p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A.s := f(M.s)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692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 →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QR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R.i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:= r(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A.i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Q.i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:= q(R.s)</a:t>
                      </a:r>
                    </a:p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A.s := f(Q.s)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Translation Schemes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685440" y="1981080"/>
            <a:ext cx="792468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translation scheme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is an attribute grammar in which semantic rules are enclosed between braces </a:t>
            </a:r>
            <a:r>
              <a:rPr lang="en-US" sz="3200" b="0" strike="noStrike" spc="-1">
                <a:solidFill>
                  <a:srgbClr val="FF3300"/>
                </a:solidFill>
                <a:latin typeface="Times New Roman"/>
              </a:rPr>
              <a:t>{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32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and are inserted within the right sides of productions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The value of an attribute must be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available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when a semantic rule refers to 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740520" y="2209680"/>
            <a:ext cx="8002800" cy="228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D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T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{L.in := T.type}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L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int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{T.type := </a:t>
            </a:r>
            <a:r>
              <a:rPr lang="zh-TW" sz="2800" b="0" i="1" strike="noStrike" spc="-1">
                <a:solidFill>
                  <a:srgbClr val="FF3300"/>
                </a:solidFill>
                <a:latin typeface="Times New Roman"/>
              </a:rPr>
              <a:t>integer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float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{T.type := </a:t>
            </a:r>
            <a:r>
              <a:rPr lang="zh-TW" sz="2800" b="0" i="1" strike="noStrike" spc="-1">
                <a:solidFill>
                  <a:srgbClr val="FF3300"/>
                </a:solidFill>
                <a:latin typeface="Times New Roman"/>
              </a:rPr>
              <a:t>float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{L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.in := L.in}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L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‘,’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{addtype(</a:t>
            </a:r>
            <a:r>
              <a:rPr lang="zh-TW" sz="28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.entry, L.in)}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{addtype(</a:t>
            </a:r>
            <a:r>
              <a:rPr lang="zh-TW" sz="28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.entry, L.in)}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4193280" y="22096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D</a:t>
            </a:r>
          </a:p>
        </p:txBody>
      </p:sp>
      <p:sp>
        <p:nvSpPr>
          <p:cNvPr id="253" name="CustomShape 3"/>
          <p:cNvSpPr/>
          <p:nvPr/>
        </p:nvSpPr>
        <p:spPr>
          <a:xfrm>
            <a:off x="2440080" y="31240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254" name="CustomShape 4"/>
          <p:cNvSpPr/>
          <p:nvPr/>
        </p:nvSpPr>
        <p:spPr>
          <a:xfrm>
            <a:off x="533520" y="3886200"/>
            <a:ext cx="7416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float</a:t>
            </a:r>
          </a:p>
        </p:txBody>
      </p:sp>
      <p:sp>
        <p:nvSpPr>
          <p:cNvPr id="255" name="Line 5"/>
          <p:cNvSpPr/>
          <p:nvPr/>
        </p:nvSpPr>
        <p:spPr>
          <a:xfrm>
            <a:off x="2590920" y="3581280"/>
            <a:ext cx="0" cy="38124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6"/>
          <p:cNvSpPr/>
          <p:nvPr/>
        </p:nvSpPr>
        <p:spPr>
          <a:xfrm>
            <a:off x="6249960" y="31240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257" name="CustomShape 7"/>
          <p:cNvSpPr/>
          <p:nvPr/>
        </p:nvSpPr>
        <p:spPr>
          <a:xfrm>
            <a:off x="4351320" y="548640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Line 8"/>
          <p:cNvSpPr/>
          <p:nvPr/>
        </p:nvSpPr>
        <p:spPr>
          <a:xfrm>
            <a:off x="4572000" y="510552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Line 9"/>
          <p:cNvSpPr/>
          <p:nvPr/>
        </p:nvSpPr>
        <p:spPr>
          <a:xfrm flipH="1">
            <a:off x="2590920" y="2666880"/>
            <a:ext cx="1752480" cy="4572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Line 10"/>
          <p:cNvSpPr/>
          <p:nvPr/>
        </p:nvSpPr>
        <p:spPr>
          <a:xfrm>
            <a:off x="4343400" y="2666880"/>
            <a:ext cx="2057400" cy="5335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Line 11"/>
          <p:cNvSpPr/>
          <p:nvPr/>
        </p:nvSpPr>
        <p:spPr>
          <a:xfrm>
            <a:off x="4343400" y="2666880"/>
            <a:ext cx="0" cy="45720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12"/>
          <p:cNvSpPr/>
          <p:nvPr/>
        </p:nvSpPr>
        <p:spPr>
          <a:xfrm>
            <a:off x="3275280" y="3124080"/>
            <a:ext cx="2171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{L.in := T.type}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CustomShape 13"/>
          <p:cNvSpPr/>
          <p:nvPr/>
        </p:nvSpPr>
        <p:spPr>
          <a:xfrm>
            <a:off x="4878000" y="4648320"/>
            <a:ext cx="461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‘,’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CustomShape 14"/>
          <p:cNvSpPr/>
          <p:nvPr/>
        </p:nvSpPr>
        <p:spPr>
          <a:xfrm>
            <a:off x="4421160" y="464832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265" name="CustomShape 15"/>
          <p:cNvSpPr/>
          <p:nvPr/>
        </p:nvSpPr>
        <p:spPr>
          <a:xfrm>
            <a:off x="5418000" y="464832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Line 16"/>
          <p:cNvSpPr/>
          <p:nvPr/>
        </p:nvSpPr>
        <p:spPr>
          <a:xfrm>
            <a:off x="5486400" y="4267080"/>
            <a:ext cx="15228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Line 17"/>
          <p:cNvSpPr/>
          <p:nvPr/>
        </p:nvSpPr>
        <p:spPr>
          <a:xfrm flipH="1">
            <a:off x="3428640" y="4267080"/>
            <a:ext cx="2057400" cy="38124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Line 18"/>
          <p:cNvSpPr/>
          <p:nvPr/>
        </p:nvSpPr>
        <p:spPr>
          <a:xfrm>
            <a:off x="5486400" y="4267080"/>
            <a:ext cx="1219320" cy="38124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19"/>
          <p:cNvSpPr/>
          <p:nvPr/>
        </p:nvSpPr>
        <p:spPr>
          <a:xfrm>
            <a:off x="2443680" y="4648320"/>
            <a:ext cx="197172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{L</a:t>
            </a:r>
            <a:r>
              <a:rPr lang="en-US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.in := L.in}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CustomShape 20"/>
          <p:cNvSpPr/>
          <p:nvPr/>
        </p:nvSpPr>
        <p:spPr>
          <a:xfrm>
            <a:off x="6019560" y="4648320"/>
            <a:ext cx="1643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Line 21"/>
          <p:cNvSpPr/>
          <p:nvPr/>
        </p:nvSpPr>
        <p:spPr>
          <a:xfrm flipH="1">
            <a:off x="4572000" y="4267080"/>
            <a:ext cx="91440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Line 22"/>
          <p:cNvSpPr/>
          <p:nvPr/>
        </p:nvSpPr>
        <p:spPr>
          <a:xfrm flipH="1">
            <a:off x="5105520" y="4267080"/>
            <a:ext cx="38088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23"/>
          <p:cNvSpPr/>
          <p:nvPr/>
        </p:nvSpPr>
        <p:spPr>
          <a:xfrm>
            <a:off x="5792400" y="3886200"/>
            <a:ext cx="461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‘,’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CustomShape 24"/>
          <p:cNvSpPr/>
          <p:nvPr/>
        </p:nvSpPr>
        <p:spPr>
          <a:xfrm>
            <a:off x="5335560" y="38862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275" name="CustomShape 25"/>
          <p:cNvSpPr/>
          <p:nvPr/>
        </p:nvSpPr>
        <p:spPr>
          <a:xfrm>
            <a:off x="6332400" y="388620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Line 26"/>
          <p:cNvSpPr/>
          <p:nvPr/>
        </p:nvSpPr>
        <p:spPr>
          <a:xfrm>
            <a:off x="6400800" y="3505320"/>
            <a:ext cx="15228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Line 27"/>
          <p:cNvSpPr/>
          <p:nvPr/>
        </p:nvSpPr>
        <p:spPr>
          <a:xfrm flipH="1">
            <a:off x="4343040" y="3505320"/>
            <a:ext cx="2057400" cy="38088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Line 28"/>
          <p:cNvSpPr/>
          <p:nvPr/>
        </p:nvSpPr>
        <p:spPr>
          <a:xfrm>
            <a:off x="6400800" y="3505320"/>
            <a:ext cx="1219320" cy="38088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29"/>
          <p:cNvSpPr/>
          <p:nvPr/>
        </p:nvSpPr>
        <p:spPr>
          <a:xfrm>
            <a:off x="3358080" y="3886200"/>
            <a:ext cx="197172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{L</a:t>
            </a:r>
            <a:r>
              <a:rPr lang="en-US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.in := L.in}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CustomShape 30"/>
          <p:cNvSpPr/>
          <p:nvPr/>
        </p:nvSpPr>
        <p:spPr>
          <a:xfrm>
            <a:off x="6933960" y="3886200"/>
            <a:ext cx="1643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Line 31"/>
          <p:cNvSpPr/>
          <p:nvPr/>
        </p:nvSpPr>
        <p:spPr>
          <a:xfrm flipH="1">
            <a:off x="5486400" y="3505320"/>
            <a:ext cx="91440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Line 32"/>
          <p:cNvSpPr/>
          <p:nvPr/>
        </p:nvSpPr>
        <p:spPr>
          <a:xfrm flipH="1">
            <a:off x="6019920" y="3505320"/>
            <a:ext cx="38088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33"/>
          <p:cNvSpPr/>
          <p:nvPr/>
        </p:nvSpPr>
        <p:spPr>
          <a:xfrm>
            <a:off x="1293120" y="3886200"/>
            <a:ext cx="2232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{T.type := </a:t>
            </a:r>
            <a:r>
              <a:rPr lang="en-US" sz="2400" b="0" i="1" strike="noStrike" spc="-1">
                <a:solidFill>
                  <a:srgbClr val="FF3300"/>
                </a:solidFill>
                <a:latin typeface="Times New Roman"/>
              </a:rPr>
              <a:t>float</a:t>
            </a: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Line 34"/>
          <p:cNvSpPr/>
          <p:nvPr/>
        </p:nvSpPr>
        <p:spPr>
          <a:xfrm flipH="1">
            <a:off x="914040" y="3581280"/>
            <a:ext cx="167652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35"/>
          <p:cNvSpPr/>
          <p:nvPr/>
        </p:nvSpPr>
        <p:spPr>
          <a:xfrm>
            <a:off x="4952520" y="5486400"/>
            <a:ext cx="1643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Line 36"/>
          <p:cNvSpPr/>
          <p:nvPr/>
        </p:nvSpPr>
        <p:spPr>
          <a:xfrm>
            <a:off x="4572000" y="5105520"/>
            <a:ext cx="1066680" cy="38088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Semantic Analysis in Compiler Design</a:t>
            </a:r>
            <a:endParaRPr lang="en-GB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400" cy="449568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Third phase of compiler Design.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Makes sure that declarations and statements are semantically correct.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Collection of procedures called by the parser as and when required by the grammar.</a:t>
            </a:r>
          </a:p>
          <a:p>
            <a:pPr algn="just">
              <a:buFont typeface="Wingdings" pitchFamily="2" charset="2"/>
              <a:buChar char="§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Syntax tree and symbol table are used to check the consistency of the given code.</a:t>
            </a:r>
          </a:p>
          <a:p>
            <a:pPr algn="just">
              <a:buFont typeface="Wingdings" pitchFamily="2" charset="2"/>
              <a:buChar char="§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Information is subsequently used by the compiler during the intermediate code generation.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1760040" y="2092320"/>
            <a:ext cx="4999680" cy="1557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num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{print(num.val)}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addop T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{print(addop.lexeme)}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R </a:t>
            </a:r>
            <a:r>
              <a:t/>
            </a:r>
            <a:br/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2728800" y="35812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290" name="CustomShape 4"/>
          <p:cNvSpPr/>
          <p:nvPr/>
        </p:nvSpPr>
        <p:spPr>
          <a:xfrm>
            <a:off x="1373040" y="414972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291" name="CustomShape 5"/>
          <p:cNvSpPr/>
          <p:nvPr/>
        </p:nvSpPr>
        <p:spPr>
          <a:xfrm>
            <a:off x="4116600" y="414972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</a:t>
            </a:r>
          </a:p>
        </p:txBody>
      </p:sp>
      <p:sp>
        <p:nvSpPr>
          <p:cNvPr id="292" name="CustomShape 6"/>
          <p:cNvSpPr/>
          <p:nvPr/>
        </p:nvSpPr>
        <p:spPr>
          <a:xfrm>
            <a:off x="7774560" y="5978520"/>
            <a:ext cx="38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CustomShape 7"/>
          <p:cNvSpPr/>
          <p:nvPr/>
        </p:nvSpPr>
        <p:spPr>
          <a:xfrm>
            <a:off x="839880" y="47592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9</a:t>
            </a:r>
          </a:p>
        </p:txBody>
      </p:sp>
      <p:sp>
        <p:nvSpPr>
          <p:cNvPr id="294" name="CustomShape 8"/>
          <p:cNvSpPr/>
          <p:nvPr/>
        </p:nvSpPr>
        <p:spPr>
          <a:xfrm>
            <a:off x="1218240" y="4759200"/>
            <a:ext cx="161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{print(‘9’)}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Line 9"/>
          <p:cNvSpPr/>
          <p:nvPr/>
        </p:nvSpPr>
        <p:spPr>
          <a:xfrm flipH="1">
            <a:off x="990360" y="4606920"/>
            <a:ext cx="533160" cy="152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Line 10"/>
          <p:cNvSpPr/>
          <p:nvPr/>
        </p:nvSpPr>
        <p:spPr>
          <a:xfrm>
            <a:off x="1523880" y="4606920"/>
            <a:ext cx="533520" cy="15228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11"/>
          <p:cNvSpPr/>
          <p:nvPr/>
        </p:nvSpPr>
        <p:spPr>
          <a:xfrm>
            <a:off x="2896560" y="4759200"/>
            <a:ext cx="4870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‘-’</a:t>
            </a:r>
          </a:p>
        </p:txBody>
      </p:sp>
      <p:sp>
        <p:nvSpPr>
          <p:cNvPr id="298" name="CustomShape 12"/>
          <p:cNvSpPr/>
          <p:nvPr/>
        </p:nvSpPr>
        <p:spPr>
          <a:xfrm>
            <a:off x="3506760" y="47592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299" name="CustomShape 13"/>
          <p:cNvSpPr/>
          <p:nvPr/>
        </p:nvSpPr>
        <p:spPr>
          <a:xfrm>
            <a:off x="3961440" y="4759200"/>
            <a:ext cx="1561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{print(‘-’)}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CustomShape 14"/>
          <p:cNvSpPr/>
          <p:nvPr/>
        </p:nvSpPr>
        <p:spPr>
          <a:xfrm>
            <a:off x="6174000" y="47592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</a:t>
            </a:r>
          </a:p>
        </p:txBody>
      </p:sp>
      <p:sp>
        <p:nvSpPr>
          <p:cNvPr id="301" name="Line 15"/>
          <p:cNvSpPr/>
          <p:nvPr/>
        </p:nvSpPr>
        <p:spPr>
          <a:xfrm flipH="1">
            <a:off x="3123720" y="4530600"/>
            <a:ext cx="114300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Line 16"/>
          <p:cNvSpPr/>
          <p:nvPr/>
        </p:nvSpPr>
        <p:spPr>
          <a:xfrm flipH="1">
            <a:off x="3733560" y="4530600"/>
            <a:ext cx="53316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Line 17"/>
          <p:cNvSpPr/>
          <p:nvPr/>
        </p:nvSpPr>
        <p:spPr>
          <a:xfrm>
            <a:off x="4267080" y="4530600"/>
            <a:ext cx="457200" cy="22860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Line 18"/>
          <p:cNvSpPr/>
          <p:nvPr/>
        </p:nvSpPr>
        <p:spPr>
          <a:xfrm>
            <a:off x="4267080" y="4530600"/>
            <a:ext cx="205740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19"/>
          <p:cNvSpPr/>
          <p:nvPr/>
        </p:nvSpPr>
        <p:spPr>
          <a:xfrm>
            <a:off x="2973600" y="536904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306" name="CustomShape 20"/>
          <p:cNvSpPr/>
          <p:nvPr/>
        </p:nvSpPr>
        <p:spPr>
          <a:xfrm>
            <a:off x="3351960" y="5369040"/>
            <a:ext cx="161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{print(‘5’)}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Line 21"/>
          <p:cNvSpPr/>
          <p:nvPr/>
        </p:nvSpPr>
        <p:spPr>
          <a:xfrm flipH="1">
            <a:off x="3124080" y="5216400"/>
            <a:ext cx="533520" cy="1526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Line 22"/>
          <p:cNvSpPr/>
          <p:nvPr/>
        </p:nvSpPr>
        <p:spPr>
          <a:xfrm>
            <a:off x="3657600" y="5216400"/>
            <a:ext cx="533520" cy="15264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23"/>
          <p:cNvSpPr/>
          <p:nvPr/>
        </p:nvSpPr>
        <p:spPr>
          <a:xfrm>
            <a:off x="5029920" y="5369040"/>
            <a:ext cx="5572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‘+’</a:t>
            </a:r>
          </a:p>
        </p:txBody>
      </p:sp>
      <p:sp>
        <p:nvSpPr>
          <p:cNvPr id="310" name="CustomShape 24"/>
          <p:cNvSpPr/>
          <p:nvPr/>
        </p:nvSpPr>
        <p:spPr>
          <a:xfrm>
            <a:off x="5640480" y="536904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311" name="CustomShape 25"/>
          <p:cNvSpPr/>
          <p:nvPr/>
        </p:nvSpPr>
        <p:spPr>
          <a:xfrm>
            <a:off x="6094800" y="5369040"/>
            <a:ext cx="1631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{print(‘+’)}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CustomShape 26"/>
          <p:cNvSpPr/>
          <p:nvPr/>
        </p:nvSpPr>
        <p:spPr>
          <a:xfrm>
            <a:off x="7774200" y="536904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</a:t>
            </a:r>
          </a:p>
        </p:txBody>
      </p:sp>
      <p:sp>
        <p:nvSpPr>
          <p:cNvPr id="313" name="Line 27"/>
          <p:cNvSpPr/>
          <p:nvPr/>
        </p:nvSpPr>
        <p:spPr>
          <a:xfrm flipH="1">
            <a:off x="5257440" y="5140440"/>
            <a:ext cx="114300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Line 28"/>
          <p:cNvSpPr/>
          <p:nvPr/>
        </p:nvSpPr>
        <p:spPr>
          <a:xfrm flipH="1">
            <a:off x="5867280" y="5140440"/>
            <a:ext cx="53352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Line 29"/>
          <p:cNvSpPr/>
          <p:nvPr/>
        </p:nvSpPr>
        <p:spPr>
          <a:xfrm>
            <a:off x="6400800" y="5140440"/>
            <a:ext cx="457200" cy="22860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Line 30"/>
          <p:cNvSpPr/>
          <p:nvPr/>
        </p:nvSpPr>
        <p:spPr>
          <a:xfrm>
            <a:off x="6400800" y="5140440"/>
            <a:ext cx="152388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31"/>
          <p:cNvSpPr/>
          <p:nvPr/>
        </p:nvSpPr>
        <p:spPr>
          <a:xfrm>
            <a:off x="5107320" y="59785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318" name="CustomShape 32"/>
          <p:cNvSpPr/>
          <p:nvPr/>
        </p:nvSpPr>
        <p:spPr>
          <a:xfrm>
            <a:off x="5485320" y="5978520"/>
            <a:ext cx="161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{print(‘2’)}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Line 33"/>
          <p:cNvSpPr/>
          <p:nvPr/>
        </p:nvSpPr>
        <p:spPr>
          <a:xfrm flipH="1">
            <a:off x="5257800" y="5826240"/>
            <a:ext cx="533520" cy="152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Line 34"/>
          <p:cNvSpPr/>
          <p:nvPr/>
        </p:nvSpPr>
        <p:spPr>
          <a:xfrm>
            <a:off x="5791320" y="5826240"/>
            <a:ext cx="533160" cy="15228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Line 35"/>
          <p:cNvSpPr/>
          <p:nvPr/>
        </p:nvSpPr>
        <p:spPr>
          <a:xfrm>
            <a:off x="8001000" y="5749920"/>
            <a:ext cx="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Line 36"/>
          <p:cNvSpPr/>
          <p:nvPr/>
        </p:nvSpPr>
        <p:spPr>
          <a:xfrm flipH="1">
            <a:off x="1523880" y="3997440"/>
            <a:ext cx="1371600" cy="152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Line 37"/>
          <p:cNvSpPr/>
          <p:nvPr/>
        </p:nvSpPr>
        <p:spPr>
          <a:xfrm>
            <a:off x="2895480" y="3997440"/>
            <a:ext cx="1371600" cy="152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24" name="Group 38"/>
          <p:cNvGrpSpPr/>
          <p:nvPr/>
        </p:nvGrpSpPr>
        <p:grpSpPr>
          <a:xfrm>
            <a:off x="6935040" y="3505320"/>
            <a:ext cx="1217160" cy="1145520"/>
            <a:chOff x="6935040" y="3505320"/>
            <a:chExt cx="1217160" cy="1145520"/>
          </a:xfrm>
        </p:grpSpPr>
        <p:sp>
          <p:nvSpPr>
            <p:cNvPr id="325" name="CustomShape 39"/>
            <p:cNvSpPr/>
            <p:nvPr/>
          </p:nvSpPr>
          <p:spPr>
            <a:xfrm>
              <a:off x="6935040" y="3505320"/>
              <a:ext cx="12171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6600"/>
                  </a:solidFill>
                  <a:latin typeface="Times New Roman"/>
                </a:rPr>
                <a:t>9 - 5 + 2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26" name="CustomShape 40"/>
            <p:cNvSpPr/>
            <p:nvPr/>
          </p:nvSpPr>
          <p:spPr>
            <a:xfrm>
              <a:off x="6935040" y="4191120"/>
              <a:ext cx="12171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6600"/>
                  </a:solidFill>
                  <a:latin typeface="Times New Roman"/>
                </a:rPr>
                <a:t>9 5 - 2 +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27" name="CustomShape 41"/>
            <p:cNvSpPr/>
            <p:nvPr/>
          </p:nvSpPr>
          <p:spPr>
            <a:xfrm>
              <a:off x="7391160" y="3962520"/>
              <a:ext cx="228240" cy="304560"/>
            </a:xfrm>
            <a:custGeom>
              <a:avLst/>
              <a:gdLst/>
              <a:ahLst/>
              <a:cxnLst/>
              <a:rect l="0" t="0" r="r" b="b"/>
              <a:pathLst>
                <a:path w="636" h="848">
                  <a:moveTo>
                    <a:pt x="158" y="0"/>
                  </a:moveTo>
                  <a:lnTo>
                    <a:pt x="158" y="635"/>
                  </a:lnTo>
                  <a:lnTo>
                    <a:pt x="0" y="635"/>
                  </a:lnTo>
                  <a:lnTo>
                    <a:pt x="317" y="847"/>
                  </a:lnTo>
                  <a:lnTo>
                    <a:pt x="635" y="635"/>
                  </a:lnTo>
                  <a:lnTo>
                    <a:pt x="476" y="635"/>
                  </a:lnTo>
                  <a:lnTo>
                    <a:pt x="476" y="0"/>
                  </a:lnTo>
                  <a:lnTo>
                    <a:pt x="158" y="0"/>
                  </a:lnTo>
                </a:path>
              </a:pathLst>
            </a:cu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Restrictions on Translation Schemes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685440" y="1981080"/>
            <a:ext cx="792468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97000"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An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inherited attribute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for a symbol on the right side must be computed in a semantic rule before that symbol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semantic rule must not refer to a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synthesized attribute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for a symbol to its right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synthesized attribute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for the symbol on the left can be computed after all attributes it depends on have been computed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Construction of Syntax Trees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539640" y="1844640"/>
            <a:ext cx="8221680" cy="1224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An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abstract syntax tree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is a condensed form of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parse tree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useful for representing constructs</a:t>
            </a:r>
          </a:p>
        </p:txBody>
      </p:sp>
      <p:grpSp>
        <p:nvGrpSpPr>
          <p:cNvPr id="343" name="Group 3"/>
          <p:cNvGrpSpPr/>
          <p:nvPr/>
        </p:nvGrpSpPr>
        <p:grpSpPr>
          <a:xfrm>
            <a:off x="609480" y="3352680"/>
            <a:ext cx="8001000" cy="3200400"/>
            <a:chOff x="609480" y="3352680"/>
            <a:chExt cx="8001000" cy="3200400"/>
          </a:xfrm>
        </p:grpSpPr>
        <p:grpSp>
          <p:nvGrpSpPr>
            <p:cNvPr id="344" name="Group 4"/>
            <p:cNvGrpSpPr/>
            <p:nvPr/>
          </p:nvGrpSpPr>
          <p:grpSpPr>
            <a:xfrm>
              <a:off x="610200" y="3352680"/>
              <a:ext cx="3890520" cy="1069200"/>
              <a:chOff x="610200" y="3352680"/>
              <a:chExt cx="3890520" cy="1069200"/>
            </a:xfrm>
          </p:grpSpPr>
          <p:sp>
            <p:nvSpPr>
              <p:cNvPr id="345" name="CustomShape 5"/>
              <p:cNvSpPr/>
              <p:nvPr/>
            </p:nvSpPr>
            <p:spPr>
              <a:xfrm>
                <a:off x="1980720" y="3352680"/>
                <a:ext cx="9626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if-stmt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46" name="CustomShape 6"/>
              <p:cNvSpPr/>
              <p:nvPr/>
            </p:nvSpPr>
            <p:spPr>
              <a:xfrm>
                <a:off x="610200" y="3962160"/>
                <a:ext cx="3682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6600"/>
                    </a:solidFill>
                    <a:latin typeface="Times New Roman"/>
                  </a:rPr>
                  <a:t>if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47" name="CustomShape 7"/>
              <p:cNvSpPr/>
              <p:nvPr/>
            </p:nvSpPr>
            <p:spPr>
              <a:xfrm>
                <a:off x="991440" y="3962160"/>
                <a:ext cx="7232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TW" sz="2400" b="0" i="1" strike="noStrike" spc="-1">
                    <a:solidFill>
                      <a:srgbClr val="000000"/>
                    </a:solidFill>
                    <a:latin typeface="Times New Roman"/>
                  </a:rPr>
                  <a:t>expr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48" name="CustomShape 8"/>
              <p:cNvSpPr/>
              <p:nvPr/>
            </p:nvSpPr>
            <p:spPr>
              <a:xfrm>
                <a:off x="1754280" y="3962160"/>
                <a:ext cx="7567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6600"/>
                    </a:solidFill>
                    <a:latin typeface="Times New Roman"/>
                  </a:rPr>
                  <a:t>then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49" name="CustomShape 9"/>
              <p:cNvSpPr/>
              <p:nvPr/>
            </p:nvSpPr>
            <p:spPr>
              <a:xfrm>
                <a:off x="2515320" y="3962160"/>
                <a:ext cx="6897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50" name="CustomShape 10"/>
              <p:cNvSpPr/>
              <p:nvPr/>
            </p:nvSpPr>
            <p:spPr>
              <a:xfrm>
                <a:off x="3200400" y="3962160"/>
                <a:ext cx="6562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6600"/>
                    </a:solidFill>
                    <a:latin typeface="Times New Roman"/>
                  </a:rPr>
                  <a:t>else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51" name="CustomShape 11"/>
              <p:cNvSpPr/>
              <p:nvPr/>
            </p:nvSpPr>
            <p:spPr>
              <a:xfrm>
                <a:off x="3810960" y="3962160"/>
                <a:ext cx="6897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52" name="Line 12"/>
              <p:cNvSpPr/>
              <p:nvPr/>
            </p:nvSpPr>
            <p:spPr>
              <a:xfrm flipH="1">
                <a:off x="837720" y="3733560"/>
                <a:ext cx="160020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3" name="Line 13"/>
              <p:cNvSpPr/>
              <p:nvPr/>
            </p:nvSpPr>
            <p:spPr>
              <a:xfrm flipH="1">
                <a:off x="1371240" y="3733560"/>
                <a:ext cx="106704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4" name="Line 14"/>
              <p:cNvSpPr/>
              <p:nvPr/>
            </p:nvSpPr>
            <p:spPr>
              <a:xfrm flipH="1">
                <a:off x="2133000" y="3733560"/>
                <a:ext cx="3049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5" name="Line 15"/>
              <p:cNvSpPr/>
              <p:nvPr/>
            </p:nvSpPr>
            <p:spPr>
              <a:xfrm>
                <a:off x="2438280" y="3733560"/>
                <a:ext cx="45720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6" name="Line 16"/>
              <p:cNvSpPr/>
              <p:nvPr/>
            </p:nvSpPr>
            <p:spPr>
              <a:xfrm>
                <a:off x="2438280" y="3733560"/>
                <a:ext cx="106668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7" name="Line 17"/>
              <p:cNvSpPr/>
              <p:nvPr/>
            </p:nvSpPr>
            <p:spPr>
              <a:xfrm>
                <a:off x="2438280" y="3733560"/>
                <a:ext cx="167616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58" name="Group 18"/>
            <p:cNvGrpSpPr/>
            <p:nvPr/>
          </p:nvGrpSpPr>
          <p:grpSpPr>
            <a:xfrm>
              <a:off x="991440" y="5181480"/>
              <a:ext cx="2975760" cy="1069200"/>
              <a:chOff x="991440" y="5181480"/>
              <a:chExt cx="2975760" cy="1069200"/>
            </a:xfrm>
          </p:grpSpPr>
          <p:sp>
            <p:nvSpPr>
              <p:cNvPr id="359" name="CustomShape 19"/>
              <p:cNvSpPr/>
              <p:nvPr/>
            </p:nvSpPr>
            <p:spPr>
              <a:xfrm>
                <a:off x="1980720" y="5181480"/>
                <a:ext cx="9626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if-stmt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0" name="CustomShape 20"/>
              <p:cNvSpPr/>
              <p:nvPr/>
            </p:nvSpPr>
            <p:spPr>
              <a:xfrm>
                <a:off x="991440" y="5790960"/>
                <a:ext cx="7232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TW" sz="2400" b="0" i="1" strike="noStrike" spc="-1">
                    <a:solidFill>
                      <a:srgbClr val="000000"/>
                    </a:solidFill>
                    <a:latin typeface="Times New Roman"/>
                  </a:rPr>
                  <a:t>expr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1" name="CustomShape 21"/>
              <p:cNvSpPr/>
              <p:nvPr/>
            </p:nvSpPr>
            <p:spPr>
              <a:xfrm>
                <a:off x="2134440" y="5790960"/>
                <a:ext cx="6897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2" name="CustomShape 22"/>
              <p:cNvSpPr/>
              <p:nvPr/>
            </p:nvSpPr>
            <p:spPr>
              <a:xfrm>
                <a:off x="3277440" y="5790960"/>
                <a:ext cx="6897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3" name="Line 23"/>
              <p:cNvSpPr/>
              <p:nvPr/>
            </p:nvSpPr>
            <p:spPr>
              <a:xfrm flipH="1">
                <a:off x="1371240" y="5562360"/>
                <a:ext cx="106704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4" name="Line 24"/>
              <p:cNvSpPr/>
              <p:nvPr/>
            </p:nvSpPr>
            <p:spPr>
              <a:xfrm>
                <a:off x="2438280" y="5562360"/>
                <a:ext cx="0" cy="30492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5" name="Line 25"/>
              <p:cNvSpPr/>
              <p:nvPr/>
            </p:nvSpPr>
            <p:spPr>
              <a:xfrm>
                <a:off x="2438280" y="5562360"/>
                <a:ext cx="114300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66" name="Group 26"/>
            <p:cNvGrpSpPr/>
            <p:nvPr/>
          </p:nvGrpSpPr>
          <p:grpSpPr>
            <a:xfrm>
              <a:off x="4801680" y="3352680"/>
              <a:ext cx="1966680" cy="3126600"/>
              <a:chOff x="4801680" y="3352680"/>
              <a:chExt cx="1966680" cy="3126600"/>
            </a:xfrm>
          </p:grpSpPr>
          <p:sp>
            <p:nvSpPr>
              <p:cNvPr id="367" name="CustomShape 27"/>
              <p:cNvSpPr/>
              <p:nvPr/>
            </p:nvSpPr>
            <p:spPr>
              <a:xfrm>
                <a:off x="5868360" y="335268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E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8" name="CustomShape 28"/>
              <p:cNvSpPr/>
              <p:nvPr/>
            </p:nvSpPr>
            <p:spPr>
              <a:xfrm>
                <a:off x="5335200" y="388620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E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9" name="CustomShape 29"/>
              <p:cNvSpPr/>
              <p:nvPr/>
            </p:nvSpPr>
            <p:spPr>
              <a:xfrm>
                <a:off x="5868000" y="3886200"/>
                <a:ext cx="3546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+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0" name="CustomShape 30"/>
              <p:cNvSpPr/>
              <p:nvPr/>
            </p:nvSpPr>
            <p:spPr>
              <a:xfrm>
                <a:off x="6401880" y="388620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1" name="CustomShape 31"/>
              <p:cNvSpPr/>
              <p:nvPr/>
            </p:nvSpPr>
            <p:spPr>
              <a:xfrm>
                <a:off x="6402240" y="4419360"/>
                <a:ext cx="3499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F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2" name="CustomShape 32"/>
              <p:cNvSpPr/>
              <p:nvPr/>
            </p:nvSpPr>
            <p:spPr>
              <a:xfrm>
                <a:off x="6402240" y="495288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4</a:t>
                </a:r>
              </a:p>
            </p:txBody>
          </p:sp>
          <p:sp>
            <p:nvSpPr>
              <p:cNvPr id="373" name="CustomShape 33"/>
              <p:cNvSpPr/>
              <p:nvPr/>
            </p:nvSpPr>
            <p:spPr>
              <a:xfrm>
                <a:off x="4801680" y="441936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E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4" name="CustomShape 34"/>
              <p:cNvSpPr/>
              <p:nvPr/>
            </p:nvSpPr>
            <p:spPr>
              <a:xfrm>
                <a:off x="5335200" y="441936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*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5" name="CustomShape 35"/>
              <p:cNvSpPr/>
              <p:nvPr/>
            </p:nvSpPr>
            <p:spPr>
              <a:xfrm>
                <a:off x="5868360" y="441936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6" name="CustomShape 36"/>
              <p:cNvSpPr/>
              <p:nvPr/>
            </p:nvSpPr>
            <p:spPr>
              <a:xfrm>
                <a:off x="5868720" y="4952880"/>
                <a:ext cx="3499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F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7" name="CustomShape 37"/>
              <p:cNvSpPr/>
              <p:nvPr/>
            </p:nvSpPr>
            <p:spPr>
              <a:xfrm>
                <a:off x="5868720" y="548640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5</a:t>
                </a:r>
              </a:p>
            </p:txBody>
          </p:sp>
          <p:sp>
            <p:nvSpPr>
              <p:cNvPr id="378" name="CustomShape 38"/>
              <p:cNvSpPr/>
              <p:nvPr/>
            </p:nvSpPr>
            <p:spPr>
              <a:xfrm>
                <a:off x="4801680" y="495288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9" name="CustomShape 39"/>
              <p:cNvSpPr/>
              <p:nvPr/>
            </p:nvSpPr>
            <p:spPr>
              <a:xfrm>
                <a:off x="4802040" y="5486400"/>
                <a:ext cx="3499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F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80" name="CustomShape 40"/>
              <p:cNvSpPr/>
              <p:nvPr/>
            </p:nvSpPr>
            <p:spPr>
              <a:xfrm>
                <a:off x="4802040" y="601956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3</a:t>
                </a:r>
              </a:p>
            </p:txBody>
          </p:sp>
          <p:sp>
            <p:nvSpPr>
              <p:cNvPr id="381" name="Line 41"/>
              <p:cNvSpPr/>
              <p:nvPr/>
            </p:nvSpPr>
            <p:spPr>
              <a:xfrm>
                <a:off x="6019200" y="480060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2" name="Line 42"/>
              <p:cNvSpPr/>
              <p:nvPr/>
            </p:nvSpPr>
            <p:spPr>
              <a:xfrm>
                <a:off x="4952520" y="480060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3" name="Line 43"/>
              <p:cNvSpPr/>
              <p:nvPr/>
            </p:nvSpPr>
            <p:spPr>
              <a:xfrm>
                <a:off x="6019200" y="533376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4" name="Line 44"/>
              <p:cNvSpPr/>
              <p:nvPr/>
            </p:nvSpPr>
            <p:spPr>
              <a:xfrm>
                <a:off x="4952520" y="533376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5" name="Line 45"/>
              <p:cNvSpPr/>
              <p:nvPr/>
            </p:nvSpPr>
            <p:spPr>
              <a:xfrm>
                <a:off x="6552720" y="480060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6" name="Line 46"/>
              <p:cNvSpPr/>
              <p:nvPr/>
            </p:nvSpPr>
            <p:spPr>
              <a:xfrm>
                <a:off x="6552720" y="426708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7" name="Line 47"/>
              <p:cNvSpPr/>
              <p:nvPr/>
            </p:nvSpPr>
            <p:spPr>
              <a:xfrm>
                <a:off x="5486040" y="426708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8" name="Line 48"/>
              <p:cNvSpPr/>
              <p:nvPr/>
            </p:nvSpPr>
            <p:spPr>
              <a:xfrm>
                <a:off x="4952520" y="586728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9" name="Line 49"/>
              <p:cNvSpPr/>
              <p:nvPr/>
            </p:nvSpPr>
            <p:spPr>
              <a:xfrm>
                <a:off x="6019200" y="373356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0" name="Line 50"/>
              <p:cNvSpPr/>
              <p:nvPr/>
            </p:nvSpPr>
            <p:spPr>
              <a:xfrm flipH="1">
                <a:off x="5485680" y="3733560"/>
                <a:ext cx="53316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1" name="Line 51"/>
              <p:cNvSpPr/>
              <p:nvPr/>
            </p:nvSpPr>
            <p:spPr>
              <a:xfrm flipH="1">
                <a:off x="4952520" y="4267080"/>
                <a:ext cx="5335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2" name="Line 52"/>
              <p:cNvSpPr/>
              <p:nvPr/>
            </p:nvSpPr>
            <p:spPr>
              <a:xfrm>
                <a:off x="5486040" y="4267080"/>
                <a:ext cx="53316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3" name="Line 53"/>
              <p:cNvSpPr/>
              <p:nvPr/>
            </p:nvSpPr>
            <p:spPr>
              <a:xfrm>
                <a:off x="6019200" y="3733560"/>
                <a:ext cx="5335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94" name="Group 54"/>
            <p:cNvGrpSpPr/>
            <p:nvPr/>
          </p:nvGrpSpPr>
          <p:grpSpPr>
            <a:xfrm>
              <a:off x="7240680" y="3962160"/>
              <a:ext cx="1247400" cy="1526400"/>
              <a:chOff x="7240680" y="3962160"/>
              <a:chExt cx="1247400" cy="1526400"/>
            </a:xfrm>
          </p:grpSpPr>
          <p:sp>
            <p:nvSpPr>
              <p:cNvPr id="395" name="CustomShape 55"/>
              <p:cNvSpPr/>
              <p:nvPr/>
            </p:nvSpPr>
            <p:spPr>
              <a:xfrm>
                <a:off x="7849800" y="3962160"/>
                <a:ext cx="3546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+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96" name="CustomShape 56"/>
              <p:cNvSpPr/>
              <p:nvPr/>
            </p:nvSpPr>
            <p:spPr>
              <a:xfrm>
                <a:off x="7545600" y="449568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*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97" name="CustomShape 57"/>
              <p:cNvSpPr/>
              <p:nvPr/>
            </p:nvSpPr>
            <p:spPr>
              <a:xfrm>
                <a:off x="8155080" y="449568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4</a:t>
                </a:r>
              </a:p>
            </p:txBody>
          </p:sp>
          <p:sp>
            <p:nvSpPr>
              <p:cNvPr id="398" name="CustomShape 58"/>
              <p:cNvSpPr/>
              <p:nvPr/>
            </p:nvSpPr>
            <p:spPr>
              <a:xfrm>
                <a:off x="7850160" y="502884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5</a:t>
                </a:r>
              </a:p>
            </p:txBody>
          </p:sp>
          <p:sp>
            <p:nvSpPr>
              <p:cNvPr id="399" name="CustomShape 59"/>
              <p:cNvSpPr/>
              <p:nvPr/>
            </p:nvSpPr>
            <p:spPr>
              <a:xfrm>
                <a:off x="7240680" y="502884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3</a:t>
                </a:r>
              </a:p>
            </p:txBody>
          </p:sp>
          <p:sp>
            <p:nvSpPr>
              <p:cNvPr id="400" name="Line 60"/>
              <p:cNvSpPr/>
              <p:nvPr/>
            </p:nvSpPr>
            <p:spPr>
              <a:xfrm flipH="1">
                <a:off x="7695720" y="4343040"/>
                <a:ext cx="3049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1" name="Line 61"/>
              <p:cNvSpPr/>
              <p:nvPr/>
            </p:nvSpPr>
            <p:spPr>
              <a:xfrm>
                <a:off x="8001000" y="4343040"/>
                <a:ext cx="30456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2" name="Line 62"/>
              <p:cNvSpPr/>
              <p:nvPr/>
            </p:nvSpPr>
            <p:spPr>
              <a:xfrm>
                <a:off x="7696080" y="4876560"/>
                <a:ext cx="3049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3" name="Line 63"/>
              <p:cNvSpPr/>
              <p:nvPr/>
            </p:nvSpPr>
            <p:spPr>
              <a:xfrm flipH="1">
                <a:off x="7390800" y="4876560"/>
                <a:ext cx="3049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04" name="CustomShape 64"/>
            <p:cNvSpPr/>
            <p:nvPr/>
          </p:nvSpPr>
          <p:spPr>
            <a:xfrm>
              <a:off x="2285640" y="4724280"/>
              <a:ext cx="304920" cy="304920"/>
            </a:xfrm>
            <a:custGeom>
              <a:avLst/>
              <a:gdLst/>
              <a:ahLst/>
              <a:cxnLst/>
              <a:rect l="0" t="0" r="r" b="b"/>
              <a:pathLst>
                <a:path w="849" h="849">
                  <a:moveTo>
                    <a:pt x="212" y="0"/>
                  </a:moveTo>
                  <a:lnTo>
                    <a:pt x="212" y="636"/>
                  </a:lnTo>
                  <a:lnTo>
                    <a:pt x="0" y="636"/>
                  </a:lnTo>
                  <a:lnTo>
                    <a:pt x="424" y="848"/>
                  </a:lnTo>
                  <a:lnTo>
                    <a:pt x="848" y="636"/>
                  </a:lnTo>
                  <a:lnTo>
                    <a:pt x="636" y="636"/>
                  </a:lnTo>
                  <a:lnTo>
                    <a:pt x="636" y="0"/>
                  </a:lnTo>
                  <a:lnTo>
                    <a:pt x="212" y="0"/>
                  </a:lnTo>
                </a:path>
              </a:pathLst>
            </a:cu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65"/>
            <p:cNvSpPr/>
            <p:nvPr/>
          </p:nvSpPr>
          <p:spPr>
            <a:xfrm>
              <a:off x="6933960" y="4572000"/>
              <a:ext cx="380880" cy="304560"/>
            </a:xfrm>
            <a:custGeom>
              <a:avLst/>
              <a:gdLst/>
              <a:ahLst/>
              <a:cxnLst/>
              <a:rect l="0" t="0" r="r" b="b"/>
              <a:pathLst>
                <a:path w="1060" h="848">
                  <a:moveTo>
                    <a:pt x="0" y="211"/>
                  </a:moveTo>
                  <a:lnTo>
                    <a:pt x="794" y="211"/>
                  </a:lnTo>
                  <a:lnTo>
                    <a:pt x="794" y="0"/>
                  </a:lnTo>
                  <a:lnTo>
                    <a:pt x="1059" y="423"/>
                  </a:lnTo>
                  <a:lnTo>
                    <a:pt x="794" y="847"/>
                  </a:lnTo>
                  <a:lnTo>
                    <a:pt x="794" y="635"/>
                  </a:lnTo>
                  <a:lnTo>
                    <a:pt x="0" y="635"/>
                  </a:lnTo>
                  <a:lnTo>
                    <a:pt x="0" y="211"/>
                  </a:lnTo>
                </a:path>
              </a:pathLst>
            </a:cu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66"/>
            <p:cNvSpPr/>
            <p:nvPr/>
          </p:nvSpPr>
          <p:spPr>
            <a:xfrm>
              <a:off x="609480" y="3352680"/>
              <a:ext cx="3886200" cy="32004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CustomShape 67"/>
            <p:cNvSpPr/>
            <p:nvPr/>
          </p:nvSpPr>
          <p:spPr>
            <a:xfrm>
              <a:off x="4647960" y="3352680"/>
              <a:ext cx="3962520" cy="32004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Syntax Trees for Expressions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TextShape 2"/>
          <p:cNvSpPr txBox="1"/>
          <p:nvPr/>
        </p:nvSpPr>
        <p:spPr>
          <a:xfrm>
            <a:off x="1599840" y="2057400"/>
            <a:ext cx="655308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Interior nodes are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operators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Leaves are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identifiers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or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numbers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Functions for constructing nodes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mknode(op, left, right)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mkleaf(id, entry)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mkleaf(num, value)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411" name="Group 2"/>
          <p:cNvGrpSpPr/>
          <p:nvPr/>
        </p:nvGrpSpPr>
        <p:grpSpPr>
          <a:xfrm>
            <a:off x="2362320" y="3124080"/>
            <a:ext cx="1143000" cy="459720"/>
            <a:chOff x="2362320" y="3124080"/>
            <a:chExt cx="1143000" cy="459720"/>
          </a:xfrm>
        </p:grpSpPr>
        <p:sp>
          <p:nvSpPr>
            <p:cNvPr id="412" name="CustomShape 3"/>
            <p:cNvSpPr/>
            <p:nvPr/>
          </p:nvSpPr>
          <p:spPr>
            <a:xfrm>
              <a:off x="2362320" y="3124080"/>
              <a:ext cx="1143000" cy="4572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CustomShape 4"/>
            <p:cNvSpPr/>
            <p:nvPr/>
          </p:nvSpPr>
          <p:spPr>
            <a:xfrm>
              <a:off x="2363400" y="3124080"/>
              <a:ext cx="35460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14" name="Line 5"/>
            <p:cNvSpPr/>
            <p:nvPr/>
          </p:nvSpPr>
          <p:spPr>
            <a:xfrm>
              <a:off x="2743200" y="312408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Line 6"/>
            <p:cNvSpPr/>
            <p:nvPr/>
          </p:nvSpPr>
          <p:spPr>
            <a:xfrm>
              <a:off x="3124080" y="312408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16" name="Group 7"/>
          <p:cNvGrpSpPr/>
          <p:nvPr/>
        </p:nvGrpSpPr>
        <p:grpSpPr>
          <a:xfrm>
            <a:off x="1600200" y="4343400"/>
            <a:ext cx="1066680" cy="459720"/>
            <a:chOff x="1600200" y="4343400"/>
            <a:chExt cx="1066680" cy="459720"/>
          </a:xfrm>
        </p:grpSpPr>
        <p:sp>
          <p:nvSpPr>
            <p:cNvPr id="417" name="CustomShape 8"/>
            <p:cNvSpPr/>
            <p:nvPr/>
          </p:nvSpPr>
          <p:spPr>
            <a:xfrm>
              <a:off x="1600200" y="4343400"/>
              <a:ext cx="1066680" cy="4572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9"/>
            <p:cNvSpPr/>
            <p:nvPr/>
          </p:nvSpPr>
          <p:spPr>
            <a:xfrm>
              <a:off x="1601640" y="4343400"/>
              <a:ext cx="2829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19" name="Line 10"/>
            <p:cNvSpPr/>
            <p:nvPr/>
          </p:nvSpPr>
          <p:spPr>
            <a:xfrm>
              <a:off x="1905120" y="434340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Line 11"/>
            <p:cNvSpPr/>
            <p:nvPr/>
          </p:nvSpPr>
          <p:spPr>
            <a:xfrm>
              <a:off x="2286000" y="434340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1" name="Group 12"/>
          <p:cNvGrpSpPr/>
          <p:nvPr/>
        </p:nvGrpSpPr>
        <p:grpSpPr>
          <a:xfrm>
            <a:off x="3505320" y="4343400"/>
            <a:ext cx="838080" cy="459720"/>
            <a:chOff x="3505320" y="4343400"/>
            <a:chExt cx="838080" cy="459720"/>
          </a:xfrm>
        </p:grpSpPr>
        <p:sp>
          <p:nvSpPr>
            <p:cNvPr id="422" name="CustomShape 13"/>
            <p:cNvSpPr/>
            <p:nvPr/>
          </p:nvSpPr>
          <p:spPr>
            <a:xfrm>
              <a:off x="3505320" y="4343400"/>
              <a:ext cx="838080" cy="4572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CustomShape 14"/>
            <p:cNvSpPr/>
            <p:nvPr/>
          </p:nvSpPr>
          <p:spPr>
            <a:xfrm>
              <a:off x="3506760" y="4343400"/>
              <a:ext cx="43524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id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24" name="Line 15"/>
            <p:cNvSpPr/>
            <p:nvPr/>
          </p:nvSpPr>
          <p:spPr>
            <a:xfrm>
              <a:off x="3962520" y="434340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5" name="Group 16"/>
          <p:cNvGrpSpPr/>
          <p:nvPr/>
        </p:nvGrpSpPr>
        <p:grpSpPr>
          <a:xfrm>
            <a:off x="914400" y="5562720"/>
            <a:ext cx="838080" cy="459720"/>
            <a:chOff x="914400" y="5562720"/>
            <a:chExt cx="838080" cy="459720"/>
          </a:xfrm>
        </p:grpSpPr>
        <p:sp>
          <p:nvSpPr>
            <p:cNvPr id="426" name="CustomShape 17"/>
            <p:cNvSpPr/>
            <p:nvPr/>
          </p:nvSpPr>
          <p:spPr>
            <a:xfrm>
              <a:off x="914400" y="5562720"/>
              <a:ext cx="838080" cy="4572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CustomShape 18"/>
            <p:cNvSpPr/>
            <p:nvPr/>
          </p:nvSpPr>
          <p:spPr>
            <a:xfrm>
              <a:off x="915840" y="5562720"/>
              <a:ext cx="43524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id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28" name="Line 19"/>
            <p:cNvSpPr/>
            <p:nvPr/>
          </p:nvSpPr>
          <p:spPr>
            <a:xfrm>
              <a:off x="1371600" y="556272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9" name="Group 20"/>
          <p:cNvGrpSpPr/>
          <p:nvPr/>
        </p:nvGrpSpPr>
        <p:grpSpPr>
          <a:xfrm>
            <a:off x="2438280" y="5562720"/>
            <a:ext cx="1143000" cy="459720"/>
            <a:chOff x="2438280" y="5562720"/>
            <a:chExt cx="1143000" cy="459720"/>
          </a:xfrm>
        </p:grpSpPr>
        <p:sp>
          <p:nvSpPr>
            <p:cNvPr id="430" name="CustomShape 21"/>
            <p:cNvSpPr/>
            <p:nvPr/>
          </p:nvSpPr>
          <p:spPr>
            <a:xfrm>
              <a:off x="2438280" y="5562720"/>
              <a:ext cx="1143000" cy="4572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CustomShape 22"/>
            <p:cNvSpPr/>
            <p:nvPr/>
          </p:nvSpPr>
          <p:spPr>
            <a:xfrm>
              <a:off x="2440440" y="5562720"/>
              <a:ext cx="77364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num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32" name="Line 23"/>
            <p:cNvSpPr/>
            <p:nvPr/>
          </p:nvSpPr>
          <p:spPr>
            <a:xfrm>
              <a:off x="3227400" y="556272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33" name="CustomShape 24"/>
          <p:cNvSpPr/>
          <p:nvPr/>
        </p:nvSpPr>
        <p:spPr>
          <a:xfrm>
            <a:off x="4717440" y="3500280"/>
            <a:ext cx="3999960" cy="234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p1 := mkleaf(id, entry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a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p2 := mkleaf(num, 4);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p3 := mknode(‘-’, p1, p2);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p4 := mkleaf(id, entry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b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p5 := mknode(‘+’, p3, p4);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Line 25"/>
          <p:cNvSpPr/>
          <p:nvPr/>
        </p:nvSpPr>
        <p:spPr>
          <a:xfrm flipH="1">
            <a:off x="2133720" y="3505320"/>
            <a:ext cx="761760" cy="83808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Line 26"/>
          <p:cNvSpPr/>
          <p:nvPr/>
        </p:nvSpPr>
        <p:spPr>
          <a:xfrm>
            <a:off x="3276720" y="3505320"/>
            <a:ext cx="609480" cy="83808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Line 27"/>
          <p:cNvSpPr/>
          <p:nvPr/>
        </p:nvSpPr>
        <p:spPr>
          <a:xfrm flipH="1">
            <a:off x="1294920" y="4724280"/>
            <a:ext cx="762120" cy="83844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Line 28"/>
          <p:cNvSpPr/>
          <p:nvPr/>
        </p:nvSpPr>
        <p:spPr>
          <a:xfrm>
            <a:off x="2438280" y="4724280"/>
            <a:ext cx="609840" cy="83844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9"/>
          <p:cNvSpPr/>
          <p:nvPr/>
        </p:nvSpPr>
        <p:spPr>
          <a:xfrm>
            <a:off x="3812760" y="2082960"/>
            <a:ext cx="141048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a - 4 + b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CustomShape 30"/>
          <p:cNvSpPr/>
          <p:nvPr/>
        </p:nvSpPr>
        <p:spPr>
          <a:xfrm>
            <a:off x="3202200" y="55627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0" name="CustomShape 31"/>
          <p:cNvSpPr/>
          <p:nvPr/>
        </p:nvSpPr>
        <p:spPr>
          <a:xfrm>
            <a:off x="1373400" y="55627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CustomShape 32"/>
          <p:cNvSpPr/>
          <p:nvPr/>
        </p:nvSpPr>
        <p:spPr>
          <a:xfrm>
            <a:off x="3964320" y="4343400"/>
            <a:ext cx="3499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Top-Down Translators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6" name="TextShape 2"/>
          <p:cNvSpPr txBox="1"/>
          <p:nvPr/>
        </p:nvSpPr>
        <p:spPr>
          <a:xfrm>
            <a:off x="685440" y="1981080"/>
            <a:ext cx="807732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94000"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For each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nonterminal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A,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inherited attributes </a:t>
            </a:r>
            <a:r>
              <a:rPr lang="zh-TW" sz="2800" b="0" strike="noStrike" spc="-1">
                <a:solidFill>
                  <a:srgbClr val="FF33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formal parameters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synthesized attributes </a:t>
            </a:r>
            <a:r>
              <a:rPr lang="zh-TW" sz="2800" b="0" strike="noStrike" spc="-1">
                <a:solidFill>
                  <a:srgbClr val="FF33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returned values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For each production,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for each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terminal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X with synthesized attribute x,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	save X.x;  match(X);  advance input;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for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nonterminal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B, c := B(b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, b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, …, b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k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for each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semantic rule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, copy the rule to the parser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1190160" y="2133720"/>
            <a:ext cx="6969960" cy="3852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R.i := T.nptr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R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E.nptr := R.s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addop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T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R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.i := mknode(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addop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.lexeme, R.i, T.nptr)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R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R.s := R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.s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R.s := R.i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“(”  E  “)”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T.nptr := E.nptr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T.nptr := mkleaf(num,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.value)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1830600" y="1916280"/>
            <a:ext cx="5589360" cy="4483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E(  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R(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T(  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E(  ) 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*enptr, *tnptr, *ri, *rs;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tnptr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T( 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ri = tnptr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R.i := T.nptr</a:t>
            </a:r>
            <a:r>
              <a:rPr lang="zh-TW" sz="2400" b="1" strike="noStrike" spc="-1">
                <a:solidFill>
                  <a:srgbClr val="006600"/>
                </a:solidFill>
                <a:latin typeface="Times New Roman"/>
              </a:rPr>
              <a:t>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rs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R(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ri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enptr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rs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E.nptr := R.s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return enptr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684360" y="2599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686160" y="1341360"/>
            <a:ext cx="7881480" cy="5315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R(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) 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*nptr, *i1, *s1, *s;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char addoplexeme;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if  (lookahead == addop) 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addoplexeme = lexval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match(addop);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T();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i1 = mknode(addoplexeme, i, nptr)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R</a:t>
            </a:r>
            <a:r>
              <a:rPr lang="zh-TW" sz="2400" b="0" strike="noStrike" spc="-1" baseline="-25000">
                <a:solidFill>
                  <a:srgbClr val="0066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.i := mknode(</a:t>
            </a:r>
            <a:r>
              <a:rPr lang="zh-TW" sz="2400" b="1" strike="noStrike" spc="-1">
                <a:solidFill>
                  <a:srgbClr val="006600"/>
                </a:solidFill>
                <a:latin typeface="Times New Roman"/>
              </a:rPr>
              <a:t>addop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.lexeme, R.i, T.nptr)</a:t>
            </a:r>
            <a:r>
              <a:rPr lang="zh-TW" sz="2400" b="1" strike="noStrike" spc="-1">
                <a:solidFill>
                  <a:srgbClr val="006600"/>
                </a:solidFill>
                <a:latin typeface="Times New Roman"/>
              </a:rPr>
              <a:t>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s1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R(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i1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 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s1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R.s := R</a:t>
            </a:r>
            <a:r>
              <a:rPr lang="zh-TW" sz="2400" b="0" strike="noStrike" spc="-1" baseline="-25000">
                <a:solidFill>
                  <a:srgbClr val="0066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.s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} else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 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	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R.s := R.i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return s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685800"/>
            <a:ext cx="7772400" cy="59436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Semantic Errors: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Type mismatch.</a:t>
            </a:r>
          </a:p>
          <a:p>
            <a:pPr marL="342900" indent="-34290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Undeclared variables.</a:t>
            </a:r>
          </a:p>
          <a:p>
            <a:pPr marL="342900" indent="-34290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Reserved identifier misuse.</a:t>
            </a:r>
          </a:p>
          <a:p>
            <a:pPr marL="342900" indent="-34290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Multiple declaration of a variable in a scope.</a:t>
            </a:r>
          </a:p>
          <a:p>
            <a:pPr marL="342900" indent="-342900"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 Accessing an out of scope variable.</a:t>
            </a:r>
          </a:p>
          <a:p>
            <a:pPr marL="342900" indent="-342900"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6. Actual and formal parameter mismatch.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684360" y="33300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1181880" y="1557360"/>
            <a:ext cx="6880320" cy="484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T( ) 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*tnptr, *enptr;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int numvalue;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if  (lookahead == ‘(’ ) 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    match(‘(’);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enptr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E( );  match(‘)’);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tnptr 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enptr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T.nptr := E.nptr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} else if (lookahead == num )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numvalue = lexval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  match(num);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tnptr = mkleaf(num, numvalue)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T.nptr := mkleaf(num, </a:t>
            </a:r>
            <a:r>
              <a:rPr lang="zh-TW" sz="2400" b="1" strike="noStrike" spc="-1">
                <a:solidFill>
                  <a:srgbClr val="0066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.value)</a:t>
            </a:r>
            <a:r>
              <a:rPr lang="zh-TW" sz="2400" b="1" strike="noStrike" spc="-1">
                <a:solidFill>
                  <a:srgbClr val="006600"/>
                </a:solidFill>
                <a:latin typeface="Times New Roman"/>
              </a:rPr>
              <a:t>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} else error( 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return tnptr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684360" y="18864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Bottom-Up Translators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TextShape 2"/>
          <p:cNvSpPr txBox="1"/>
          <p:nvPr/>
        </p:nvSpPr>
        <p:spPr>
          <a:xfrm>
            <a:off x="611280" y="1341360"/>
            <a:ext cx="7772400" cy="1067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97000"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Keep the values of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synthesized attributes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on the parser stack</a:t>
            </a:r>
          </a:p>
        </p:txBody>
      </p:sp>
      <p:grpSp>
        <p:nvGrpSpPr>
          <p:cNvPr id="457" name="Group 3"/>
          <p:cNvGrpSpPr/>
          <p:nvPr/>
        </p:nvGrpSpPr>
        <p:grpSpPr>
          <a:xfrm>
            <a:off x="1602720" y="3322800"/>
            <a:ext cx="5973480" cy="2440800"/>
            <a:chOff x="1602720" y="3322800"/>
            <a:chExt cx="5973480" cy="2440800"/>
          </a:xfrm>
        </p:grpSpPr>
        <p:sp>
          <p:nvSpPr>
            <p:cNvPr id="458" name="CustomShape 4"/>
            <p:cNvSpPr/>
            <p:nvPr/>
          </p:nvSpPr>
          <p:spPr>
            <a:xfrm>
              <a:off x="2668320" y="3322800"/>
              <a:ext cx="3353040" cy="243828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Line 5"/>
            <p:cNvSpPr/>
            <p:nvPr/>
          </p:nvSpPr>
          <p:spPr>
            <a:xfrm>
              <a:off x="2668320" y="3780000"/>
              <a:ext cx="335304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Line 6"/>
            <p:cNvSpPr/>
            <p:nvPr/>
          </p:nvSpPr>
          <p:spPr>
            <a:xfrm>
              <a:off x="4344840" y="3322800"/>
              <a:ext cx="0" cy="243828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7"/>
            <p:cNvSpPr/>
            <p:nvPr/>
          </p:nvSpPr>
          <p:spPr>
            <a:xfrm>
              <a:off x="2897280" y="3322800"/>
              <a:ext cx="108000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symbol</a:t>
              </a:r>
            </a:p>
          </p:txBody>
        </p:sp>
        <p:sp>
          <p:nvSpPr>
            <p:cNvPr id="462" name="CustomShape 8"/>
            <p:cNvSpPr/>
            <p:nvPr/>
          </p:nvSpPr>
          <p:spPr>
            <a:xfrm>
              <a:off x="4955040" y="3322800"/>
              <a:ext cx="55404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TW" sz="2400" b="0" strike="noStrike" spc="-1">
                  <a:solidFill>
                    <a:srgbClr val="FF3300"/>
                  </a:solidFill>
                  <a:latin typeface="Times New Roman"/>
                </a:rPr>
                <a:t>val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63" name="Line 9"/>
            <p:cNvSpPr/>
            <p:nvPr/>
          </p:nvSpPr>
          <p:spPr>
            <a:xfrm>
              <a:off x="2668320" y="4389480"/>
              <a:ext cx="335304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Line 10"/>
            <p:cNvSpPr/>
            <p:nvPr/>
          </p:nvSpPr>
          <p:spPr>
            <a:xfrm>
              <a:off x="2668320" y="4846680"/>
              <a:ext cx="335304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Line 11"/>
            <p:cNvSpPr/>
            <p:nvPr/>
          </p:nvSpPr>
          <p:spPr>
            <a:xfrm>
              <a:off x="2668320" y="5303880"/>
              <a:ext cx="335304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12"/>
            <p:cNvSpPr/>
            <p:nvPr/>
          </p:nvSpPr>
          <p:spPr>
            <a:xfrm>
              <a:off x="3280320" y="4389480"/>
              <a:ext cx="400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X</a:t>
              </a:r>
            </a:p>
          </p:txBody>
        </p:sp>
        <p:sp>
          <p:nvSpPr>
            <p:cNvPr id="467" name="CustomShape 13"/>
            <p:cNvSpPr/>
            <p:nvPr/>
          </p:nvSpPr>
          <p:spPr>
            <a:xfrm>
              <a:off x="3280320" y="4846680"/>
              <a:ext cx="400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Y</a:t>
              </a:r>
            </a:p>
          </p:txBody>
        </p:sp>
        <p:sp>
          <p:nvSpPr>
            <p:cNvPr id="468" name="CustomShape 14"/>
            <p:cNvSpPr/>
            <p:nvPr/>
          </p:nvSpPr>
          <p:spPr>
            <a:xfrm>
              <a:off x="3279600" y="5303880"/>
              <a:ext cx="36648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Z</a:t>
              </a:r>
            </a:p>
          </p:txBody>
        </p:sp>
        <p:sp>
          <p:nvSpPr>
            <p:cNvPr id="469" name="CustomShape 15"/>
            <p:cNvSpPr/>
            <p:nvPr/>
          </p:nvSpPr>
          <p:spPr>
            <a:xfrm>
              <a:off x="4880520" y="4389480"/>
              <a:ext cx="6289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X.x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70" name="CustomShape 16"/>
            <p:cNvSpPr/>
            <p:nvPr/>
          </p:nvSpPr>
          <p:spPr>
            <a:xfrm>
              <a:off x="4880520" y="4846680"/>
              <a:ext cx="6289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Y.y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71" name="CustomShape 17"/>
            <p:cNvSpPr/>
            <p:nvPr/>
          </p:nvSpPr>
          <p:spPr>
            <a:xfrm>
              <a:off x="4879440" y="5303880"/>
              <a:ext cx="5785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Z.z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72" name="CustomShape 18"/>
            <p:cNvSpPr/>
            <p:nvPr/>
          </p:nvSpPr>
          <p:spPr>
            <a:xfrm>
              <a:off x="3279600" y="3780000"/>
              <a:ext cx="409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473" name="CustomShape 19"/>
            <p:cNvSpPr/>
            <p:nvPr/>
          </p:nvSpPr>
          <p:spPr>
            <a:xfrm>
              <a:off x="5032440" y="3780000"/>
              <a:ext cx="409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474" name="CustomShape 20"/>
            <p:cNvSpPr/>
            <p:nvPr/>
          </p:nvSpPr>
          <p:spPr>
            <a:xfrm>
              <a:off x="1602720" y="5303880"/>
              <a:ext cx="5709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3333CC"/>
                  </a:solidFill>
                  <a:latin typeface="Times New Roman"/>
                </a:rPr>
                <a:t>top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75" name="Line 21"/>
            <p:cNvSpPr/>
            <p:nvPr/>
          </p:nvSpPr>
          <p:spPr>
            <a:xfrm>
              <a:off x="2135160" y="5532480"/>
              <a:ext cx="53316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CustomShape 22"/>
            <p:cNvSpPr/>
            <p:nvPr/>
          </p:nvSpPr>
          <p:spPr>
            <a:xfrm>
              <a:off x="6173280" y="5303880"/>
              <a:ext cx="11487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TW" sz="2400" b="0" strike="noStrike" spc="-1">
                  <a:solidFill>
                    <a:srgbClr val="000000"/>
                  </a:solidFill>
                  <a:latin typeface="Times New Roman"/>
                </a:rPr>
                <a:t>val[</a:t>
              </a:r>
              <a:r>
                <a:rPr lang="zh-TW" sz="2400" b="0" strike="noStrike" spc="-1">
                  <a:solidFill>
                    <a:srgbClr val="3333CC"/>
                  </a:solidFill>
                  <a:latin typeface="Times New Roman"/>
                </a:rPr>
                <a:t>top</a:t>
              </a:r>
              <a:r>
                <a:rPr lang="zh-TW" sz="2400" b="0" strike="noStrike" spc="-1">
                  <a:solidFill>
                    <a:srgbClr val="000000"/>
                  </a:solidFill>
                  <a:latin typeface="Times New Roman"/>
                </a:rPr>
                <a:t>]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77" name="CustomShape 23"/>
            <p:cNvSpPr/>
            <p:nvPr/>
          </p:nvSpPr>
          <p:spPr>
            <a:xfrm>
              <a:off x="6172920" y="4846680"/>
              <a:ext cx="140328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val[</a:t>
              </a:r>
              <a:r>
                <a:rPr lang="en-US" sz="2400" b="0" strike="noStrike" spc="-1">
                  <a:solidFill>
                    <a:srgbClr val="3333CC"/>
                  </a:solidFill>
                  <a:latin typeface="Times New Roman"/>
                </a:rPr>
                <a:t>top-1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]</a:t>
              </a:r>
            </a:p>
          </p:txBody>
        </p:sp>
        <p:sp>
          <p:nvSpPr>
            <p:cNvPr id="478" name="CustomShape 24"/>
            <p:cNvSpPr/>
            <p:nvPr/>
          </p:nvSpPr>
          <p:spPr>
            <a:xfrm>
              <a:off x="6172920" y="4389480"/>
              <a:ext cx="140328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val[</a:t>
              </a:r>
              <a:r>
                <a:rPr lang="en-US" sz="2400" b="0" strike="noStrike" spc="-1">
                  <a:solidFill>
                    <a:srgbClr val="3333CC"/>
                  </a:solidFill>
                  <a:latin typeface="Times New Roman"/>
                </a:rPr>
                <a:t>top-2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]</a:t>
              </a:r>
            </a:p>
          </p:txBody>
        </p:sp>
      </p:grpSp>
      <p:sp>
        <p:nvSpPr>
          <p:cNvPr id="479" name="CustomShape 25"/>
          <p:cNvSpPr/>
          <p:nvPr/>
        </p:nvSpPr>
        <p:spPr>
          <a:xfrm>
            <a:off x="677880" y="5913360"/>
            <a:ext cx="80294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X Y Z	     val[ntop] := f(val[top-2], val[top-1], val[top]);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0" name="CustomShape 26"/>
          <p:cNvSpPr/>
          <p:nvPr/>
        </p:nvSpPr>
        <p:spPr>
          <a:xfrm>
            <a:off x="1678320" y="2637000"/>
            <a:ext cx="57556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X Y Z	     	A.a := f(X.x, Y.y, Z.z);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Evaluation of Synthesized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2" name="TextShape 2"/>
          <p:cNvSpPr txBox="1"/>
          <p:nvPr/>
        </p:nvSpPr>
        <p:spPr>
          <a:xfrm>
            <a:off x="837720" y="2361960"/>
            <a:ext cx="8077320" cy="38098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When a token is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shifted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onto the stack, its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attribute value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is placed in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val[top]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Code for semantic rules are executed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just before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a reduction takes place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If the left-hand side symbol has a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synthesized attribute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, code for semantic rules will place the value of the attribute in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val[ntop]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85800" y="1397000"/>
          <a:ext cx="7696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5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Fragment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 → 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print(</a:t>
                      </a:r>
                      <a:r>
                        <a:rPr lang="en-US" dirty="0" err="1" smtClean="0"/>
                        <a:t>val</a:t>
                      </a:r>
                      <a:r>
                        <a:rPr lang="en-US" baseline="0" dirty="0" smtClean="0"/>
                        <a:t> [top])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 → E1 + 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val</a:t>
                      </a:r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ntop</a:t>
                      </a:r>
                      <a:r>
                        <a:rPr lang="en-US" dirty="0" smtClean="0"/>
                        <a:t>]:=</a:t>
                      </a:r>
                      <a:r>
                        <a:rPr lang="en-US" dirty="0" err="1" smtClean="0"/>
                        <a:t>val</a:t>
                      </a:r>
                      <a:r>
                        <a:rPr lang="en-US" dirty="0" smtClean="0"/>
                        <a:t>[top-2] + </a:t>
                      </a:r>
                      <a:r>
                        <a:rPr lang="en-US" dirty="0" err="1" smtClean="0"/>
                        <a:t>val</a:t>
                      </a:r>
                      <a:r>
                        <a:rPr lang="en-US" dirty="0" smtClean="0"/>
                        <a:t>[top-1]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 → 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val</a:t>
                      </a:r>
                      <a:r>
                        <a:rPr lang="en-US" dirty="0" smtClean="0"/>
                        <a:t>[top]:=</a:t>
                      </a:r>
                      <a:r>
                        <a:rPr lang="en-US" dirty="0" err="1" smtClean="0"/>
                        <a:t>val</a:t>
                      </a:r>
                      <a:r>
                        <a:rPr lang="en-US" dirty="0" smtClean="0"/>
                        <a:t>[top]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→ T1 * 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val</a:t>
                      </a:r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ntop</a:t>
                      </a:r>
                      <a:r>
                        <a:rPr lang="en-US" dirty="0" smtClean="0"/>
                        <a:t>]:=</a:t>
                      </a:r>
                      <a:r>
                        <a:rPr lang="en-US" dirty="0" err="1" smtClean="0"/>
                        <a:t>val</a:t>
                      </a:r>
                      <a:r>
                        <a:rPr lang="en-US" dirty="0" smtClean="0"/>
                        <a:t>[top-2]</a:t>
                      </a:r>
                      <a:r>
                        <a:rPr lang="en-US" baseline="0" dirty="0" smtClean="0"/>
                        <a:t> * </a:t>
                      </a:r>
                      <a:r>
                        <a:rPr lang="en-US" dirty="0" err="1" smtClean="0"/>
                        <a:t>val</a:t>
                      </a:r>
                      <a:r>
                        <a:rPr lang="en-US" dirty="0" smtClean="0"/>
                        <a:t>[top]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→ 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val</a:t>
                      </a:r>
                      <a:r>
                        <a:rPr lang="en-US" dirty="0" smtClean="0"/>
                        <a:t>[top]:=</a:t>
                      </a:r>
                      <a:r>
                        <a:rPr lang="en-US" dirty="0" err="1" smtClean="0"/>
                        <a:t>val</a:t>
                      </a:r>
                      <a:r>
                        <a:rPr lang="en-US" dirty="0" smtClean="0"/>
                        <a:t>[top]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 → (E)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val</a:t>
                      </a:r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ntop</a:t>
                      </a:r>
                      <a:r>
                        <a:rPr lang="en-US" dirty="0" smtClean="0"/>
                        <a:t>]:=</a:t>
                      </a:r>
                      <a:r>
                        <a:rPr lang="en-US" dirty="0" err="1" smtClean="0"/>
                        <a:t>val</a:t>
                      </a:r>
                      <a:r>
                        <a:rPr lang="en-US" dirty="0" smtClean="0"/>
                        <a:t>[top-1]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 → digit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val</a:t>
                      </a:r>
                      <a:r>
                        <a:rPr lang="en-US" dirty="0" smtClean="0"/>
                        <a:t>[top]:=digit.val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838080" y="2209680"/>
            <a:ext cx="7642080" cy="411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Input		symbol		val		production used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3*5+4n	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*5+4n	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*5+4n	F		3		F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*5+4n	T		3		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5+4n	T *		3 _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+4n	T *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3 _ 5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+4n	T * F		3 _ 5		F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+4n	T		15		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* 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+4n	E		15		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8" name="Line 3"/>
          <p:cNvSpPr/>
          <p:nvPr/>
        </p:nvSpPr>
        <p:spPr>
          <a:xfrm>
            <a:off x="762120" y="281952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Line 4"/>
          <p:cNvSpPr/>
          <p:nvPr/>
        </p:nvSpPr>
        <p:spPr>
          <a:xfrm>
            <a:off x="762120" y="213372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Line 5"/>
          <p:cNvSpPr/>
          <p:nvPr/>
        </p:nvSpPr>
        <p:spPr>
          <a:xfrm>
            <a:off x="762120" y="647712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2" name="CustomShape 2"/>
          <p:cNvSpPr/>
          <p:nvPr/>
        </p:nvSpPr>
        <p:spPr>
          <a:xfrm>
            <a:off x="838080" y="2209680"/>
            <a:ext cx="7642080" cy="375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i="1" strike="noStrike" spc="-1" dirty="0">
                <a:solidFill>
                  <a:srgbClr val="000000"/>
                </a:solidFill>
                <a:latin typeface="Times New Roman"/>
              </a:rPr>
              <a:t>Input		symbol		val		production used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 dirty="0">
                <a:solidFill>
                  <a:srgbClr val="000000"/>
                </a:solidFill>
                <a:latin typeface="Times New Roman"/>
              </a:rPr>
              <a:t>    +4n		E		15		E </a:t>
            </a:r>
            <a:r>
              <a:rPr lang="zh-TW" sz="24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 dirty="0">
                <a:solidFill>
                  <a:srgbClr val="000000"/>
                </a:solidFill>
                <a:latin typeface="Times New Roman"/>
              </a:rPr>
              <a:t> T 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 dirty="0">
                <a:solidFill>
                  <a:srgbClr val="000000"/>
                </a:solidFill>
                <a:latin typeface="Times New Roman"/>
              </a:rPr>
              <a:t>      4n		E +		15 _	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 dirty="0">
                <a:solidFill>
                  <a:srgbClr val="000000"/>
                </a:solidFill>
                <a:latin typeface="Times New Roman"/>
              </a:rPr>
              <a:t>        n		E + </a:t>
            </a:r>
            <a:r>
              <a:rPr lang="zh-TW" sz="2400" b="1" strike="noStrike" spc="-1" dirty="0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 dirty="0">
                <a:solidFill>
                  <a:srgbClr val="000000"/>
                </a:solidFill>
                <a:latin typeface="Times New Roman"/>
              </a:rPr>
              <a:t>	15 _ 4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 dirty="0">
                <a:solidFill>
                  <a:srgbClr val="000000"/>
                </a:solidFill>
                <a:latin typeface="Times New Roman"/>
              </a:rPr>
              <a:t>        n		E + F		15 _ 4		F </a:t>
            </a:r>
            <a:r>
              <a:rPr lang="zh-TW" sz="24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 dirty="0">
                <a:solidFill>
                  <a:srgbClr val="000000"/>
                </a:solidFill>
                <a:latin typeface="Times New Roman"/>
              </a:rPr>
              <a:t>digit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 dirty="0">
                <a:solidFill>
                  <a:srgbClr val="000000"/>
                </a:solidFill>
                <a:latin typeface="Times New Roman"/>
              </a:rPr>
              <a:t>        n		E + T		15 _ 4		T </a:t>
            </a:r>
            <a:r>
              <a:rPr lang="zh-TW" sz="24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 dirty="0">
                <a:solidFill>
                  <a:srgbClr val="000000"/>
                </a:solidFill>
                <a:latin typeface="Times New Roman"/>
              </a:rPr>
              <a:t> F 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 dirty="0">
                <a:solidFill>
                  <a:srgbClr val="000000"/>
                </a:solidFill>
                <a:latin typeface="Times New Roman"/>
              </a:rPr>
              <a:t>        n		E		19		E </a:t>
            </a:r>
            <a:r>
              <a:rPr lang="zh-TW" sz="24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 dirty="0">
                <a:solidFill>
                  <a:srgbClr val="000000"/>
                </a:solidFill>
                <a:latin typeface="Times New Roman"/>
              </a:rPr>
              <a:t> E + T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 dirty="0">
                <a:solidFill>
                  <a:srgbClr val="000000"/>
                </a:solidFill>
                <a:latin typeface="Times New Roman"/>
              </a:rPr>
              <a:t>       		E n		19 _		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TW" sz="2400" b="0" strike="noStrike" spc="-1" dirty="0" smtClean="0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 dirty="0" smtClean="0">
                <a:solidFill>
                  <a:srgbClr val="000000"/>
                </a:solidFill>
                <a:latin typeface="Times New Roman"/>
              </a:rPr>
              <a:t>L</a:t>
            </a:r>
            <a:r>
              <a:rPr lang="zh-TW" sz="2400" b="0" strike="noStrike" spc="-1" dirty="0">
                <a:solidFill>
                  <a:srgbClr val="000000"/>
                </a:solidFill>
                <a:latin typeface="Times New Roman"/>
              </a:rPr>
              <a:t>		_		</a:t>
            </a:r>
            <a:r>
              <a:rPr lang="en-US" altLang="zh-TW" sz="2400" b="0" strike="noStrike" spc="-1" dirty="0" smtClean="0">
                <a:solidFill>
                  <a:srgbClr val="000000"/>
                </a:solidFill>
                <a:latin typeface="Times New Roman"/>
              </a:rPr>
              <a:t>                         </a:t>
            </a:r>
            <a:r>
              <a:rPr lang="zh-TW" sz="2400" b="0" strike="noStrike" spc="-1" dirty="0" smtClean="0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4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 dirty="0">
                <a:solidFill>
                  <a:srgbClr val="000000"/>
                </a:solidFill>
                <a:latin typeface="Times New Roman"/>
              </a:rPr>
              <a:t> E n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3" name="Line 3"/>
          <p:cNvSpPr/>
          <p:nvPr/>
        </p:nvSpPr>
        <p:spPr>
          <a:xfrm>
            <a:off x="762120" y="281952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Line 4"/>
          <p:cNvSpPr/>
          <p:nvPr/>
        </p:nvSpPr>
        <p:spPr>
          <a:xfrm>
            <a:off x="762120" y="213372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Line 5"/>
          <p:cNvSpPr/>
          <p:nvPr/>
        </p:nvSpPr>
        <p:spPr>
          <a:xfrm>
            <a:off x="762120" y="609588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323640" y="475920"/>
            <a:ext cx="856908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Evaluation of Inherited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7" name="TextShape 2"/>
          <p:cNvSpPr txBox="1"/>
          <p:nvPr/>
        </p:nvSpPr>
        <p:spPr>
          <a:xfrm>
            <a:off x="514440" y="177768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Removing embedding actions from translation scheme by introducing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marker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nonterminals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CustomShape 3"/>
          <p:cNvSpPr/>
          <p:nvPr/>
        </p:nvSpPr>
        <p:spPr>
          <a:xfrm>
            <a:off x="991800" y="2997360"/>
            <a:ext cx="6910920" cy="3385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“+”  T  {print(‘+’)}  R  |  “-”  T  {print(‘-’)} R  | 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{print(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.val)}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“+”  T  M  R  |  “-”  T  N  R  | 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{print(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.val)}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M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{print(‘+’)}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N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{print(‘-’)}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extShape 1"/>
          <p:cNvSpPr txBox="1"/>
          <p:nvPr/>
        </p:nvSpPr>
        <p:spPr>
          <a:xfrm>
            <a:off x="250920" y="475920"/>
            <a:ext cx="864216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Evaluation of Inherited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0" name="TextShape 2"/>
          <p:cNvSpPr txBox="1"/>
          <p:nvPr/>
        </p:nvSpPr>
        <p:spPr>
          <a:xfrm>
            <a:off x="684360" y="1915920"/>
            <a:ext cx="7991280" cy="18730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Inheriting synthesized attributes on the stack</a:t>
            </a:r>
            <a:r>
              <a:t/>
            </a:r>
            <a:br/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		   A </a:t>
            </a:r>
            <a:r>
              <a:rPr lang="en-US" sz="32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X  {Y.i := X.s}  Y</a:t>
            </a:r>
          </a:p>
        </p:txBody>
      </p:sp>
      <p:grpSp>
        <p:nvGrpSpPr>
          <p:cNvPr id="501" name="Group 3"/>
          <p:cNvGrpSpPr/>
          <p:nvPr/>
        </p:nvGrpSpPr>
        <p:grpSpPr>
          <a:xfrm>
            <a:off x="1693440" y="4005360"/>
            <a:ext cx="4418280" cy="2059920"/>
            <a:chOff x="1693440" y="4005360"/>
            <a:chExt cx="4418280" cy="2059920"/>
          </a:xfrm>
        </p:grpSpPr>
        <p:sp>
          <p:nvSpPr>
            <p:cNvPr id="502" name="CustomShape 4"/>
            <p:cNvSpPr/>
            <p:nvPr/>
          </p:nvSpPr>
          <p:spPr>
            <a:xfrm>
              <a:off x="2759040" y="4005360"/>
              <a:ext cx="3352680" cy="198108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Line 5"/>
            <p:cNvSpPr/>
            <p:nvPr/>
          </p:nvSpPr>
          <p:spPr>
            <a:xfrm>
              <a:off x="2759040" y="4462560"/>
              <a:ext cx="335268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Line 6"/>
            <p:cNvSpPr/>
            <p:nvPr/>
          </p:nvSpPr>
          <p:spPr>
            <a:xfrm>
              <a:off x="4435560" y="4005360"/>
              <a:ext cx="0" cy="198108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CustomShape 7"/>
            <p:cNvSpPr/>
            <p:nvPr/>
          </p:nvSpPr>
          <p:spPr>
            <a:xfrm>
              <a:off x="2988000" y="4005360"/>
              <a:ext cx="108000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symbol</a:t>
              </a:r>
            </a:p>
          </p:txBody>
        </p:sp>
        <p:sp>
          <p:nvSpPr>
            <p:cNvPr id="506" name="CustomShape 8"/>
            <p:cNvSpPr/>
            <p:nvPr/>
          </p:nvSpPr>
          <p:spPr>
            <a:xfrm>
              <a:off x="5045760" y="4005360"/>
              <a:ext cx="55404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TW" sz="2400" b="0" strike="noStrike" spc="-1">
                  <a:solidFill>
                    <a:srgbClr val="000000"/>
                  </a:solidFill>
                  <a:latin typeface="Times New Roman"/>
                </a:rPr>
                <a:t>val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507" name="Line 9"/>
            <p:cNvSpPr/>
            <p:nvPr/>
          </p:nvSpPr>
          <p:spPr>
            <a:xfrm>
              <a:off x="2759040" y="5072040"/>
              <a:ext cx="335268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Line 10"/>
            <p:cNvSpPr/>
            <p:nvPr/>
          </p:nvSpPr>
          <p:spPr>
            <a:xfrm>
              <a:off x="2759040" y="5529240"/>
              <a:ext cx="335268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CustomShape 11"/>
            <p:cNvSpPr/>
            <p:nvPr/>
          </p:nvSpPr>
          <p:spPr>
            <a:xfrm>
              <a:off x="3370680" y="5072040"/>
              <a:ext cx="400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X</a:t>
              </a:r>
            </a:p>
          </p:txBody>
        </p:sp>
        <p:sp>
          <p:nvSpPr>
            <p:cNvPr id="510" name="CustomShape 12"/>
            <p:cNvSpPr/>
            <p:nvPr/>
          </p:nvSpPr>
          <p:spPr>
            <a:xfrm>
              <a:off x="3370680" y="5529240"/>
              <a:ext cx="400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Y</a:t>
              </a:r>
            </a:p>
          </p:txBody>
        </p:sp>
        <p:sp>
          <p:nvSpPr>
            <p:cNvPr id="511" name="CustomShape 13"/>
            <p:cNvSpPr/>
            <p:nvPr/>
          </p:nvSpPr>
          <p:spPr>
            <a:xfrm>
              <a:off x="4971240" y="5072040"/>
              <a:ext cx="59508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X.s</a:t>
              </a:r>
            </a:p>
          </p:txBody>
        </p:sp>
        <p:sp>
          <p:nvSpPr>
            <p:cNvPr id="512" name="CustomShape 14"/>
            <p:cNvSpPr/>
            <p:nvPr/>
          </p:nvSpPr>
          <p:spPr>
            <a:xfrm>
              <a:off x="3370320" y="4462560"/>
              <a:ext cx="409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13" name="CustomShape 15"/>
            <p:cNvSpPr/>
            <p:nvPr/>
          </p:nvSpPr>
          <p:spPr>
            <a:xfrm>
              <a:off x="5122800" y="4462560"/>
              <a:ext cx="409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14" name="CustomShape 16"/>
            <p:cNvSpPr/>
            <p:nvPr/>
          </p:nvSpPr>
          <p:spPr>
            <a:xfrm>
              <a:off x="1693440" y="5605560"/>
              <a:ext cx="5709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top</a:t>
              </a:r>
            </a:p>
          </p:txBody>
        </p:sp>
        <p:sp>
          <p:nvSpPr>
            <p:cNvPr id="515" name="Line 17"/>
            <p:cNvSpPr/>
            <p:nvPr/>
          </p:nvSpPr>
          <p:spPr>
            <a:xfrm>
              <a:off x="2225520" y="5834160"/>
              <a:ext cx="53352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684360" y="2599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1257840" y="1413000"/>
            <a:ext cx="5997960" cy="275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D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{L.in := T.type}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L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int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{T.type :=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integer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float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{T.type :=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float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	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{L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.in := L.in}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L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‘,’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.entry,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L.in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.entry,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L.in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1182960" y="4581360"/>
            <a:ext cx="6729120" cy="1973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D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 L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int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{val[ntop] :=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integer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float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{val[ntop] :=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float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L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‘,’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{addtype(val[top],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val[top-3]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{addtype(val[top],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val[top-1]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9" name="CustomShape 4"/>
          <p:cNvSpPr/>
          <p:nvPr/>
        </p:nvSpPr>
        <p:spPr>
          <a:xfrm>
            <a:off x="1116000" y="4581360"/>
            <a:ext cx="6912000" cy="2016360"/>
          </a:xfrm>
          <a:prstGeom prst="rect">
            <a:avLst/>
          </a:prstGeom>
          <a:noFill/>
          <a:ln w="936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0" name="CustomShape 5"/>
          <p:cNvSpPr/>
          <p:nvPr/>
        </p:nvSpPr>
        <p:spPr>
          <a:xfrm>
            <a:off x="1116000" y="1413000"/>
            <a:ext cx="6912000" cy="2736720"/>
          </a:xfrm>
          <a:prstGeom prst="rect">
            <a:avLst/>
          </a:prstGeom>
          <a:noFill/>
          <a:ln w="936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" name="CustomShape 6"/>
          <p:cNvSpPr/>
          <p:nvPr/>
        </p:nvSpPr>
        <p:spPr>
          <a:xfrm>
            <a:off x="4500720" y="4221000"/>
            <a:ext cx="358560" cy="287640"/>
          </a:xfrm>
          <a:custGeom>
            <a:avLst/>
            <a:gdLst/>
            <a:ahLst/>
            <a:cxnLst/>
            <a:rect l="0" t="0" r="r" b="b"/>
            <a:pathLst>
              <a:path w="997" h="801">
                <a:moveTo>
                  <a:pt x="249" y="0"/>
                </a:moveTo>
                <a:lnTo>
                  <a:pt x="249" y="600"/>
                </a:lnTo>
                <a:lnTo>
                  <a:pt x="0" y="600"/>
                </a:lnTo>
                <a:lnTo>
                  <a:pt x="498" y="800"/>
                </a:lnTo>
                <a:lnTo>
                  <a:pt x="996" y="600"/>
                </a:lnTo>
                <a:lnTo>
                  <a:pt x="747" y="600"/>
                </a:lnTo>
                <a:lnTo>
                  <a:pt x="747" y="0"/>
                </a:lnTo>
                <a:lnTo>
                  <a:pt x="249" y="0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3" name="CustomShape 2"/>
          <p:cNvSpPr/>
          <p:nvPr/>
        </p:nvSpPr>
        <p:spPr>
          <a:xfrm>
            <a:off x="762120" y="1752480"/>
            <a:ext cx="8153280" cy="484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Input		symbol		val		production used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int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p,q,r	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p,q,r	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int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_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p,q,r	T		</a:t>
            </a: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int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,q,r	T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</a:t>
            </a:r>
            <a:r>
              <a:rPr lang="zh-TW" sz="2400" b="0" i="1" strike="noStrike" spc="-1">
                <a:solidFill>
                  <a:srgbClr val="3333CC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,q,r	T L		</a:t>
            </a: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		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q,r	T L ,		</a:t>
            </a: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 _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 ,r	T L ,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zh-TW" sz="2400" b="0" i="1" strike="noStrike" spc="-1">
                <a:solidFill>
                  <a:srgbClr val="3333CC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 _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 ,r	T L		</a:t>
            </a: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		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L  “,”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  r	T L ,		</a:t>
            </a: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 _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T L ,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zh-TW" sz="2400" b="0" i="1" strike="noStrike" spc="-1">
                <a:solidFill>
                  <a:srgbClr val="3333CC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 _ </a:t>
            </a:r>
            <a:r>
              <a:rPr lang="zh-TW" sz="2400" b="0" i="1" strike="noStrike" spc="-1">
                <a:solidFill>
                  <a:srgbClr val="FF3300"/>
                </a:solidFill>
                <a:latin typeface="Times New Roman"/>
              </a:rPr>
              <a:t>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T L		</a:t>
            </a: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_		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L  “,”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D 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4" name="Line 3"/>
          <p:cNvSpPr/>
          <p:nvPr/>
        </p:nvSpPr>
        <p:spPr>
          <a:xfrm>
            <a:off x="762120" y="220968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" name="Line 4"/>
          <p:cNvSpPr/>
          <p:nvPr/>
        </p:nvSpPr>
        <p:spPr>
          <a:xfrm>
            <a:off x="762120" y="175248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6" name="Line 5"/>
          <p:cNvSpPr/>
          <p:nvPr/>
        </p:nvSpPr>
        <p:spPr>
          <a:xfrm>
            <a:off x="762120" y="662940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Functions of Semantic Analysis</a:t>
            </a: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r>
              <a:rPr lang="en-US" dirty="0" smtClean="0"/>
              <a:t>Type Checking:</a:t>
            </a:r>
          </a:p>
          <a:p>
            <a:pPr marL="342900" indent="-342900" algn="just"/>
            <a:endParaRPr lang="en-US" dirty="0"/>
          </a:p>
          <a:p>
            <a:pPr marL="342900" indent="-342900" algn="just"/>
            <a:r>
              <a:rPr lang="en-US" dirty="0" smtClean="0"/>
              <a:t> Ensures that data types are used in a way that is consistent with their definition.</a:t>
            </a:r>
          </a:p>
          <a:p>
            <a:pPr marL="342900" indent="-342900" algn="just"/>
            <a:endParaRPr lang="en-US" dirty="0"/>
          </a:p>
          <a:p>
            <a:pPr marL="342900" indent="-342900" algn="just">
              <a:buAutoNum type="arabicPeriod" startAt="2"/>
            </a:pPr>
            <a:r>
              <a:rPr lang="en-US" dirty="0" smtClean="0"/>
              <a:t>Label checking.</a:t>
            </a:r>
          </a:p>
          <a:p>
            <a:pPr marL="342900" indent="-342900" algn="just">
              <a:buAutoNum type="arabicPeriod" startAt="2"/>
            </a:pPr>
            <a:endParaRPr lang="en-US" dirty="0"/>
          </a:p>
          <a:p>
            <a:pPr marL="342900" indent="-342900" algn="just"/>
            <a:r>
              <a:rPr lang="en-US" dirty="0" smtClean="0"/>
              <a:t> A program should contain labels and references.</a:t>
            </a:r>
          </a:p>
          <a:p>
            <a:pPr marL="342900" indent="-342900" algn="just"/>
            <a:endParaRPr lang="en-US" dirty="0"/>
          </a:p>
          <a:p>
            <a:pPr marL="342900" indent="-342900" algn="just">
              <a:buAutoNum type="arabicPeriod" startAt="3"/>
            </a:pPr>
            <a:r>
              <a:rPr lang="en-US" dirty="0"/>
              <a:t>F</a:t>
            </a:r>
            <a:r>
              <a:rPr lang="en-US" dirty="0" smtClean="0"/>
              <a:t>low-control check.</a:t>
            </a:r>
          </a:p>
          <a:p>
            <a:pPr marL="342900" indent="-342900" algn="just">
              <a:buAutoNum type="arabicPeriod" startAt="3"/>
            </a:pPr>
            <a:endParaRPr lang="en-US" dirty="0"/>
          </a:p>
          <a:p>
            <a:pPr marL="342900" indent="-342900" algn="just"/>
            <a:r>
              <a:rPr lang="en-US" dirty="0" smtClean="0"/>
              <a:t> Keeps a check that control structures are used in a proper manner.</a:t>
            </a:r>
          </a:p>
          <a:p>
            <a:pPr marL="342900" indent="-342900" algn="just">
              <a:buAutoNum type="arabicPeriod" startAt="3"/>
            </a:pPr>
            <a:endParaRPr lang="en-US" dirty="0" smtClean="0"/>
          </a:p>
          <a:p>
            <a:pPr marL="342900" indent="-342900" algn="just">
              <a:buAutoNum type="arabicPeriod" startAt="2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Shape 1"/>
          <p:cNvSpPr txBox="1"/>
          <p:nvPr/>
        </p:nvSpPr>
        <p:spPr>
          <a:xfrm>
            <a:off x="324000" y="609120"/>
            <a:ext cx="84960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Evaluation of Inherited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8" name="TextShape 2"/>
          <p:cNvSpPr txBox="1"/>
          <p:nvPr/>
        </p:nvSpPr>
        <p:spPr>
          <a:xfrm>
            <a:off x="324000" y="2209680"/>
            <a:ext cx="8424720" cy="3353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Simulating the evaluation of inherited attributes</a:t>
            </a:r>
            <a:r>
              <a:t/>
            </a:r>
            <a:br/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3200" b="0" strike="noStrike" spc="-1">
                <a:solidFill>
                  <a:srgbClr val="FF3300"/>
                </a:solidFill>
                <a:latin typeface="Times New Roman"/>
              </a:rPr>
              <a:t>Inheriting the value of a synthesized</a:t>
            </a:r>
            <a:r>
              <a:t/>
            </a:r>
            <a:br/>
            <a:r>
              <a:rPr lang="en-US" sz="3200" b="0" strike="noStrike" spc="-1">
                <a:solidFill>
                  <a:srgbClr val="FF3300"/>
                </a:solidFill>
                <a:latin typeface="Times New Roman"/>
              </a:rPr>
              <a:t>	attribute works only if the grammar </a:t>
            </a:r>
            <a:r>
              <a:t/>
            </a:r>
            <a:br/>
            <a:r>
              <a:rPr lang="en-US" sz="3200" b="0" strike="noStrike" spc="-1">
                <a:solidFill>
                  <a:srgbClr val="FF3300"/>
                </a:solidFill>
                <a:latin typeface="Times New Roman"/>
              </a:rPr>
              <a:t>	allows the position of the attribute value </a:t>
            </a:r>
            <a:r>
              <a:t/>
            </a:r>
            <a:br/>
            <a:r>
              <a:rPr lang="en-US" sz="3200" b="0" strike="noStrike" spc="-1">
                <a:solidFill>
                  <a:srgbClr val="FF3300"/>
                </a:solidFill>
                <a:latin typeface="Times New Roman"/>
              </a:rPr>
              <a:t>	to be predicted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0" name="CustomShape 2"/>
          <p:cNvSpPr/>
          <p:nvPr/>
        </p:nvSpPr>
        <p:spPr>
          <a:xfrm>
            <a:off x="1526760" y="2209680"/>
            <a:ext cx="5043960" cy="137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a A C  	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{C.i := A.s}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b A B C  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{C.i := A.s}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C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c  	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{C.s := g(C.i)}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1" name="CustomShape 3"/>
          <p:cNvSpPr/>
          <p:nvPr/>
        </p:nvSpPr>
        <p:spPr>
          <a:xfrm>
            <a:off x="1480680" y="4149720"/>
            <a:ext cx="6355800" cy="1800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a A C  	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{C.i := A.s}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b A B M C  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{M.i := A.s; C.i := M.s}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C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c  	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{C.s := g(C.i)}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M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M.s := M.i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Another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3" name="CustomShape 2"/>
          <p:cNvSpPr/>
          <p:nvPr/>
        </p:nvSpPr>
        <p:spPr>
          <a:xfrm>
            <a:off x="1603800" y="2438280"/>
            <a:ext cx="500436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a A C  	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{C.i := f(A.s)}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4" name="CustomShape 3"/>
          <p:cNvSpPr/>
          <p:nvPr/>
        </p:nvSpPr>
        <p:spPr>
          <a:xfrm>
            <a:off x="1623960" y="3645000"/>
            <a:ext cx="6237000" cy="94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a A N C  	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{N.i := A.s; C.i := N.s}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N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N.s := f(N.i)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From Inherited to Synthesized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536" name="Group 2"/>
          <p:cNvGrpSpPr/>
          <p:nvPr/>
        </p:nvGrpSpPr>
        <p:grpSpPr>
          <a:xfrm>
            <a:off x="915480" y="2286000"/>
            <a:ext cx="2733120" cy="4041000"/>
            <a:chOff x="915480" y="2286000"/>
            <a:chExt cx="2733120" cy="4041000"/>
          </a:xfrm>
        </p:grpSpPr>
        <p:sp>
          <p:nvSpPr>
            <p:cNvPr id="537" name="CustomShape 3"/>
            <p:cNvSpPr/>
            <p:nvPr/>
          </p:nvSpPr>
          <p:spPr>
            <a:xfrm>
              <a:off x="1017000" y="2286000"/>
              <a:ext cx="2631600" cy="1191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D </a:t>
              </a:r>
              <a:r>
                <a:rPr lang="en-US" sz="2400" b="0" strike="noStrike" spc="-1">
                  <a:solidFill>
                    <a:srgbClr val="000000"/>
                  </a:solidFill>
                  <a:latin typeface="Symbol"/>
                  <a:ea typeface="Symbol"/>
                </a:rPr>
                <a:t>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 L  “:”  T</a:t>
              </a:r>
            </a:p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L </a:t>
              </a:r>
              <a:r>
                <a:rPr lang="en-US" sz="2400" b="0" strike="noStrike" spc="-1">
                  <a:solidFill>
                    <a:srgbClr val="FF3300"/>
                  </a:solidFill>
                  <a:latin typeface="Symbol"/>
                  <a:ea typeface="Symbol"/>
                </a:rPr>
                <a:t></a:t>
              </a: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  L  “,”  </a:t>
              </a:r>
              <a:r>
                <a:rPr lang="en-US" sz="2400" b="1" strike="noStrike" spc="-1">
                  <a:solidFill>
                    <a:srgbClr val="FF3300"/>
                  </a:solidFill>
                  <a:latin typeface="Times New Roman"/>
                </a:rPr>
                <a:t>id</a:t>
              </a: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  |  </a:t>
              </a:r>
              <a:r>
                <a:rPr lang="en-US" sz="2400" b="1" strike="noStrike" spc="-1">
                  <a:solidFill>
                    <a:srgbClr val="FF3300"/>
                  </a:solidFill>
                  <a:latin typeface="Times New Roman"/>
                </a:rPr>
                <a:t>id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 </a:t>
              </a:r>
            </a:p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T </a:t>
              </a:r>
              <a:r>
                <a:rPr lang="en-US" sz="2400" b="0" strike="noStrike" spc="-1">
                  <a:solidFill>
                    <a:srgbClr val="000000"/>
                  </a:solidFill>
                  <a:latin typeface="Symbol"/>
                  <a:ea typeface="Symbol"/>
                </a:rPr>
                <a:t>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  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integer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 | 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char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grpSp>
          <p:nvGrpSpPr>
            <p:cNvPr id="538" name="Group 4"/>
            <p:cNvGrpSpPr/>
            <p:nvPr/>
          </p:nvGrpSpPr>
          <p:grpSpPr>
            <a:xfrm>
              <a:off x="915480" y="3733920"/>
              <a:ext cx="2636640" cy="2593080"/>
              <a:chOff x="915480" y="3733920"/>
              <a:chExt cx="2636640" cy="2593080"/>
            </a:xfrm>
          </p:grpSpPr>
          <p:sp>
            <p:nvSpPr>
              <p:cNvPr id="539" name="CustomShape 5"/>
              <p:cNvSpPr/>
              <p:nvPr/>
            </p:nvSpPr>
            <p:spPr>
              <a:xfrm>
                <a:off x="2516760" y="3733920"/>
                <a:ext cx="400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D</a:t>
                </a:r>
              </a:p>
            </p:txBody>
          </p:sp>
          <p:grpSp>
            <p:nvGrpSpPr>
              <p:cNvPr id="540" name="Group 6"/>
              <p:cNvGrpSpPr/>
              <p:nvPr/>
            </p:nvGrpSpPr>
            <p:grpSpPr>
              <a:xfrm>
                <a:off x="2058840" y="4114440"/>
                <a:ext cx="1433520" cy="612000"/>
                <a:chOff x="2058840" y="4114440"/>
                <a:chExt cx="1433520" cy="612000"/>
              </a:xfrm>
            </p:grpSpPr>
            <p:sp>
              <p:nvSpPr>
                <p:cNvPr id="541" name="CustomShape 7"/>
                <p:cNvSpPr/>
                <p:nvPr/>
              </p:nvSpPr>
              <p:spPr>
                <a:xfrm>
                  <a:off x="2058840" y="4266720"/>
                  <a:ext cx="366480" cy="459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2400" b="0" strike="noStrike" spc="-1">
                      <a:solidFill>
                        <a:srgbClr val="000000"/>
                      </a:solidFill>
                      <a:latin typeface="Times New Roman"/>
                    </a:rPr>
                    <a:t>L</a:t>
                  </a:r>
                </a:p>
              </p:txBody>
            </p:sp>
            <p:sp>
              <p:nvSpPr>
                <p:cNvPr id="542" name="CustomShape 8"/>
                <p:cNvSpPr/>
                <p:nvPr/>
              </p:nvSpPr>
              <p:spPr>
                <a:xfrm>
                  <a:off x="2592000" y="4266720"/>
                  <a:ext cx="266040" cy="459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2400" b="0" strike="noStrike" spc="-1">
                      <a:solidFill>
                        <a:srgbClr val="000000"/>
                      </a:solidFill>
                      <a:latin typeface="Times New Roman"/>
                    </a:rPr>
                    <a:t>:</a:t>
                  </a:r>
                </a:p>
              </p:txBody>
            </p:sp>
            <p:sp>
              <p:nvSpPr>
                <p:cNvPr id="543" name="CustomShape 9"/>
                <p:cNvSpPr/>
                <p:nvPr/>
              </p:nvSpPr>
              <p:spPr>
                <a:xfrm>
                  <a:off x="3125880" y="4266720"/>
                  <a:ext cx="366480" cy="459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2400" b="0" strike="noStrike" spc="-1">
                      <a:solidFill>
                        <a:srgbClr val="000000"/>
                      </a:solidFill>
                      <a:latin typeface="Times New Roman"/>
                    </a:rPr>
                    <a:t>T</a:t>
                  </a:r>
                </a:p>
              </p:txBody>
            </p:sp>
            <p:sp>
              <p:nvSpPr>
                <p:cNvPr id="544" name="Line 10"/>
                <p:cNvSpPr/>
                <p:nvPr/>
              </p:nvSpPr>
              <p:spPr>
                <a:xfrm>
                  <a:off x="2743200" y="4114440"/>
                  <a:ext cx="0" cy="22824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45" name="Line 11"/>
                <p:cNvSpPr/>
                <p:nvPr/>
              </p:nvSpPr>
              <p:spPr>
                <a:xfrm flipH="1">
                  <a:off x="2209680" y="4114440"/>
                  <a:ext cx="533520" cy="22824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46" name="Line 12"/>
                <p:cNvSpPr/>
                <p:nvPr/>
              </p:nvSpPr>
              <p:spPr>
                <a:xfrm>
                  <a:off x="2743200" y="4114440"/>
                  <a:ext cx="533520" cy="22824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547" name="CustomShape 13"/>
              <p:cNvSpPr/>
              <p:nvPr/>
            </p:nvSpPr>
            <p:spPr>
              <a:xfrm>
                <a:off x="1525680" y="480024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</a:t>
                </a:r>
              </a:p>
            </p:txBody>
          </p:sp>
          <p:sp>
            <p:nvSpPr>
              <p:cNvPr id="548" name="CustomShape 14"/>
              <p:cNvSpPr/>
              <p:nvPr/>
            </p:nvSpPr>
            <p:spPr>
              <a:xfrm>
                <a:off x="2058840" y="4724280"/>
                <a:ext cx="2570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,</a:t>
                </a:r>
              </a:p>
            </p:txBody>
          </p:sp>
          <p:sp>
            <p:nvSpPr>
              <p:cNvPr id="549" name="CustomShape 15"/>
              <p:cNvSpPr/>
              <p:nvPr/>
            </p:nvSpPr>
            <p:spPr>
              <a:xfrm>
                <a:off x="2515680" y="4800240"/>
                <a:ext cx="418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</a:p>
            </p:txBody>
          </p:sp>
          <p:sp>
            <p:nvSpPr>
              <p:cNvPr id="550" name="Line 16"/>
              <p:cNvSpPr/>
              <p:nvPr/>
            </p:nvSpPr>
            <p:spPr>
              <a:xfrm>
                <a:off x="2209680" y="4647960"/>
                <a:ext cx="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1" name="Line 17"/>
              <p:cNvSpPr/>
              <p:nvPr/>
            </p:nvSpPr>
            <p:spPr>
              <a:xfrm flipH="1">
                <a:off x="1676160" y="4647960"/>
                <a:ext cx="53316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2" name="Line 18"/>
              <p:cNvSpPr/>
              <p:nvPr/>
            </p:nvSpPr>
            <p:spPr>
              <a:xfrm>
                <a:off x="2209680" y="4647960"/>
                <a:ext cx="53352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3" name="CustomShape 19"/>
              <p:cNvSpPr/>
              <p:nvPr/>
            </p:nvSpPr>
            <p:spPr>
              <a:xfrm>
                <a:off x="992160" y="533376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</a:t>
                </a:r>
              </a:p>
            </p:txBody>
          </p:sp>
          <p:sp>
            <p:nvSpPr>
              <p:cNvPr id="554" name="CustomShape 20"/>
              <p:cNvSpPr/>
              <p:nvPr/>
            </p:nvSpPr>
            <p:spPr>
              <a:xfrm>
                <a:off x="1525680" y="5257440"/>
                <a:ext cx="2570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,</a:t>
                </a:r>
              </a:p>
            </p:txBody>
          </p:sp>
          <p:sp>
            <p:nvSpPr>
              <p:cNvPr id="555" name="CustomShape 21"/>
              <p:cNvSpPr/>
              <p:nvPr/>
            </p:nvSpPr>
            <p:spPr>
              <a:xfrm>
                <a:off x="1982160" y="5333760"/>
                <a:ext cx="418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</a:p>
            </p:txBody>
          </p:sp>
          <p:sp>
            <p:nvSpPr>
              <p:cNvPr id="556" name="Line 22"/>
              <p:cNvSpPr/>
              <p:nvPr/>
            </p:nvSpPr>
            <p:spPr>
              <a:xfrm>
                <a:off x="1676520" y="5181480"/>
                <a:ext cx="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7" name="Line 23"/>
              <p:cNvSpPr/>
              <p:nvPr/>
            </p:nvSpPr>
            <p:spPr>
              <a:xfrm flipH="1">
                <a:off x="1143000" y="5181480"/>
                <a:ext cx="53352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8" name="Line 24"/>
              <p:cNvSpPr/>
              <p:nvPr/>
            </p:nvSpPr>
            <p:spPr>
              <a:xfrm>
                <a:off x="1676520" y="5181480"/>
                <a:ext cx="53316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9" name="Line 25"/>
              <p:cNvSpPr/>
              <p:nvPr/>
            </p:nvSpPr>
            <p:spPr>
              <a:xfrm>
                <a:off x="1143000" y="5714640"/>
                <a:ext cx="0" cy="228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0" name="CustomShape 26"/>
              <p:cNvSpPr/>
              <p:nvPr/>
            </p:nvSpPr>
            <p:spPr>
              <a:xfrm>
                <a:off x="915480" y="5867280"/>
                <a:ext cx="418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</a:p>
            </p:txBody>
          </p:sp>
          <p:grpSp>
            <p:nvGrpSpPr>
              <p:cNvPr id="561" name="Group 27"/>
              <p:cNvGrpSpPr/>
              <p:nvPr/>
            </p:nvGrpSpPr>
            <p:grpSpPr>
              <a:xfrm>
                <a:off x="3048480" y="4647960"/>
                <a:ext cx="503640" cy="611640"/>
                <a:chOff x="3048480" y="4647960"/>
                <a:chExt cx="503640" cy="611640"/>
              </a:xfrm>
            </p:grpSpPr>
            <p:sp>
              <p:nvSpPr>
                <p:cNvPr id="562" name="Line 28"/>
                <p:cNvSpPr/>
                <p:nvPr/>
              </p:nvSpPr>
              <p:spPr>
                <a:xfrm>
                  <a:off x="3276720" y="4647960"/>
                  <a:ext cx="0" cy="22824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63" name="CustomShape 29"/>
                <p:cNvSpPr/>
                <p:nvPr/>
              </p:nvSpPr>
              <p:spPr>
                <a:xfrm>
                  <a:off x="3048480" y="4799880"/>
                  <a:ext cx="503640" cy="459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zh-TW" sz="2400" b="0" strike="noStrike" spc="-1">
                      <a:solidFill>
                        <a:srgbClr val="000000"/>
                      </a:solidFill>
                      <a:latin typeface="Times New Roman"/>
                    </a:rPr>
                    <a:t>int</a:t>
                  </a:r>
                  <a:endParaRPr lang="en-US" sz="2400" b="0" strike="noStrike" spc="-1">
                    <a:solidFill>
                      <a:srgbClr val="000000"/>
                    </a:solidFill>
                    <a:latin typeface="Times New Roman"/>
                  </a:endParaRPr>
                </a:p>
              </p:txBody>
            </p:sp>
          </p:grpSp>
        </p:grpSp>
      </p:grpSp>
      <p:grpSp>
        <p:nvGrpSpPr>
          <p:cNvPr id="564" name="Group 30"/>
          <p:cNvGrpSpPr/>
          <p:nvPr/>
        </p:nvGrpSpPr>
        <p:grpSpPr>
          <a:xfrm>
            <a:off x="5191200" y="2244600"/>
            <a:ext cx="2919240" cy="4463640"/>
            <a:chOff x="5191200" y="2244600"/>
            <a:chExt cx="2919240" cy="4463640"/>
          </a:xfrm>
        </p:grpSpPr>
        <p:sp>
          <p:nvSpPr>
            <p:cNvPr id="565" name="CustomShape 31"/>
            <p:cNvSpPr/>
            <p:nvPr/>
          </p:nvSpPr>
          <p:spPr>
            <a:xfrm>
              <a:off x="5191200" y="2244600"/>
              <a:ext cx="2919240" cy="1191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D </a:t>
              </a:r>
              <a:r>
                <a:rPr lang="en-US" sz="2400" b="0" strike="noStrike" spc="-1">
                  <a:solidFill>
                    <a:srgbClr val="FF3300"/>
                  </a:solidFill>
                  <a:latin typeface="Symbol"/>
                  <a:ea typeface="Symbol"/>
                </a:rPr>
                <a:t></a:t>
              </a: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  </a:t>
              </a:r>
              <a:r>
                <a:rPr lang="en-US" sz="2400" b="1" strike="noStrike" spc="-1">
                  <a:solidFill>
                    <a:srgbClr val="FF3300"/>
                  </a:solidFill>
                  <a:latin typeface="Times New Roman"/>
                </a:rPr>
                <a:t>id</a:t>
              </a: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  L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L </a:t>
              </a:r>
              <a:r>
                <a:rPr lang="en-US" sz="2400" b="0" strike="noStrike" spc="-1">
                  <a:solidFill>
                    <a:srgbClr val="FF3300"/>
                  </a:solidFill>
                  <a:latin typeface="Symbol"/>
                  <a:ea typeface="Symbol"/>
                </a:rPr>
                <a:t></a:t>
              </a: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  “,” </a:t>
              </a:r>
              <a:r>
                <a:rPr lang="en-US" sz="2400" b="1" strike="noStrike" spc="-1">
                  <a:solidFill>
                    <a:srgbClr val="FF3300"/>
                  </a:solidFill>
                  <a:latin typeface="Times New Roman"/>
                </a:rPr>
                <a:t>id</a:t>
              </a: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  L  |  “:”  T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T </a:t>
              </a:r>
              <a:r>
                <a:rPr lang="en-US" sz="2400" b="0" strike="noStrike" spc="-1">
                  <a:solidFill>
                    <a:srgbClr val="000000"/>
                  </a:solidFill>
                  <a:latin typeface="Symbol"/>
                  <a:ea typeface="Symbol"/>
                </a:rPr>
                <a:t>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  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integer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 | </a:t>
              </a: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char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grpSp>
          <p:nvGrpSpPr>
            <p:cNvPr id="566" name="Group 32"/>
            <p:cNvGrpSpPr/>
            <p:nvPr/>
          </p:nvGrpSpPr>
          <p:grpSpPr>
            <a:xfrm>
              <a:off x="5335200" y="3733920"/>
              <a:ext cx="2712600" cy="2974320"/>
              <a:chOff x="5335200" y="3733920"/>
              <a:chExt cx="2712600" cy="2974320"/>
            </a:xfrm>
          </p:grpSpPr>
          <p:sp>
            <p:nvSpPr>
              <p:cNvPr id="567" name="CustomShape 33"/>
              <p:cNvSpPr/>
              <p:nvPr/>
            </p:nvSpPr>
            <p:spPr>
              <a:xfrm>
                <a:off x="5717160" y="3733920"/>
                <a:ext cx="400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D</a:t>
                </a:r>
              </a:p>
            </p:txBody>
          </p:sp>
          <p:sp>
            <p:nvSpPr>
              <p:cNvPr id="568" name="CustomShape 34"/>
              <p:cNvSpPr/>
              <p:nvPr/>
            </p:nvSpPr>
            <p:spPr>
              <a:xfrm>
                <a:off x="5335200" y="4191120"/>
                <a:ext cx="418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</a:p>
            </p:txBody>
          </p:sp>
          <p:sp>
            <p:nvSpPr>
              <p:cNvPr id="569" name="CustomShape 35"/>
              <p:cNvSpPr/>
              <p:nvPr/>
            </p:nvSpPr>
            <p:spPr>
              <a:xfrm>
                <a:off x="6173640" y="419112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</a:t>
                </a:r>
              </a:p>
            </p:txBody>
          </p:sp>
          <p:sp>
            <p:nvSpPr>
              <p:cNvPr id="570" name="Line 36"/>
              <p:cNvSpPr/>
              <p:nvPr/>
            </p:nvSpPr>
            <p:spPr>
              <a:xfrm flipH="1">
                <a:off x="5562720" y="4114800"/>
                <a:ext cx="380880" cy="1526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1" name="Line 37"/>
              <p:cNvSpPr/>
              <p:nvPr/>
            </p:nvSpPr>
            <p:spPr>
              <a:xfrm>
                <a:off x="5943600" y="4114800"/>
                <a:ext cx="380880" cy="1526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2" name="CustomShape 38"/>
              <p:cNvSpPr/>
              <p:nvPr/>
            </p:nvSpPr>
            <p:spPr>
              <a:xfrm>
                <a:off x="5640480" y="4648320"/>
                <a:ext cx="2570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,</a:t>
                </a:r>
              </a:p>
            </p:txBody>
          </p:sp>
          <p:sp>
            <p:nvSpPr>
              <p:cNvPr id="573" name="CustomShape 39"/>
              <p:cNvSpPr/>
              <p:nvPr/>
            </p:nvSpPr>
            <p:spPr>
              <a:xfrm>
                <a:off x="6096960" y="4724640"/>
                <a:ext cx="418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</a:p>
            </p:txBody>
          </p:sp>
          <p:sp>
            <p:nvSpPr>
              <p:cNvPr id="574" name="CustomShape 40"/>
              <p:cNvSpPr/>
              <p:nvPr/>
            </p:nvSpPr>
            <p:spPr>
              <a:xfrm>
                <a:off x="6707160" y="472464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</a:t>
                </a:r>
              </a:p>
            </p:txBody>
          </p:sp>
          <p:sp>
            <p:nvSpPr>
              <p:cNvPr id="575" name="Line 41"/>
              <p:cNvSpPr/>
              <p:nvPr/>
            </p:nvSpPr>
            <p:spPr>
              <a:xfrm>
                <a:off x="6324480" y="457200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6" name="Line 42"/>
              <p:cNvSpPr/>
              <p:nvPr/>
            </p:nvSpPr>
            <p:spPr>
              <a:xfrm flipH="1">
                <a:off x="5790960" y="4572000"/>
                <a:ext cx="53316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7" name="Line 43"/>
              <p:cNvSpPr/>
              <p:nvPr/>
            </p:nvSpPr>
            <p:spPr>
              <a:xfrm>
                <a:off x="6324480" y="4572000"/>
                <a:ext cx="5335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8" name="CustomShape 44"/>
              <p:cNvSpPr/>
              <p:nvPr/>
            </p:nvSpPr>
            <p:spPr>
              <a:xfrm>
                <a:off x="6173640" y="5181840"/>
                <a:ext cx="2570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,</a:t>
                </a:r>
              </a:p>
            </p:txBody>
          </p:sp>
          <p:sp>
            <p:nvSpPr>
              <p:cNvPr id="579" name="CustomShape 45"/>
              <p:cNvSpPr/>
              <p:nvPr/>
            </p:nvSpPr>
            <p:spPr>
              <a:xfrm>
                <a:off x="6630480" y="5257800"/>
                <a:ext cx="4183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</a:p>
            </p:txBody>
          </p:sp>
          <p:sp>
            <p:nvSpPr>
              <p:cNvPr id="580" name="CustomShape 46"/>
              <p:cNvSpPr/>
              <p:nvPr/>
            </p:nvSpPr>
            <p:spPr>
              <a:xfrm>
                <a:off x="7240680" y="525780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</a:t>
                </a:r>
              </a:p>
            </p:txBody>
          </p:sp>
          <p:sp>
            <p:nvSpPr>
              <p:cNvPr id="581" name="Line 47"/>
              <p:cNvSpPr/>
              <p:nvPr/>
            </p:nvSpPr>
            <p:spPr>
              <a:xfrm>
                <a:off x="6858000" y="510552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2" name="Line 48"/>
              <p:cNvSpPr/>
              <p:nvPr/>
            </p:nvSpPr>
            <p:spPr>
              <a:xfrm flipH="1">
                <a:off x="6324480" y="5105520"/>
                <a:ext cx="5335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3" name="Line 49"/>
              <p:cNvSpPr/>
              <p:nvPr/>
            </p:nvSpPr>
            <p:spPr>
              <a:xfrm>
                <a:off x="6858000" y="5105520"/>
                <a:ext cx="5335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584" name="Group 50"/>
              <p:cNvGrpSpPr/>
              <p:nvPr/>
            </p:nvGrpSpPr>
            <p:grpSpPr>
              <a:xfrm>
                <a:off x="6859080" y="5639040"/>
                <a:ext cx="1188720" cy="1069200"/>
                <a:chOff x="6859080" y="5639040"/>
                <a:chExt cx="1188720" cy="1069200"/>
              </a:xfrm>
            </p:grpSpPr>
            <p:sp>
              <p:nvSpPr>
                <p:cNvPr id="585" name="CustomShape 51"/>
                <p:cNvSpPr/>
                <p:nvPr/>
              </p:nvSpPr>
              <p:spPr>
                <a:xfrm>
                  <a:off x="6859080" y="5715000"/>
                  <a:ext cx="266040" cy="459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2400" b="0" strike="noStrike" spc="-1">
                      <a:solidFill>
                        <a:srgbClr val="000000"/>
                      </a:solidFill>
                      <a:latin typeface="Times New Roman"/>
                    </a:rPr>
                    <a:t>:</a:t>
                  </a:r>
                </a:p>
              </p:txBody>
            </p:sp>
            <p:sp>
              <p:nvSpPr>
                <p:cNvPr id="586" name="CustomShape 52"/>
                <p:cNvSpPr/>
                <p:nvPr/>
              </p:nvSpPr>
              <p:spPr>
                <a:xfrm>
                  <a:off x="7621560" y="5715000"/>
                  <a:ext cx="366480" cy="459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2400" b="0" strike="noStrike" spc="-1">
                      <a:solidFill>
                        <a:srgbClr val="000000"/>
                      </a:solidFill>
                      <a:latin typeface="Times New Roman"/>
                    </a:rPr>
                    <a:t>T</a:t>
                  </a:r>
                </a:p>
              </p:txBody>
            </p:sp>
            <p:sp>
              <p:nvSpPr>
                <p:cNvPr id="587" name="Line 53"/>
                <p:cNvSpPr/>
                <p:nvPr/>
              </p:nvSpPr>
              <p:spPr>
                <a:xfrm flipH="1">
                  <a:off x="7010280" y="5639040"/>
                  <a:ext cx="380880" cy="1522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8" name="Line 54"/>
                <p:cNvSpPr/>
                <p:nvPr/>
              </p:nvSpPr>
              <p:spPr>
                <a:xfrm>
                  <a:off x="7391160" y="5639040"/>
                  <a:ext cx="381240" cy="1522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589" name="Group 55"/>
                <p:cNvGrpSpPr/>
                <p:nvPr/>
              </p:nvGrpSpPr>
              <p:grpSpPr>
                <a:xfrm>
                  <a:off x="7544160" y="6096240"/>
                  <a:ext cx="503640" cy="612000"/>
                  <a:chOff x="7544160" y="6096240"/>
                  <a:chExt cx="503640" cy="612000"/>
                </a:xfrm>
              </p:grpSpPr>
              <p:sp>
                <p:nvSpPr>
                  <p:cNvPr id="590" name="Line 56"/>
                  <p:cNvSpPr/>
                  <p:nvPr/>
                </p:nvSpPr>
                <p:spPr>
                  <a:xfrm>
                    <a:off x="7772400" y="6096240"/>
                    <a:ext cx="0" cy="228600"/>
                  </a:xfrm>
                  <a:prstGeom prst="line">
                    <a:avLst/>
                  </a:prstGeom>
                  <a:ln w="2844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91" name="CustomShape 57"/>
                  <p:cNvSpPr/>
                  <p:nvPr/>
                </p:nvSpPr>
                <p:spPr>
                  <a:xfrm>
                    <a:off x="7544160" y="6248520"/>
                    <a:ext cx="503640" cy="459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zh-TW" sz="2400" b="0" strike="noStrike" spc="-1">
                        <a:solidFill>
                          <a:srgbClr val="000000"/>
                        </a:solidFill>
                        <a:latin typeface="Times New Roman"/>
                      </a:rPr>
                      <a:t>int</a:t>
                    </a:r>
                    <a:endParaRPr lang="en-US" sz="2400" b="0" strike="noStrike" spc="-1">
                      <a:solidFill>
                        <a:srgbClr val="000000"/>
                      </a:solidFill>
                      <a:latin typeface="Times New Roman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extShape 1"/>
          <p:cNvSpPr txBox="1"/>
          <p:nvPr/>
        </p:nvSpPr>
        <p:spPr>
          <a:xfrm>
            <a:off x="684360" y="33300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Bison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3" name="CustomShape 2"/>
          <p:cNvSpPr/>
          <p:nvPr/>
        </p:nvSpPr>
        <p:spPr>
          <a:xfrm>
            <a:off x="2334240" y="1628640"/>
            <a:ext cx="4912560" cy="484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%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token DIGIT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%%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line :  expr  ‘\n’ 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{printf(“%d\n”, $1);}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expr:  expr  ‘+’  term 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{$$ = $1 + $3;}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|  term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term:  term  ‘*’ factor 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{$$ = $1 * $3;}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|  factor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factor:  ‘(’  expr  ‘)’ 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{$$ = $2;}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|  DIGIT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Shape 1"/>
          <p:cNvSpPr txBox="1"/>
          <p:nvPr/>
        </p:nvSpPr>
        <p:spPr>
          <a:xfrm>
            <a:off x="755640" y="2599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Bison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5" name="CustomShape 2"/>
          <p:cNvSpPr/>
          <p:nvPr/>
        </p:nvSpPr>
        <p:spPr>
          <a:xfrm>
            <a:off x="1036800" y="1341360"/>
            <a:ext cx="7183440" cy="521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%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union {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   char op_type;   int value;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%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token &lt;value&gt;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DIGIT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%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type  &lt;op_type&gt;  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op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%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type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&lt;value&gt;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expr  factor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%%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expr: expr op factor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{$$ = $2 == ‘+’ ? $1 + $3 : $1 - $3;}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| factor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op: +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{$$ = ‘+’;}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|  -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{$$ = ‘-’;}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factor: DIGIT 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Recursive Evaluators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7" name="TextShape 2"/>
          <p:cNvSpPr txBox="1"/>
          <p:nvPr/>
        </p:nvSpPr>
        <p:spPr>
          <a:xfrm>
            <a:off x="685800" y="1980720"/>
            <a:ext cx="7772400" cy="44197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The parser constructs a parse tree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explicitly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recursive evaluator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is a function that traverses the parse tree and evaluates attributes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recursive evaluator can traverse the parse tree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in any order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recursive evaluator can traverse the parse tree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multiple times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extShape 1"/>
          <p:cNvSpPr txBox="1"/>
          <p:nvPr/>
        </p:nvSpPr>
        <p:spPr>
          <a:xfrm>
            <a:off x="684360" y="33300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9" name="CustomShape 2"/>
          <p:cNvSpPr/>
          <p:nvPr/>
        </p:nvSpPr>
        <p:spPr>
          <a:xfrm>
            <a:off x="2141640" y="1557360"/>
            <a:ext cx="5079240" cy="5201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B.ps  :=  10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B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S.ht  :=  B.ht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B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.ps  :=  B.ps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.ps  :=  B.ps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B.ht  :=  max(B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.ht,  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.ht)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B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.ps  :=  B.ps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sub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.ps  :=  shrink(B.ps)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B.ht  :=  disp(B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.ht,  B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.ht)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B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text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B.ht  :=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text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.h  </a:t>
            </a:r>
            <a:r>
              <a:rPr lang="zh-TW" sz="2400" b="0" strike="noStrike" spc="-1">
                <a:solidFill>
                  <a:srgbClr val="FF3300"/>
                </a:solidFill>
                <a:latin typeface="Symbol"/>
                <a:ea typeface="Symbol"/>
              </a:rPr>
              <a:t>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B.ps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3811320" y="2895480"/>
            <a:ext cx="15019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ps    B    ht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2" name="CustomShape 3"/>
          <p:cNvSpPr/>
          <p:nvPr/>
        </p:nvSpPr>
        <p:spPr>
          <a:xfrm>
            <a:off x="2979720" y="4191120"/>
            <a:ext cx="159048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ps   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ht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3" name="CustomShape 4"/>
          <p:cNvSpPr/>
          <p:nvPr/>
        </p:nvSpPr>
        <p:spPr>
          <a:xfrm>
            <a:off x="4656240" y="4191120"/>
            <a:ext cx="159048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ps   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ht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4" name="Line 5"/>
          <p:cNvSpPr/>
          <p:nvPr/>
        </p:nvSpPr>
        <p:spPr>
          <a:xfrm flipH="1">
            <a:off x="3809520" y="3387600"/>
            <a:ext cx="76212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5" name="Line 6"/>
          <p:cNvSpPr/>
          <p:nvPr/>
        </p:nvSpPr>
        <p:spPr>
          <a:xfrm>
            <a:off x="4572000" y="3387600"/>
            <a:ext cx="83808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6" name="Line 7"/>
          <p:cNvSpPr/>
          <p:nvPr/>
        </p:nvSpPr>
        <p:spPr>
          <a:xfrm flipH="1">
            <a:off x="3276720" y="3352680"/>
            <a:ext cx="761760" cy="83844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7" name="Line 8"/>
          <p:cNvSpPr/>
          <p:nvPr/>
        </p:nvSpPr>
        <p:spPr>
          <a:xfrm>
            <a:off x="5105520" y="3352680"/>
            <a:ext cx="838080" cy="838440"/>
          </a:xfrm>
          <a:prstGeom prst="line">
            <a:avLst/>
          </a:prstGeom>
          <a:ln w="28440">
            <a:solidFill>
              <a:srgbClr val="FF33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8" name="Line 9"/>
          <p:cNvSpPr/>
          <p:nvPr/>
        </p:nvSpPr>
        <p:spPr>
          <a:xfrm>
            <a:off x="4038480" y="3352680"/>
            <a:ext cx="914400" cy="9144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9" name="Line 10"/>
          <p:cNvSpPr/>
          <p:nvPr/>
        </p:nvSpPr>
        <p:spPr>
          <a:xfrm flipH="1">
            <a:off x="4343040" y="3352680"/>
            <a:ext cx="762120" cy="838440"/>
          </a:xfrm>
          <a:prstGeom prst="line">
            <a:avLst/>
          </a:prstGeom>
          <a:ln w="28440">
            <a:solidFill>
              <a:srgbClr val="FF33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0" name="CustomShape 11"/>
          <p:cNvSpPr/>
          <p:nvPr/>
        </p:nvSpPr>
        <p:spPr>
          <a:xfrm>
            <a:off x="1602000" y="2971800"/>
            <a:ext cx="3499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11" name="CustomShape 12"/>
          <p:cNvSpPr/>
          <p:nvPr/>
        </p:nvSpPr>
        <p:spPr>
          <a:xfrm>
            <a:off x="2058480" y="2971800"/>
            <a:ext cx="418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ht</a:t>
            </a:r>
          </a:p>
        </p:txBody>
      </p:sp>
      <p:sp>
        <p:nvSpPr>
          <p:cNvPr id="612" name="Line 13"/>
          <p:cNvSpPr/>
          <p:nvPr/>
        </p:nvSpPr>
        <p:spPr>
          <a:xfrm>
            <a:off x="1752480" y="3429000"/>
            <a:ext cx="0" cy="83808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3" name="Line 14"/>
          <p:cNvSpPr/>
          <p:nvPr/>
        </p:nvSpPr>
        <p:spPr>
          <a:xfrm flipV="1">
            <a:off x="2286000" y="3352680"/>
            <a:ext cx="0" cy="9144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4" name="CustomShape 15"/>
          <p:cNvSpPr/>
          <p:nvPr/>
        </p:nvSpPr>
        <p:spPr>
          <a:xfrm>
            <a:off x="1602000" y="419112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B</a:t>
            </a:r>
          </a:p>
        </p:txBody>
      </p:sp>
      <p:sp>
        <p:nvSpPr>
          <p:cNvPr id="615" name="CustomShape 16"/>
          <p:cNvSpPr/>
          <p:nvPr/>
        </p:nvSpPr>
        <p:spPr>
          <a:xfrm>
            <a:off x="1068480" y="4191120"/>
            <a:ext cx="452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6" name="CustomShape 17"/>
          <p:cNvSpPr/>
          <p:nvPr/>
        </p:nvSpPr>
        <p:spPr>
          <a:xfrm>
            <a:off x="2058480" y="4191120"/>
            <a:ext cx="418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ht</a:t>
            </a:r>
          </a:p>
        </p:txBody>
      </p:sp>
      <p:sp>
        <p:nvSpPr>
          <p:cNvPr id="617" name="CustomShape 18"/>
          <p:cNvSpPr/>
          <p:nvPr/>
        </p:nvSpPr>
        <p:spPr>
          <a:xfrm>
            <a:off x="7088400" y="289548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B</a:t>
            </a:r>
          </a:p>
        </p:txBody>
      </p:sp>
      <p:sp>
        <p:nvSpPr>
          <p:cNvPr id="618" name="CustomShape 19"/>
          <p:cNvSpPr/>
          <p:nvPr/>
        </p:nvSpPr>
        <p:spPr>
          <a:xfrm>
            <a:off x="7544880" y="2895480"/>
            <a:ext cx="418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ht</a:t>
            </a:r>
          </a:p>
        </p:txBody>
      </p:sp>
      <p:sp>
        <p:nvSpPr>
          <p:cNvPr id="619" name="CustomShape 20"/>
          <p:cNvSpPr/>
          <p:nvPr/>
        </p:nvSpPr>
        <p:spPr>
          <a:xfrm>
            <a:off x="6554880" y="2895480"/>
            <a:ext cx="452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0" name="CustomShape 21"/>
          <p:cNvSpPr/>
          <p:nvPr/>
        </p:nvSpPr>
        <p:spPr>
          <a:xfrm>
            <a:off x="6858720" y="4114800"/>
            <a:ext cx="6728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text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1" name="CustomShape 22"/>
          <p:cNvSpPr/>
          <p:nvPr/>
        </p:nvSpPr>
        <p:spPr>
          <a:xfrm>
            <a:off x="7621920" y="41148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h</a:t>
            </a:r>
          </a:p>
        </p:txBody>
      </p:sp>
      <p:sp>
        <p:nvSpPr>
          <p:cNvPr id="622" name="Line 23"/>
          <p:cNvSpPr/>
          <p:nvPr/>
        </p:nvSpPr>
        <p:spPr>
          <a:xfrm>
            <a:off x="7238880" y="3352680"/>
            <a:ext cx="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3" name="Line 24"/>
          <p:cNvSpPr/>
          <p:nvPr/>
        </p:nvSpPr>
        <p:spPr>
          <a:xfrm flipV="1">
            <a:off x="7772400" y="3276720"/>
            <a:ext cx="0" cy="9144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CustomShape 25"/>
          <p:cNvSpPr/>
          <p:nvPr/>
        </p:nvSpPr>
        <p:spPr>
          <a:xfrm>
            <a:off x="6781680" y="2743200"/>
            <a:ext cx="990720" cy="228600"/>
          </a:xfrm>
          <a:custGeom>
            <a:avLst/>
            <a:gdLst/>
            <a:ahLst/>
            <a:cxnLst/>
            <a:rect l="l" t="t" r="r" b="b"/>
            <a:pathLst>
              <a:path w="624" h="144">
                <a:moveTo>
                  <a:pt x="0" y="144"/>
                </a:moveTo>
                <a:cubicBezTo>
                  <a:pt x="92" y="72"/>
                  <a:pt x="184" y="0"/>
                  <a:pt x="288" y="0"/>
                </a:cubicBezTo>
                <a:cubicBezTo>
                  <a:pt x="392" y="0"/>
                  <a:pt x="508" y="72"/>
                  <a:pt x="624" y="144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extShape 1"/>
          <p:cNvSpPr txBox="1"/>
          <p:nvPr/>
        </p:nvSpPr>
        <p:spPr>
          <a:xfrm>
            <a:off x="762120" y="3805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6" name="CustomShape 2"/>
          <p:cNvSpPr/>
          <p:nvPr/>
        </p:nvSpPr>
        <p:spPr>
          <a:xfrm>
            <a:off x="907560" y="1447920"/>
            <a:ext cx="7965360" cy="5315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function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B(n, ps);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var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ps1, ps2, ht1, ht2;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begin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case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production at node n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of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‘B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ps1 :=  ps;  ht1 :=  B(child(n, 1), ps1);  ps2 :=  ps;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ht2 :=  B(child(n, 2), ps2);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max(ht1, ht2);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‘B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sub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B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ps1 :=  ps;  ht1 :=  B(child(n, 1), ps1);  ps2 :=  shrink(ps);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ht2 :=  B(child(n, 3), ps2);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disp(ht1, ht2);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‘B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text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ps 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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text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.h;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default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:  error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Semantic Analyzer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1600200" y="2514600"/>
            <a:ext cx="1600200" cy="11430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1737000" y="2631960"/>
            <a:ext cx="129924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Lexical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Analyzer</a:t>
            </a:r>
          </a:p>
        </p:txBody>
      </p:sp>
      <p:sp>
        <p:nvSpPr>
          <p:cNvPr id="46" name="CustomShape 4"/>
          <p:cNvSpPr/>
          <p:nvPr/>
        </p:nvSpPr>
        <p:spPr>
          <a:xfrm>
            <a:off x="3733920" y="2514600"/>
            <a:ext cx="1600200" cy="11430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5"/>
          <p:cNvSpPr/>
          <p:nvPr/>
        </p:nvSpPr>
        <p:spPr>
          <a:xfrm>
            <a:off x="5867280" y="2514600"/>
            <a:ext cx="1600200" cy="11430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6"/>
          <p:cNvSpPr/>
          <p:nvPr/>
        </p:nvSpPr>
        <p:spPr>
          <a:xfrm>
            <a:off x="3886560" y="2666880"/>
            <a:ext cx="129924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Syntax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Analyzer</a:t>
            </a:r>
          </a:p>
        </p:txBody>
      </p:sp>
      <p:sp>
        <p:nvSpPr>
          <p:cNvPr id="49" name="CustomShape 7"/>
          <p:cNvSpPr/>
          <p:nvPr/>
        </p:nvSpPr>
        <p:spPr>
          <a:xfrm>
            <a:off x="6019200" y="2666880"/>
            <a:ext cx="131760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Semantic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Analyzer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3733920" y="4572000"/>
            <a:ext cx="1600200" cy="11430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3963240" y="4724280"/>
            <a:ext cx="113004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Symbol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Table</a:t>
            </a:r>
          </a:p>
        </p:txBody>
      </p:sp>
      <p:sp>
        <p:nvSpPr>
          <p:cNvPr id="52" name="Line 10"/>
          <p:cNvSpPr/>
          <p:nvPr/>
        </p:nvSpPr>
        <p:spPr>
          <a:xfrm>
            <a:off x="3200400" y="3124080"/>
            <a:ext cx="533520" cy="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1"/>
          <p:cNvSpPr/>
          <p:nvPr/>
        </p:nvSpPr>
        <p:spPr>
          <a:xfrm>
            <a:off x="5334120" y="3124080"/>
            <a:ext cx="533160" cy="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Line 12"/>
          <p:cNvSpPr/>
          <p:nvPr/>
        </p:nvSpPr>
        <p:spPr>
          <a:xfrm>
            <a:off x="2362320" y="3657600"/>
            <a:ext cx="2133360" cy="914400"/>
          </a:xfrm>
          <a:prstGeom prst="line">
            <a:avLst/>
          </a:prstGeom>
          <a:ln w="28440">
            <a:solidFill>
              <a:srgbClr val="000000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Line 13"/>
          <p:cNvSpPr/>
          <p:nvPr/>
        </p:nvSpPr>
        <p:spPr>
          <a:xfrm>
            <a:off x="4495680" y="3657600"/>
            <a:ext cx="0" cy="914400"/>
          </a:xfrm>
          <a:prstGeom prst="line">
            <a:avLst/>
          </a:prstGeom>
          <a:ln w="28440">
            <a:solidFill>
              <a:srgbClr val="000000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Line 14"/>
          <p:cNvSpPr/>
          <p:nvPr/>
        </p:nvSpPr>
        <p:spPr>
          <a:xfrm flipH="1">
            <a:off x="4495320" y="3657600"/>
            <a:ext cx="2210040" cy="914400"/>
          </a:xfrm>
          <a:prstGeom prst="line">
            <a:avLst/>
          </a:prstGeom>
          <a:ln w="28440">
            <a:solidFill>
              <a:srgbClr val="000000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Line 15"/>
          <p:cNvSpPr/>
          <p:nvPr/>
        </p:nvSpPr>
        <p:spPr>
          <a:xfrm>
            <a:off x="1042920" y="3141720"/>
            <a:ext cx="533520" cy="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Line 16"/>
          <p:cNvSpPr/>
          <p:nvPr/>
        </p:nvSpPr>
        <p:spPr>
          <a:xfrm>
            <a:off x="7451640" y="3141720"/>
            <a:ext cx="533520" cy="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17"/>
          <p:cNvSpPr/>
          <p:nvPr/>
        </p:nvSpPr>
        <p:spPr>
          <a:xfrm>
            <a:off x="179640" y="2708280"/>
            <a:ext cx="121536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source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program</a:t>
            </a:r>
          </a:p>
        </p:txBody>
      </p:sp>
      <p:sp>
        <p:nvSpPr>
          <p:cNvPr id="60" name="CustomShape 18"/>
          <p:cNvSpPr/>
          <p:nvPr/>
        </p:nvSpPr>
        <p:spPr>
          <a:xfrm>
            <a:off x="7668000" y="2708280"/>
            <a:ext cx="121536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correct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program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1" name="CustomShape 2"/>
          <p:cNvSpPr/>
          <p:nvPr/>
        </p:nvSpPr>
        <p:spPr>
          <a:xfrm>
            <a:off x="1967040" y="2666880"/>
            <a:ext cx="136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     A     s</a:t>
            </a:r>
          </a:p>
        </p:txBody>
      </p:sp>
      <p:sp>
        <p:nvSpPr>
          <p:cNvPr id="632" name="CustomShape 3"/>
          <p:cNvSpPr/>
          <p:nvPr/>
        </p:nvSpPr>
        <p:spPr>
          <a:xfrm>
            <a:off x="1144080" y="3997440"/>
            <a:ext cx="1332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     L     s</a:t>
            </a:r>
          </a:p>
        </p:txBody>
      </p:sp>
      <p:sp>
        <p:nvSpPr>
          <p:cNvPr id="633" name="CustomShape 4"/>
          <p:cNvSpPr/>
          <p:nvPr/>
        </p:nvSpPr>
        <p:spPr>
          <a:xfrm>
            <a:off x="2820600" y="3997440"/>
            <a:ext cx="1418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     M     s</a:t>
            </a:r>
          </a:p>
        </p:txBody>
      </p:sp>
      <p:sp>
        <p:nvSpPr>
          <p:cNvPr id="634" name="Line 5"/>
          <p:cNvSpPr/>
          <p:nvPr/>
        </p:nvSpPr>
        <p:spPr>
          <a:xfrm flipH="1">
            <a:off x="1828440" y="3159000"/>
            <a:ext cx="76212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5" name="Line 6"/>
          <p:cNvSpPr/>
          <p:nvPr/>
        </p:nvSpPr>
        <p:spPr>
          <a:xfrm>
            <a:off x="2590920" y="3159000"/>
            <a:ext cx="83808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6" name="CustomShape 7"/>
          <p:cNvSpPr/>
          <p:nvPr/>
        </p:nvSpPr>
        <p:spPr>
          <a:xfrm>
            <a:off x="5624640" y="2666880"/>
            <a:ext cx="136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     A     s</a:t>
            </a:r>
          </a:p>
        </p:txBody>
      </p:sp>
      <p:sp>
        <p:nvSpPr>
          <p:cNvPr id="637" name="CustomShape 8"/>
          <p:cNvSpPr/>
          <p:nvPr/>
        </p:nvSpPr>
        <p:spPr>
          <a:xfrm>
            <a:off x="4802400" y="3997440"/>
            <a:ext cx="136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     Q     s</a:t>
            </a:r>
          </a:p>
        </p:txBody>
      </p:sp>
      <p:sp>
        <p:nvSpPr>
          <p:cNvPr id="638" name="CustomShape 9"/>
          <p:cNvSpPr/>
          <p:nvPr/>
        </p:nvSpPr>
        <p:spPr>
          <a:xfrm>
            <a:off x="6478560" y="3997440"/>
            <a:ext cx="1349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     R     s</a:t>
            </a:r>
          </a:p>
        </p:txBody>
      </p:sp>
      <p:sp>
        <p:nvSpPr>
          <p:cNvPr id="639" name="Line 10"/>
          <p:cNvSpPr/>
          <p:nvPr/>
        </p:nvSpPr>
        <p:spPr>
          <a:xfrm flipH="1">
            <a:off x="5486040" y="3159000"/>
            <a:ext cx="76212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0" name="Line 11"/>
          <p:cNvSpPr/>
          <p:nvPr/>
        </p:nvSpPr>
        <p:spPr>
          <a:xfrm>
            <a:off x="6248520" y="3159000"/>
            <a:ext cx="838080" cy="8384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1" name="Line 12"/>
          <p:cNvSpPr/>
          <p:nvPr/>
        </p:nvSpPr>
        <p:spPr>
          <a:xfrm flipH="1">
            <a:off x="1294920" y="3124080"/>
            <a:ext cx="762120" cy="83844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2" name="Line 13"/>
          <p:cNvSpPr/>
          <p:nvPr/>
        </p:nvSpPr>
        <p:spPr>
          <a:xfrm>
            <a:off x="3200400" y="3200400"/>
            <a:ext cx="838080" cy="838080"/>
          </a:xfrm>
          <a:prstGeom prst="line">
            <a:avLst/>
          </a:prstGeom>
          <a:ln w="28440">
            <a:solidFill>
              <a:srgbClr val="FF33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3" name="CustomShape 14"/>
          <p:cNvSpPr/>
          <p:nvPr/>
        </p:nvSpPr>
        <p:spPr>
          <a:xfrm>
            <a:off x="2286000" y="4495680"/>
            <a:ext cx="609480" cy="76320"/>
          </a:xfrm>
          <a:custGeom>
            <a:avLst/>
            <a:gdLst/>
            <a:ahLst/>
            <a:cxnLst/>
            <a:rect l="l" t="t" r="r" b="b"/>
            <a:pathLst>
              <a:path w="384" h="48">
                <a:moveTo>
                  <a:pt x="0" y="0"/>
                </a:moveTo>
                <a:cubicBezTo>
                  <a:pt x="64" y="24"/>
                  <a:pt x="128" y="48"/>
                  <a:pt x="192" y="48"/>
                </a:cubicBezTo>
                <a:cubicBezTo>
                  <a:pt x="256" y="48"/>
                  <a:pt x="320" y="24"/>
                  <a:pt x="384" y="0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4" name="Line 15"/>
          <p:cNvSpPr/>
          <p:nvPr/>
        </p:nvSpPr>
        <p:spPr>
          <a:xfrm>
            <a:off x="5791320" y="3200400"/>
            <a:ext cx="838080" cy="8380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5" name="Line 16"/>
          <p:cNvSpPr/>
          <p:nvPr/>
        </p:nvSpPr>
        <p:spPr>
          <a:xfrm flipH="1">
            <a:off x="6019920" y="3200400"/>
            <a:ext cx="761760" cy="838080"/>
          </a:xfrm>
          <a:prstGeom prst="line">
            <a:avLst/>
          </a:prstGeom>
          <a:ln w="28440">
            <a:solidFill>
              <a:srgbClr val="FF33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6" name="CustomShape 17"/>
          <p:cNvSpPr/>
          <p:nvPr/>
        </p:nvSpPr>
        <p:spPr>
          <a:xfrm>
            <a:off x="4952880" y="4419720"/>
            <a:ext cx="2819520" cy="228600"/>
          </a:xfrm>
          <a:custGeom>
            <a:avLst/>
            <a:gdLst/>
            <a:ahLst/>
            <a:cxnLst/>
            <a:rect l="l" t="t" r="r" b="b"/>
            <a:pathLst>
              <a:path w="1776" h="144">
                <a:moveTo>
                  <a:pt x="1776" y="0"/>
                </a:moveTo>
                <a:cubicBezTo>
                  <a:pt x="1468" y="72"/>
                  <a:pt x="1160" y="144"/>
                  <a:pt x="864" y="144"/>
                </a:cubicBezTo>
                <a:cubicBezTo>
                  <a:pt x="568" y="144"/>
                  <a:pt x="284" y="72"/>
                  <a:pt x="0" y="0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TextShape 1"/>
          <p:cNvSpPr txBox="1"/>
          <p:nvPr/>
        </p:nvSpPr>
        <p:spPr>
          <a:xfrm>
            <a:off x="684360" y="40428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8" name="CustomShape 2"/>
          <p:cNvSpPr/>
          <p:nvPr/>
        </p:nvSpPr>
        <p:spPr>
          <a:xfrm>
            <a:off x="1463040" y="1628640"/>
            <a:ext cx="6573960" cy="484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function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A(n, ai);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var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li, ls, mi, ms, ri, rs, qi, qs;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begin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case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production at node n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of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‘A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L  M’: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li := l(ai);  ls :=  L(child(n, 1), li);  mi :=  m(ls);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ms :=  M(child(n, 2), mi);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f(ms);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‘A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Q  R’: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ri := r(ai);  rs :=  R(child(n, 2), ri);  qi :=  q(rs);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qs :=  Q(child(n, 1), qi);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f(qs);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default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:  error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3" name="CustomShape 2"/>
          <p:cNvSpPr/>
          <p:nvPr/>
        </p:nvSpPr>
        <p:spPr>
          <a:xfrm>
            <a:off x="1532160" y="4495680"/>
            <a:ext cx="4550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4" name="CustomShape 3"/>
          <p:cNvSpPr/>
          <p:nvPr/>
        </p:nvSpPr>
        <p:spPr>
          <a:xfrm>
            <a:off x="1906920" y="449568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55" name="CustomShape 4"/>
          <p:cNvSpPr/>
          <p:nvPr/>
        </p:nvSpPr>
        <p:spPr>
          <a:xfrm>
            <a:off x="129636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656" name="CustomShape 5"/>
          <p:cNvSpPr/>
          <p:nvPr/>
        </p:nvSpPr>
        <p:spPr>
          <a:xfrm>
            <a:off x="228708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657" name="CustomShape 6"/>
          <p:cNvSpPr/>
          <p:nvPr/>
        </p:nvSpPr>
        <p:spPr>
          <a:xfrm>
            <a:off x="3049560" y="4495680"/>
            <a:ext cx="5191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E2</a:t>
            </a:r>
          </a:p>
        </p:txBody>
      </p:sp>
      <p:sp>
        <p:nvSpPr>
          <p:cNvPr id="658" name="CustomShape 7"/>
          <p:cNvSpPr/>
          <p:nvPr/>
        </p:nvSpPr>
        <p:spPr>
          <a:xfrm>
            <a:off x="3507120" y="449568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59" name="CustomShape 8"/>
          <p:cNvSpPr/>
          <p:nvPr/>
        </p:nvSpPr>
        <p:spPr>
          <a:xfrm>
            <a:off x="289656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660" name="CustomShape 9"/>
          <p:cNvSpPr/>
          <p:nvPr/>
        </p:nvSpPr>
        <p:spPr>
          <a:xfrm>
            <a:off x="388728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661" name="CustomShape 10"/>
          <p:cNvSpPr/>
          <p:nvPr/>
        </p:nvSpPr>
        <p:spPr>
          <a:xfrm>
            <a:off x="2211480" y="34290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662" name="CustomShape 11"/>
          <p:cNvSpPr/>
          <p:nvPr/>
        </p:nvSpPr>
        <p:spPr>
          <a:xfrm>
            <a:off x="2592720" y="342900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63" name="CustomShape 12"/>
          <p:cNvSpPr/>
          <p:nvPr/>
        </p:nvSpPr>
        <p:spPr>
          <a:xfrm>
            <a:off x="1982160" y="342900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664" name="CustomShape 13"/>
          <p:cNvSpPr/>
          <p:nvPr/>
        </p:nvSpPr>
        <p:spPr>
          <a:xfrm>
            <a:off x="2972880" y="342900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665" name="Line 14"/>
          <p:cNvSpPr/>
          <p:nvPr/>
        </p:nvSpPr>
        <p:spPr>
          <a:xfrm flipH="1">
            <a:off x="1447560" y="3886200"/>
            <a:ext cx="685800" cy="6858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6" name="Line 15"/>
          <p:cNvSpPr/>
          <p:nvPr/>
        </p:nvSpPr>
        <p:spPr>
          <a:xfrm>
            <a:off x="2133720" y="3886200"/>
            <a:ext cx="914400" cy="6858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7" name="Line 16"/>
          <p:cNvSpPr/>
          <p:nvPr/>
        </p:nvSpPr>
        <p:spPr>
          <a:xfrm flipV="1">
            <a:off x="2057400" y="3809520"/>
            <a:ext cx="6858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8" name="Line 17"/>
          <p:cNvSpPr/>
          <p:nvPr/>
        </p:nvSpPr>
        <p:spPr>
          <a:xfrm flipH="1" flipV="1">
            <a:off x="2743200" y="3809520"/>
            <a:ext cx="9144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9" name="Line 18"/>
          <p:cNvSpPr/>
          <p:nvPr/>
        </p:nvSpPr>
        <p:spPr>
          <a:xfrm flipV="1">
            <a:off x="2438280" y="3809520"/>
            <a:ext cx="6858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Line 19"/>
          <p:cNvSpPr/>
          <p:nvPr/>
        </p:nvSpPr>
        <p:spPr>
          <a:xfrm flipH="1" flipV="1">
            <a:off x="3124080" y="3809520"/>
            <a:ext cx="9144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Line 20"/>
          <p:cNvSpPr/>
          <p:nvPr/>
        </p:nvSpPr>
        <p:spPr>
          <a:xfrm flipH="1">
            <a:off x="1752480" y="3886200"/>
            <a:ext cx="609840" cy="60948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Line 21"/>
          <p:cNvSpPr/>
          <p:nvPr/>
        </p:nvSpPr>
        <p:spPr>
          <a:xfrm>
            <a:off x="2362320" y="3886200"/>
            <a:ext cx="838080" cy="60948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22"/>
          <p:cNvSpPr/>
          <p:nvPr/>
        </p:nvSpPr>
        <p:spPr>
          <a:xfrm>
            <a:off x="2211480" y="510552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674" name="CustomShape 23"/>
          <p:cNvSpPr/>
          <p:nvPr/>
        </p:nvSpPr>
        <p:spPr>
          <a:xfrm>
            <a:off x="2516400" y="510552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75" name="CustomShape 24"/>
          <p:cNvSpPr/>
          <p:nvPr/>
        </p:nvSpPr>
        <p:spPr>
          <a:xfrm>
            <a:off x="1906200" y="510552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676" name="CustomShape 25"/>
          <p:cNvSpPr/>
          <p:nvPr/>
        </p:nvSpPr>
        <p:spPr>
          <a:xfrm>
            <a:off x="2896560" y="510552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677" name="CustomShape 26"/>
          <p:cNvSpPr/>
          <p:nvPr/>
        </p:nvSpPr>
        <p:spPr>
          <a:xfrm>
            <a:off x="2057400" y="5486400"/>
            <a:ext cx="990720" cy="152280"/>
          </a:xfrm>
          <a:custGeom>
            <a:avLst/>
            <a:gdLst/>
            <a:ahLst/>
            <a:cxnLst/>
            <a:rect l="l" t="t" r="r" b="b"/>
            <a:pathLst>
              <a:path w="624" h="96">
                <a:moveTo>
                  <a:pt x="0" y="0"/>
                </a:moveTo>
                <a:cubicBezTo>
                  <a:pt x="116" y="48"/>
                  <a:pt x="232" y="96"/>
                  <a:pt x="336" y="96"/>
                </a:cubicBezTo>
                <a:cubicBezTo>
                  <a:pt x="440" y="96"/>
                  <a:pt x="576" y="16"/>
                  <a:pt x="624" y="0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8" name="CustomShape 27"/>
          <p:cNvSpPr/>
          <p:nvPr/>
        </p:nvSpPr>
        <p:spPr>
          <a:xfrm>
            <a:off x="2134800" y="6172200"/>
            <a:ext cx="418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id</a:t>
            </a:r>
          </a:p>
        </p:txBody>
      </p:sp>
      <p:sp>
        <p:nvSpPr>
          <p:cNvPr id="679" name="CustomShape 28"/>
          <p:cNvSpPr/>
          <p:nvPr/>
        </p:nvSpPr>
        <p:spPr>
          <a:xfrm>
            <a:off x="2516400" y="617220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80" name="Line 29"/>
          <p:cNvSpPr/>
          <p:nvPr/>
        </p:nvSpPr>
        <p:spPr>
          <a:xfrm>
            <a:off x="2362320" y="5486400"/>
            <a:ext cx="0" cy="76212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1" name="Line 30"/>
          <p:cNvSpPr/>
          <p:nvPr/>
        </p:nvSpPr>
        <p:spPr>
          <a:xfrm flipV="1">
            <a:off x="2666880" y="5486040"/>
            <a:ext cx="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2" name="CustomShape 31"/>
          <p:cNvSpPr/>
          <p:nvPr/>
        </p:nvSpPr>
        <p:spPr>
          <a:xfrm>
            <a:off x="2287800" y="1676520"/>
            <a:ext cx="3499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83" name="CustomShape 32"/>
          <p:cNvSpPr/>
          <p:nvPr/>
        </p:nvSpPr>
        <p:spPr>
          <a:xfrm>
            <a:off x="2973240" y="1676520"/>
            <a:ext cx="2829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</a:t>
            </a:r>
          </a:p>
        </p:txBody>
      </p:sp>
      <p:sp>
        <p:nvSpPr>
          <p:cNvPr id="684" name="Line 33"/>
          <p:cNvSpPr/>
          <p:nvPr/>
        </p:nvSpPr>
        <p:spPr>
          <a:xfrm>
            <a:off x="2438280" y="2133720"/>
            <a:ext cx="0" cy="68580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5" name="Line 34"/>
          <p:cNvSpPr/>
          <p:nvPr/>
        </p:nvSpPr>
        <p:spPr>
          <a:xfrm flipV="1">
            <a:off x="3124080" y="2057040"/>
            <a:ext cx="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6" name="CustomShape 35"/>
          <p:cNvSpPr/>
          <p:nvPr/>
        </p:nvSpPr>
        <p:spPr>
          <a:xfrm>
            <a:off x="2287440" y="27432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687" name="CustomShape 36"/>
          <p:cNvSpPr/>
          <p:nvPr/>
        </p:nvSpPr>
        <p:spPr>
          <a:xfrm>
            <a:off x="2592720" y="274320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88" name="CustomShape 37"/>
          <p:cNvSpPr/>
          <p:nvPr/>
        </p:nvSpPr>
        <p:spPr>
          <a:xfrm>
            <a:off x="1982160" y="274320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689" name="CustomShape 38"/>
          <p:cNvSpPr/>
          <p:nvPr/>
        </p:nvSpPr>
        <p:spPr>
          <a:xfrm>
            <a:off x="2972880" y="274320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690" name="CustomShape 39"/>
          <p:cNvSpPr/>
          <p:nvPr/>
        </p:nvSpPr>
        <p:spPr>
          <a:xfrm>
            <a:off x="2133720" y="2666880"/>
            <a:ext cx="609480" cy="152640"/>
          </a:xfrm>
          <a:custGeom>
            <a:avLst/>
            <a:gdLst/>
            <a:ahLst/>
            <a:cxnLst/>
            <a:rect l="l" t="t" r="r" b="b"/>
            <a:pathLst>
              <a:path w="384" h="96">
                <a:moveTo>
                  <a:pt x="384" y="96"/>
                </a:moveTo>
                <a:cubicBezTo>
                  <a:pt x="320" y="48"/>
                  <a:pt x="256" y="0"/>
                  <a:pt x="192" y="0"/>
                </a:cubicBezTo>
                <a:cubicBezTo>
                  <a:pt x="128" y="0"/>
                  <a:pt x="32" y="80"/>
                  <a:pt x="0" y="96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40"/>
          <p:cNvSpPr/>
          <p:nvPr/>
        </p:nvSpPr>
        <p:spPr>
          <a:xfrm>
            <a:off x="6098040" y="2362320"/>
            <a:ext cx="3499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92" name="CustomShape 41"/>
          <p:cNvSpPr/>
          <p:nvPr/>
        </p:nvSpPr>
        <p:spPr>
          <a:xfrm>
            <a:off x="6783120" y="2362320"/>
            <a:ext cx="2829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</a:t>
            </a:r>
          </a:p>
        </p:txBody>
      </p:sp>
      <p:sp>
        <p:nvSpPr>
          <p:cNvPr id="693" name="Line 42"/>
          <p:cNvSpPr/>
          <p:nvPr/>
        </p:nvSpPr>
        <p:spPr>
          <a:xfrm>
            <a:off x="6248520" y="2819520"/>
            <a:ext cx="0" cy="68580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4" name="Line 43"/>
          <p:cNvSpPr/>
          <p:nvPr/>
        </p:nvSpPr>
        <p:spPr>
          <a:xfrm flipV="1">
            <a:off x="6934320" y="2742840"/>
            <a:ext cx="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5" name="CustomShape 44"/>
          <p:cNvSpPr/>
          <p:nvPr/>
        </p:nvSpPr>
        <p:spPr>
          <a:xfrm>
            <a:off x="6097680" y="34290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696" name="CustomShape 45"/>
          <p:cNvSpPr/>
          <p:nvPr/>
        </p:nvSpPr>
        <p:spPr>
          <a:xfrm>
            <a:off x="6402600" y="342900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697" name="CustomShape 46"/>
          <p:cNvSpPr/>
          <p:nvPr/>
        </p:nvSpPr>
        <p:spPr>
          <a:xfrm>
            <a:off x="5792400" y="342900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698" name="CustomShape 47"/>
          <p:cNvSpPr/>
          <p:nvPr/>
        </p:nvSpPr>
        <p:spPr>
          <a:xfrm>
            <a:off x="6782760" y="342900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699" name="CustomShape 48"/>
          <p:cNvSpPr/>
          <p:nvPr/>
        </p:nvSpPr>
        <p:spPr>
          <a:xfrm>
            <a:off x="5943600" y="3352680"/>
            <a:ext cx="609480" cy="152640"/>
          </a:xfrm>
          <a:custGeom>
            <a:avLst/>
            <a:gdLst/>
            <a:ahLst/>
            <a:cxnLst/>
            <a:rect l="l" t="t" r="r" b="b"/>
            <a:pathLst>
              <a:path w="384" h="96">
                <a:moveTo>
                  <a:pt x="384" y="96"/>
                </a:moveTo>
                <a:cubicBezTo>
                  <a:pt x="320" y="48"/>
                  <a:pt x="256" y="0"/>
                  <a:pt x="192" y="0"/>
                </a:cubicBezTo>
                <a:cubicBezTo>
                  <a:pt x="128" y="0"/>
                  <a:pt x="32" y="80"/>
                  <a:pt x="0" y="96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0" name="Line 49"/>
          <p:cNvSpPr/>
          <p:nvPr/>
        </p:nvSpPr>
        <p:spPr>
          <a:xfrm flipH="1">
            <a:off x="5257440" y="3886200"/>
            <a:ext cx="685800" cy="6858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1" name="Line 50"/>
          <p:cNvSpPr/>
          <p:nvPr/>
        </p:nvSpPr>
        <p:spPr>
          <a:xfrm>
            <a:off x="5943600" y="3886200"/>
            <a:ext cx="914400" cy="68580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2" name="Line 51"/>
          <p:cNvSpPr/>
          <p:nvPr/>
        </p:nvSpPr>
        <p:spPr>
          <a:xfrm flipV="1">
            <a:off x="5867280" y="3809520"/>
            <a:ext cx="6858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3" name="Line 52"/>
          <p:cNvSpPr/>
          <p:nvPr/>
        </p:nvSpPr>
        <p:spPr>
          <a:xfrm flipH="1" flipV="1">
            <a:off x="6553080" y="3809520"/>
            <a:ext cx="9144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4" name="Line 53"/>
          <p:cNvSpPr/>
          <p:nvPr/>
        </p:nvSpPr>
        <p:spPr>
          <a:xfrm flipV="1">
            <a:off x="6248520" y="3809520"/>
            <a:ext cx="6858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5" name="Line 54"/>
          <p:cNvSpPr/>
          <p:nvPr/>
        </p:nvSpPr>
        <p:spPr>
          <a:xfrm flipH="1" flipV="1">
            <a:off x="6934320" y="3809520"/>
            <a:ext cx="914400" cy="76212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Line 55"/>
          <p:cNvSpPr/>
          <p:nvPr/>
        </p:nvSpPr>
        <p:spPr>
          <a:xfrm flipH="1">
            <a:off x="5562360" y="3886200"/>
            <a:ext cx="609480" cy="60948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7" name="Line 56"/>
          <p:cNvSpPr/>
          <p:nvPr/>
        </p:nvSpPr>
        <p:spPr>
          <a:xfrm>
            <a:off x="6172200" y="3886200"/>
            <a:ext cx="838080" cy="60948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8" name="CustomShape 57"/>
          <p:cNvSpPr/>
          <p:nvPr/>
        </p:nvSpPr>
        <p:spPr>
          <a:xfrm>
            <a:off x="7012080" y="44956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709" name="CustomShape 58"/>
          <p:cNvSpPr/>
          <p:nvPr/>
        </p:nvSpPr>
        <p:spPr>
          <a:xfrm>
            <a:off x="7317000" y="449568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710" name="CustomShape 59"/>
          <p:cNvSpPr/>
          <p:nvPr/>
        </p:nvSpPr>
        <p:spPr>
          <a:xfrm>
            <a:off x="670680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711" name="CustomShape 60"/>
          <p:cNvSpPr/>
          <p:nvPr/>
        </p:nvSpPr>
        <p:spPr>
          <a:xfrm>
            <a:off x="769716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712" name="CustomShape 61"/>
          <p:cNvSpPr/>
          <p:nvPr/>
        </p:nvSpPr>
        <p:spPr>
          <a:xfrm>
            <a:off x="6858000" y="4876920"/>
            <a:ext cx="990720" cy="152280"/>
          </a:xfrm>
          <a:custGeom>
            <a:avLst/>
            <a:gdLst/>
            <a:ahLst/>
            <a:cxnLst/>
            <a:rect l="l" t="t" r="r" b="b"/>
            <a:pathLst>
              <a:path w="624" h="96">
                <a:moveTo>
                  <a:pt x="0" y="0"/>
                </a:moveTo>
                <a:cubicBezTo>
                  <a:pt x="116" y="48"/>
                  <a:pt x="232" y="96"/>
                  <a:pt x="336" y="96"/>
                </a:cubicBezTo>
                <a:cubicBezTo>
                  <a:pt x="440" y="96"/>
                  <a:pt x="576" y="16"/>
                  <a:pt x="624" y="0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3" name="CustomShape 62"/>
          <p:cNvSpPr/>
          <p:nvPr/>
        </p:nvSpPr>
        <p:spPr>
          <a:xfrm>
            <a:off x="6935400" y="5562720"/>
            <a:ext cx="418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id</a:t>
            </a:r>
          </a:p>
        </p:txBody>
      </p:sp>
      <p:sp>
        <p:nvSpPr>
          <p:cNvPr id="714" name="CustomShape 63"/>
          <p:cNvSpPr/>
          <p:nvPr/>
        </p:nvSpPr>
        <p:spPr>
          <a:xfrm>
            <a:off x="7317000" y="556272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715" name="Line 64"/>
          <p:cNvSpPr/>
          <p:nvPr/>
        </p:nvSpPr>
        <p:spPr>
          <a:xfrm>
            <a:off x="7162920" y="4876920"/>
            <a:ext cx="0" cy="76176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6" name="Line 65"/>
          <p:cNvSpPr/>
          <p:nvPr/>
        </p:nvSpPr>
        <p:spPr>
          <a:xfrm flipV="1">
            <a:off x="7467480" y="4876920"/>
            <a:ext cx="0" cy="76176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7" name="CustomShape 66"/>
          <p:cNvSpPr/>
          <p:nvPr/>
        </p:nvSpPr>
        <p:spPr>
          <a:xfrm>
            <a:off x="5411880" y="44956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718" name="CustomShape 67"/>
          <p:cNvSpPr/>
          <p:nvPr/>
        </p:nvSpPr>
        <p:spPr>
          <a:xfrm>
            <a:off x="5716800" y="449568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719" name="CustomShape 68"/>
          <p:cNvSpPr/>
          <p:nvPr/>
        </p:nvSpPr>
        <p:spPr>
          <a:xfrm>
            <a:off x="510660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</a:t>
            </a:r>
          </a:p>
        </p:txBody>
      </p:sp>
      <p:sp>
        <p:nvSpPr>
          <p:cNvPr id="720" name="CustomShape 69"/>
          <p:cNvSpPr/>
          <p:nvPr/>
        </p:nvSpPr>
        <p:spPr>
          <a:xfrm>
            <a:off x="6096960" y="4495680"/>
            <a:ext cx="266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721" name="CustomShape 70"/>
          <p:cNvSpPr/>
          <p:nvPr/>
        </p:nvSpPr>
        <p:spPr>
          <a:xfrm>
            <a:off x="5257800" y="4876920"/>
            <a:ext cx="990720" cy="152280"/>
          </a:xfrm>
          <a:custGeom>
            <a:avLst/>
            <a:gdLst/>
            <a:ahLst/>
            <a:cxnLst/>
            <a:rect l="l" t="t" r="r" b="b"/>
            <a:pathLst>
              <a:path w="624" h="96">
                <a:moveTo>
                  <a:pt x="0" y="0"/>
                </a:moveTo>
                <a:cubicBezTo>
                  <a:pt x="116" y="48"/>
                  <a:pt x="232" y="96"/>
                  <a:pt x="336" y="96"/>
                </a:cubicBezTo>
                <a:cubicBezTo>
                  <a:pt x="440" y="96"/>
                  <a:pt x="576" y="16"/>
                  <a:pt x="624" y="0"/>
                </a:cubicBezTo>
              </a:path>
            </a:pathLst>
          </a:custGeom>
          <a:noFill/>
          <a:ln w="2844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71"/>
          <p:cNvSpPr/>
          <p:nvPr/>
        </p:nvSpPr>
        <p:spPr>
          <a:xfrm>
            <a:off x="5335200" y="5562720"/>
            <a:ext cx="418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id</a:t>
            </a:r>
          </a:p>
        </p:txBody>
      </p:sp>
      <p:sp>
        <p:nvSpPr>
          <p:cNvPr id="723" name="CustomShape 72"/>
          <p:cNvSpPr/>
          <p:nvPr/>
        </p:nvSpPr>
        <p:spPr>
          <a:xfrm>
            <a:off x="5716800" y="5562720"/>
            <a:ext cx="29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</a:t>
            </a:r>
          </a:p>
        </p:txBody>
      </p:sp>
      <p:sp>
        <p:nvSpPr>
          <p:cNvPr id="724" name="Line 73"/>
          <p:cNvSpPr/>
          <p:nvPr/>
        </p:nvSpPr>
        <p:spPr>
          <a:xfrm>
            <a:off x="5562720" y="4876920"/>
            <a:ext cx="0" cy="76176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5" name="Line 74"/>
          <p:cNvSpPr/>
          <p:nvPr/>
        </p:nvSpPr>
        <p:spPr>
          <a:xfrm flipV="1">
            <a:off x="5867280" y="4876920"/>
            <a:ext cx="0" cy="76176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7" name="CustomShape 2"/>
          <p:cNvSpPr/>
          <p:nvPr/>
        </p:nvSpPr>
        <p:spPr>
          <a:xfrm>
            <a:off x="1670400" y="1905120"/>
            <a:ext cx="6343560" cy="4533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function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Es(n);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var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s1, s2;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begin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case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production at node n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of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s1 :=  Es(child(n, 1));  s2 :=  Es(child(n, 2));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fs(s1, s2);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.s;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default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:  error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9" name="CustomShape 2"/>
          <p:cNvSpPr/>
          <p:nvPr/>
        </p:nvSpPr>
        <p:spPr>
          <a:xfrm>
            <a:off x="1972800" y="1752480"/>
            <a:ext cx="5405040" cy="4899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function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Et(n, i);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var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i1, t1, i2, t2;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begin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case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production at node n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of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i1 := fi1(i);  t1 :=  Et(child(n, 1), i1);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i2 := fi2(i);  t2 :=  Et(child(n, 2), i2);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ft(t1, t2);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‘E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’: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h(i);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default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:  error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;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1" name="CustomShape 2"/>
          <p:cNvSpPr/>
          <p:nvPr/>
        </p:nvSpPr>
        <p:spPr>
          <a:xfrm>
            <a:off x="3043800" y="2362320"/>
            <a:ext cx="3128400" cy="302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function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Sr(n);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var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s, i, t;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begin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s :=  Es(child(n, 1));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i :=  g(s);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t :=  Et(child(n, 1), i);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return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end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Systems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3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type system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is a collection of rules for assigning types to the various parts of a program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type checker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implements a type system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Types are represented by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type expressions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TextShape 1"/>
          <p:cNvSpPr txBox="1"/>
          <p:nvPr/>
        </p:nvSpPr>
        <p:spPr>
          <a:xfrm>
            <a:off x="684360" y="40428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Expressions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5" name="TextShape 2"/>
          <p:cNvSpPr txBox="1"/>
          <p:nvPr/>
        </p:nvSpPr>
        <p:spPr>
          <a:xfrm>
            <a:off x="755640" y="1628280"/>
            <a:ext cx="7772400" cy="48006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97000"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basic type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is a type expression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boolean, char, integer, real, void, type_error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type constructor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applied to type expressions is a type expression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array:  array(I, T)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product:  T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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T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record:  record((N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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T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)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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(N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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T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))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pointer:  pointer(T)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function:  D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R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Semantics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1692360" y="1989000"/>
            <a:ext cx="590544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lnSpc>
                <a:spcPct val="130000"/>
              </a:lnSpc>
              <a:spcBef>
                <a:spcPts val="799"/>
              </a:spcBef>
              <a:buClr>
                <a:srgbClr val="FF33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Type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of each construct</a:t>
            </a:r>
          </a:p>
          <a:p>
            <a:pPr marL="342720" indent="-342720">
              <a:lnSpc>
                <a:spcPct val="130000"/>
              </a:lnSpc>
              <a:spcBef>
                <a:spcPts val="799"/>
              </a:spcBef>
              <a:buClr>
                <a:srgbClr val="FF33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Interpretation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of each construct</a:t>
            </a:r>
          </a:p>
          <a:p>
            <a:pPr marL="342720" indent="-342720">
              <a:lnSpc>
                <a:spcPct val="130000"/>
              </a:lnSpc>
              <a:spcBef>
                <a:spcPts val="799"/>
              </a:spcBef>
              <a:buClr>
                <a:srgbClr val="FF33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Translation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of each construct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extShape 1"/>
          <p:cNvSpPr txBox="1"/>
          <p:nvPr/>
        </p:nvSpPr>
        <p:spPr>
          <a:xfrm>
            <a:off x="685440" y="609120"/>
            <a:ext cx="792468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Declarations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600200" y="2209680"/>
            <a:ext cx="6705720" cy="3683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D  “;”  E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D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D  “;”  D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   | 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“:”  T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 addtype(</a:t>
            </a:r>
            <a:r>
              <a:rPr lang="zh-TW" sz="28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.entry, T.type) }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char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 T.type := char }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integer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 T.type := integer }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“*”  T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{T.type := pointer(T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.type) }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array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“[”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“]”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T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 T.type := array(</a:t>
            </a:r>
            <a:r>
              <a:rPr lang="zh-TW" sz="2800" b="1" strike="noStrike" spc="-1">
                <a:solidFill>
                  <a:srgbClr val="FF3300"/>
                </a:solidFill>
                <a:latin typeface="Times New Roman"/>
              </a:rPr>
              <a:t>num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.value, T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.type) 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Checking of Expressions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1071720" y="1905120"/>
            <a:ext cx="6904800" cy="47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literal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char}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int}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lookup(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.entry)}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mod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if E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int and E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int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 then int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“[” 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“]”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if E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array(s, t) and E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int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 then t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“*” 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if E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pointer(t) </a:t>
            </a:r>
            <a:r>
              <a:t/>
            </a:r>
            <a:br/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 then t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Checking of Statements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1" name="CustomShape 2"/>
          <p:cNvSpPr/>
          <p:nvPr/>
        </p:nvSpPr>
        <p:spPr>
          <a:xfrm>
            <a:off x="1379880" y="1752480"/>
            <a:ext cx="6504480" cy="5151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D  “;”  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“:=”  E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{S.type := if lookup(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.entry) = E.type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then void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if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E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then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S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{S.type := if E.type = boolean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then S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while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E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do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S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{S.type := if E.type = boolean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then S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S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“;”  S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{S.type := if S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void and S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void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 then void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Checking of Functions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3" name="CustomShape 2"/>
          <p:cNvSpPr/>
          <p:nvPr/>
        </p:nvSpPr>
        <p:spPr>
          <a:xfrm>
            <a:off x="1066680" y="2209680"/>
            <a:ext cx="7315200" cy="288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en-US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T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“</a:t>
            </a:r>
            <a:r>
              <a:rPr lang="en-US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”  T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            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{T.type := T</a:t>
            </a:r>
            <a:r>
              <a:rPr lang="en-US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.type  </a:t>
            </a:r>
            <a:r>
              <a:rPr lang="en-US" sz="2800" b="0" strike="noStrike" spc="-1">
                <a:solidFill>
                  <a:srgbClr val="FF3300"/>
                </a:solidFill>
                <a:latin typeface="Symbol"/>
                <a:ea typeface="Symbol"/>
              </a:rPr>
              <a:t>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  T</a:t>
            </a:r>
            <a:r>
              <a:rPr lang="en-US" sz="2800" b="0" strike="noStrike" spc="-1" baseline="-25000">
                <a:solidFill>
                  <a:srgbClr val="FF3300"/>
                </a:solidFill>
                <a:latin typeface="Times New Roman"/>
              </a:rPr>
              <a:t>2 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.type}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en-US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 “(”  E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 “)”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{E.type := if E</a:t>
            </a:r>
            <a:r>
              <a:rPr lang="en-US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.type = s </a:t>
            </a:r>
            <a:r>
              <a:rPr lang="en-US" sz="2800" b="0" strike="noStrike" spc="-1">
                <a:solidFill>
                  <a:srgbClr val="FF3300"/>
                </a:solidFill>
                <a:latin typeface="Symbol"/>
                <a:ea typeface="Symbol"/>
              </a:rPr>
              <a:t>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 t and E</a:t>
            </a:r>
            <a:r>
              <a:rPr lang="en-US" sz="28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.type = s 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                          then t else type_error}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Attribute Grammars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An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attribute grammar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 context free grammar with associated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attributes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semantic rules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Each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grammar symbol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associated with a set of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attributes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Each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production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associated with a set of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semantic rules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for computing attributes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686280"/>
          </a:xfrm>
        </p:spPr>
        <p:txBody>
          <a:bodyPr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Attribute grammars (Contd.)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400" cy="472428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Each attribute has well defined domain of values such as integer, float, character, string and expressions.</a:t>
            </a:r>
          </a:p>
          <a:p>
            <a:pPr>
              <a:buFont typeface="Arial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Attribute grammar can pass values or information among the nodes in a parse tree.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5" ma:contentTypeDescription="Create a new document." ma:contentTypeScope="" ma:versionID="6422934c898b305a7f872759575cc442">
  <xsd:schema xmlns:xsd="http://www.w3.org/2001/XMLSchema" xmlns:xs="http://www.w3.org/2001/XMLSchema" xmlns:p="http://schemas.microsoft.com/office/2006/metadata/properties" xmlns:ns2="8506bf05-5515-44a3-848b-4d524adb9b77" targetNamespace="http://schemas.microsoft.com/office/2006/metadata/properties" ma:root="true" ma:fieldsID="59b54b90fb6e2b181d81b6e107cd318a" ns2:_="">
    <xsd:import namespace="8506bf05-5515-44a3-848b-4d524adb9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6A68DD-A1F2-452F-A784-6A0059F3E513}"/>
</file>

<file path=customXml/itemProps2.xml><?xml version="1.0" encoding="utf-8"?>
<ds:datastoreItem xmlns:ds="http://schemas.openxmlformats.org/officeDocument/2006/customXml" ds:itemID="{21750C40-091E-4BE2-BE53-DBDF4C01C751}"/>
</file>

<file path=customXml/itemProps3.xml><?xml version="1.0" encoding="utf-8"?>
<ds:datastoreItem xmlns:ds="http://schemas.openxmlformats.org/officeDocument/2006/customXml" ds:itemID="{DA0C6ED0-14AD-488F-95CE-2CFC3A9C594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2352</TotalTime>
  <Words>5607</Words>
  <Application>Microsoft Office PowerPoint</Application>
  <PresentationFormat>On-screen Show (4:3)</PresentationFormat>
  <Paragraphs>828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DejaVu Sans</vt:lpstr>
      <vt:lpstr>Symbol</vt:lpstr>
      <vt:lpstr>Times New Roman</vt:lpstr>
      <vt:lpstr>Wingdings</vt:lpstr>
      <vt:lpstr>Office Theme</vt:lpstr>
      <vt:lpstr>Semantic Analysis </vt:lpstr>
      <vt:lpstr>PowerPoint Presentation</vt:lpstr>
      <vt:lpstr>Semantic Analysis in Compiler Design</vt:lpstr>
      <vt:lpstr>PowerPoint Presentation</vt:lpstr>
      <vt:lpstr>Functions of Semantic Analysis</vt:lpstr>
      <vt:lpstr>PowerPoint Presentation</vt:lpstr>
      <vt:lpstr>PowerPoint Presentation</vt:lpstr>
      <vt:lpstr>PowerPoint Presentation</vt:lpstr>
      <vt:lpstr>Attribute grammars (Contd.)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Analysis</dc:title>
  <dc:creator>林迺衛</dc:creator>
  <cp:lastModifiedBy>Windows User</cp:lastModifiedBy>
  <cp:revision>44</cp:revision>
  <cp:lastPrinted>1997-11-18T09:13:14Z</cp:lastPrinted>
  <dcterms:created xsi:type="dcterms:W3CDTF">1997-11-13T07:43:24Z</dcterms:created>
  <dcterms:modified xsi:type="dcterms:W3CDTF">2020-11-07T04:40:27Z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