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2" r:id="rId4"/>
    <p:sldId id="305" r:id="rId5"/>
    <p:sldId id="306" r:id="rId6"/>
    <p:sldId id="307" r:id="rId7"/>
    <p:sldId id="308" r:id="rId8"/>
    <p:sldId id="264" r:id="rId9"/>
    <p:sldId id="296" r:id="rId10"/>
    <p:sldId id="29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FA1-82A5-4AAE-89AE-637738E59F38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FBF5-B740-46FF-ADEE-7E8DB7CE368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B6A-3415-4B7E-8834-21BF51415AD4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7F79-DAA0-4F18-A2EB-335CAC1A8D5B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0B9-850D-4E18-A891-7216E46F5990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0A8B-9317-4529-8979-F8FA7DC23FE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5BF-773C-4B13-B590-78937A39D42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9DA-8E5D-4572-BA72-90F7640ED5D8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7F8-7829-4388-BCA1-C81F3A88C46D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A63-EE09-4FA6-A460-0C5F1E140923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76-7E3D-4B53-8B2C-386E6F0A11A8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00CF-8509-46F0-91C7-6CD42BCD9EB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 CS1762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perform left factoring on the given grammar.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The given grammar G with a common prefix.</a:t>
            </a:r>
          </a:p>
          <a:p>
            <a:pPr marL="0" indent="0" algn="just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The resultant left factored grammar G’, such that both G and G’ are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706840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 No.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23-45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46-rest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 10</a:t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To implement Left factoring of a given grammar (CFG) consisting of a common prefix.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Left Factoring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295399"/>
            <a:ext cx="7772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Objective: </a:t>
            </a:r>
            <a:r>
              <a:rPr lang="en-US" sz="2400" dirty="0"/>
              <a:t>To predict which </a:t>
            </a:r>
            <a:r>
              <a:rPr lang="en-US" sz="2400" dirty="0" smtClean="0"/>
              <a:t>production rule of a given grammar to use </a:t>
            </a:r>
            <a:r>
              <a:rPr lang="en-US" sz="2400" dirty="0"/>
              <a:t>without </a:t>
            </a:r>
            <a:r>
              <a:rPr lang="en-US" sz="2400" dirty="0" smtClean="0"/>
              <a:t>backtracking if there is a common prefix. 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Theory: 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• Left factoring is a grammar transformation </a:t>
            </a:r>
            <a:r>
              <a:rPr lang="en-US" sz="2800" dirty="0" smtClean="0"/>
              <a:t>rule that </a:t>
            </a:r>
            <a:r>
              <a:rPr lang="en-US" sz="2800" dirty="0"/>
              <a:t>is useful for producing </a:t>
            </a:r>
            <a:r>
              <a:rPr lang="en-US" sz="2800" dirty="0" smtClean="0"/>
              <a:t>an equivalent  </a:t>
            </a:r>
            <a:r>
              <a:rPr lang="en-US" sz="2800" dirty="0"/>
              <a:t>grammar suitable for predictive or top-down parsing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• Consider following grammar: </a:t>
            </a:r>
            <a:endParaRPr lang="en-US" sz="2800" dirty="0" smtClean="0"/>
          </a:p>
          <a:p>
            <a:pPr algn="just"/>
            <a:r>
              <a:rPr lang="en-US" sz="2800" dirty="0" err="1"/>
              <a:t>s</a:t>
            </a:r>
            <a:r>
              <a:rPr lang="en-US" sz="2800" dirty="0" err="1" smtClean="0"/>
              <a:t>tmt</a:t>
            </a:r>
            <a:r>
              <a:rPr lang="en-US" sz="2800" dirty="0" smtClean="0"/>
              <a:t> </a:t>
            </a:r>
            <a:r>
              <a:rPr lang="en-US" sz="2800" dirty="0"/>
              <a:t>-&gt; if expr then </a:t>
            </a:r>
            <a:r>
              <a:rPr lang="en-US" sz="2800" dirty="0" err="1"/>
              <a:t>stmt</a:t>
            </a:r>
            <a:r>
              <a:rPr lang="en-US" sz="2800" dirty="0"/>
              <a:t> else </a:t>
            </a:r>
            <a:r>
              <a:rPr lang="en-US" sz="2800" dirty="0" err="1"/>
              <a:t>stmt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        | </a:t>
            </a:r>
            <a:r>
              <a:rPr lang="en-US" sz="2800" dirty="0"/>
              <a:t>if expr then </a:t>
            </a:r>
            <a:r>
              <a:rPr lang="en-US" sz="2800" dirty="0" err="1" smtClean="0"/>
              <a:t>stmt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On seeing input </a:t>
            </a:r>
            <a:r>
              <a:rPr lang="en-US" dirty="0" smtClean="0"/>
              <a:t>‘if’ </a:t>
            </a:r>
            <a:r>
              <a:rPr lang="en-US" dirty="0"/>
              <a:t>it is not clear for the parser which production to </a:t>
            </a:r>
            <a:r>
              <a:rPr lang="en-US" dirty="0" smtClean="0"/>
              <a:t>use.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We can </a:t>
            </a:r>
            <a:r>
              <a:rPr lang="en-US" dirty="0" smtClean="0"/>
              <a:t>perform the left factoring using the rules: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have: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→αβ1 | </a:t>
            </a:r>
            <a:r>
              <a:rPr lang="en-US" dirty="0" smtClean="0"/>
              <a:t>αβ2,  </a:t>
            </a:r>
            <a:r>
              <a:rPr lang="en-US" dirty="0"/>
              <a:t>then we replace it </a:t>
            </a:r>
            <a:r>
              <a:rPr lang="en-US" dirty="0" smtClean="0"/>
              <a:t>with the following production rules: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→αA’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’ → β1 | β2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Left Factoring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smtClean="0"/>
              <a:t>Algorithm: </a:t>
            </a:r>
          </a:p>
          <a:p>
            <a:pPr marL="0" indent="0" algn="just">
              <a:buNone/>
            </a:pPr>
            <a:r>
              <a:rPr lang="en-IN" dirty="0" smtClean="0"/>
              <a:t>• </a:t>
            </a:r>
            <a:r>
              <a:rPr lang="en-IN" dirty="0"/>
              <a:t>For each non-terminal A, find the longest prefix </a:t>
            </a:r>
            <a:r>
              <a:rPr lang="en-IN" dirty="0" smtClean="0"/>
              <a:t>‘</a:t>
            </a:r>
            <a:r>
              <a:rPr lang="el-GR" dirty="0" smtClean="0"/>
              <a:t>α</a:t>
            </a:r>
            <a:r>
              <a:rPr lang="en-IN" dirty="0" smtClean="0"/>
              <a:t>’</a:t>
            </a:r>
            <a:r>
              <a:rPr lang="el-GR" dirty="0" smtClean="0"/>
              <a:t> </a:t>
            </a:r>
            <a:r>
              <a:rPr lang="en-IN" dirty="0"/>
              <a:t>common to two or more of its alternatives.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If </a:t>
            </a:r>
            <a:r>
              <a:rPr lang="el-GR" dirty="0"/>
              <a:t>α≠ </a:t>
            </a:r>
            <a:r>
              <a:rPr lang="en-IN" dirty="0"/>
              <a:t>ɛ, then replace all of A-productions A→</a:t>
            </a:r>
            <a:r>
              <a:rPr lang="el-GR" dirty="0"/>
              <a:t>αβ1 |αβ2 | … | αβ</a:t>
            </a:r>
            <a:r>
              <a:rPr lang="en-IN" dirty="0"/>
              <a:t>n | </a:t>
            </a:r>
            <a:r>
              <a:rPr lang="el-GR" dirty="0"/>
              <a:t>γ </a:t>
            </a:r>
            <a:r>
              <a:rPr lang="en-IN" dirty="0"/>
              <a:t>by: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 </a:t>
            </a:r>
            <a:r>
              <a:rPr lang="en-IN" dirty="0"/>
              <a:t>→ </a:t>
            </a:r>
            <a:r>
              <a:rPr lang="el-GR" dirty="0"/>
              <a:t>α</a:t>
            </a:r>
            <a:r>
              <a:rPr lang="en-IN" dirty="0"/>
              <a:t>A’ | </a:t>
            </a:r>
            <a:r>
              <a:rPr lang="el-GR" dirty="0"/>
              <a:t>γ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</a:t>
            </a:r>
            <a:r>
              <a:rPr lang="en-IN" dirty="0"/>
              <a:t>’→</a:t>
            </a:r>
            <a:r>
              <a:rPr lang="el-GR" dirty="0"/>
              <a:t>β1 |β2 | … | β</a:t>
            </a:r>
            <a:r>
              <a:rPr lang="en-IN" dirty="0"/>
              <a:t>n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Left Factoring (</a:t>
            </a:r>
            <a:r>
              <a:rPr lang="en-IN" dirty="0" err="1" smtClean="0"/>
              <a:t>Contd</a:t>
            </a:r>
            <a:r>
              <a:rPr lang="en-IN" dirty="0" smtClean="0"/>
              <a:t>:)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production:</a:t>
            </a:r>
          </a:p>
          <a:p>
            <a:pPr marL="0" indent="0">
              <a:buNone/>
            </a:pPr>
            <a:r>
              <a:rPr lang="en-IN" dirty="0" err="1" smtClean="0"/>
              <a:t>stmt</a:t>
            </a:r>
            <a:r>
              <a:rPr lang="en-IN" dirty="0" smtClean="0"/>
              <a:t> </a:t>
            </a:r>
            <a:r>
              <a:rPr lang="en-IN" dirty="0"/>
              <a:t>→if expr then </a:t>
            </a:r>
            <a:r>
              <a:rPr lang="en-IN" dirty="0" err="1"/>
              <a:t>stmt</a:t>
            </a:r>
            <a:r>
              <a:rPr lang="en-IN" dirty="0"/>
              <a:t> else </a:t>
            </a:r>
            <a:r>
              <a:rPr lang="en-IN" dirty="0" err="1"/>
              <a:t>stmt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| </a:t>
            </a:r>
            <a:r>
              <a:rPr lang="en-IN" dirty="0"/>
              <a:t>if expr then </a:t>
            </a:r>
            <a:r>
              <a:rPr lang="en-IN" dirty="0" err="1"/>
              <a:t>stmt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can </a:t>
            </a:r>
            <a:r>
              <a:rPr lang="en-IN" dirty="0"/>
              <a:t>be left factored as: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stmt</a:t>
            </a:r>
            <a:r>
              <a:rPr lang="en-IN" dirty="0" smtClean="0"/>
              <a:t> </a:t>
            </a:r>
            <a:r>
              <a:rPr lang="en-IN" dirty="0"/>
              <a:t>→if expr then </a:t>
            </a:r>
            <a:r>
              <a:rPr lang="en-IN" dirty="0" err="1"/>
              <a:t>stmt</a:t>
            </a:r>
            <a:r>
              <a:rPr lang="en-IN" dirty="0"/>
              <a:t> X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X</a:t>
            </a:r>
            <a:r>
              <a:rPr lang="en-IN" dirty="0" err="1"/>
              <a:t>→else</a:t>
            </a:r>
            <a:r>
              <a:rPr lang="en-IN" dirty="0"/>
              <a:t> </a:t>
            </a:r>
            <a:r>
              <a:rPr lang="en-IN" dirty="0" err="1"/>
              <a:t>stmt</a:t>
            </a:r>
            <a:r>
              <a:rPr lang="en-IN" dirty="0"/>
              <a:t>| </a:t>
            </a:r>
            <a:r>
              <a:rPr lang="el-GR" dirty="0"/>
              <a:t>ε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8317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 smtClean="0"/>
              <a:t>Consider the grammar:</a:t>
            </a:r>
          </a:p>
          <a:p>
            <a:pPr marL="0" indent="0" algn="ctr" fontAlgn="base">
              <a:buNone/>
            </a:pPr>
            <a:r>
              <a:rPr lang="en-IN" dirty="0" smtClean="0"/>
              <a:t>S </a:t>
            </a:r>
            <a:r>
              <a:rPr lang="en-IN" dirty="0"/>
              <a:t>→ </a:t>
            </a:r>
            <a:r>
              <a:rPr lang="en-IN" dirty="0" err="1"/>
              <a:t>bSSaaS</a:t>
            </a:r>
            <a:r>
              <a:rPr lang="en-IN" dirty="0"/>
              <a:t> / </a:t>
            </a:r>
            <a:r>
              <a:rPr lang="en-IN" dirty="0" err="1"/>
              <a:t>bSSaSb</a:t>
            </a:r>
            <a:r>
              <a:rPr lang="en-IN" dirty="0"/>
              <a:t> / </a:t>
            </a:r>
            <a:r>
              <a:rPr lang="en-IN" dirty="0" err="1"/>
              <a:t>bSb</a:t>
            </a:r>
            <a:r>
              <a:rPr lang="en-IN" dirty="0"/>
              <a:t> / a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  <a:r>
              <a:rPr lang="en-IN" dirty="0" smtClean="0"/>
              <a:t>Left Factoring:</a:t>
            </a:r>
          </a:p>
          <a:p>
            <a:pPr marL="0" indent="0" fontAlgn="base">
              <a:buNone/>
            </a:pPr>
            <a:endParaRPr lang="en-IN" dirty="0"/>
          </a:p>
          <a:p>
            <a:r>
              <a:rPr lang="en-IN" b="1" u="sng" dirty="0" smtClean="0"/>
              <a:t>Step 1:</a:t>
            </a:r>
          </a:p>
          <a:p>
            <a:pPr marL="0" indent="0" algn="ctr" fontAlgn="base">
              <a:buNone/>
            </a:pPr>
            <a:r>
              <a:rPr lang="en-IN" dirty="0"/>
              <a:t>S → </a:t>
            </a:r>
            <a:r>
              <a:rPr lang="en-IN" dirty="0" err="1"/>
              <a:t>bSS’</a:t>
            </a:r>
            <a:r>
              <a:rPr lang="en-IN" dirty="0"/>
              <a:t> / a</a:t>
            </a:r>
          </a:p>
          <a:p>
            <a:pPr marL="0" indent="0" algn="ctr" fontAlgn="base">
              <a:buNone/>
            </a:pPr>
            <a:r>
              <a:rPr lang="en-IN" dirty="0"/>
              <a:t>S’ → SaaS / </a:t>
            </a:r>
            <a:r>
              <a:rPr lang="en-IN" dirty="0" err="1"/>
              <a:t>SaSb</a:t>
            </a:r>
            <a:r>
              <a:rPr lang="en-IN" dirty="0"/>
              <a:t> / b</a:t>
            </a:r>
          </a:p>
          <a:p>
            <a:endParaRPr lang="en-IN" dirty="0" smtClean="0"/>
          </a:p>
          <a:p>
            <a:r>
              <a:rPr lang="en-IN" b="1" u="sng" dirty="0" smtClean="0"/>
              <a:t>Step 2:</a:t>
            </a:r>
          </a:p>
          <a:p>
            <a:pPr marL="0" indent="0" algn="ctr" fontAlgn="base">
              <a:buNone/>
            </a:pPr>
            <a:r>
              <a:rPr lang="en-IN" dirty="0"/>
              <a:t>S → </a:t>
            </a:r>
            <a:r>
              <a:rPr lang="en-IN" dirty="0" err="1"/>
              <a:t>bSS’</a:t>
            </a:r>
            <a:r>
              <a:rPr lang="en-IN" dirty="0"/>
              <a:t> / a</a:t>
            </a:r>
          </a:p>
          <a:p>
            <a:pPr marL="0" indent="0" algn="ctr" fontAlgn="base">
              <a:buNone/>
            </a:pPr>
            <a:r>
              <a:rPr lang="en-IN" dirty="0"/>
              <a:t>S’ → </a:t>
            </a:r>
            <a:r>
              <a:rPr lang="en-IN" dirty="0" err="1"/>
              <a:t>SaA</a:t>
            </a:r>
            <a:r>
              <a:rPr lang="en-IN" dirty="0"/>
              <a:t> / b</a:t>
            </a:r>
          </a:p>
          <a:p>
            <a:pPr marL="0" indent="0" algn="ctr" fontAlgn="base">
              <a:buNone/>
            </a:pPr>
            <a:r>
              <a:rPr lang="en-IN" dirty="0"/>
              <a:t>A → </a:t>
            </a:r>
            <a:r>
              <a:rPr lang="en-IN" dirty="0" err="1"/>
              <a:t>aS</a:t>
            </a:r>
            <a:r>
              <a:rPr lang="en-IN" dirty="0"/>
              <a:t> / Sb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br>
              <a:rPr lang="en-US" b="1" dirty="0" smtClean="0">
                <a:latin typeface="Bookman Old Style" pitchFamily="18" charset="0"/>
              </a:rPr>
            </a:b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Write a program to perform left factoring of the given grammar: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 fontAlgn="base">
              <a:buNone/>
            </a:pPr>
            <a:r>
              <a:rPr lang="en-IN" b="1" dirty="0" smtClean="0"/>
              <a:t>S </a:t>
            </a:r>
            <a:r>
              <a:rPr lang="en-IN" b="1" dirty="0"/>
              <a:t>→ </a:t>
            </a:r>
            <a:r>
              <a:rPr lang="en-IN" b="1" dirty="0" err="1"/>
              <a:t>aSSbS</a:t>
            </a:r>
            <a:r>
              <a:rPr lang="en-IN" b="1" dirty="0"/>
              <a:t> </a:t>
            </a:r>
            <a:r>
              <a:rPr lang="en-IN" b="1" dirty="0" smtClean="0"/>
              <a:t>| </a:t>
            </a:r>
            <a:r>
              <a:rPr lang="en-IN" b="1" dirty="0" err="1"/>
              <a:t>aSaSb</a:t>
            </a:r>
            <a:r>
              <a:rPr lang="en-IN" b="1" dirty="0"/>
              <a:t> </a:t>
            </a:r>
            <a:r>
              <a:rPr lang="en-IN" b="1" dirty="0" smtClean="0"/>
              <a:t>| </a:t>
            </a:r>
            <a:r>
              <a:rPr lang="en-IN" b="1" dirty="0" err="1"/>
              <a:t>abb</a:t>
            </a:r>
            <a:r>
              <a:rPr lang="en-IN" b="1" dirty="0"/>
              <a:t> </a:t>
            </a:r>
            <a:r>
              <a:rPr lang="en-IN" b="1" dirty="0" smtClean="0"/>
              <a:t>| b</a:t>
            </a:r>
            <a:endParaRPr lang="en-IN" b="1" dirty="0"/>
          </a:p>
          <a:p>
            <a:pPr marL="0" indent="0" fontAlgn="base">
              <a:buNone/>
            </a:pPr>
            <a:endParaRPr lang="en-IN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08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man Old Style" pitchFamily="18" charset="0"/>
              </a:rPr>
              <a:t>2. </a:t>
            </a:r>
            <a:r>
              <a:rPr lang="en-US" b="1" dirty="0" smtClean="0"/>
              <a:t>Write a program to perform left factoring on the given grammar. </a:t>
            </a:r>
          </a:p>
          <a:p>
            <a:pPr marL="0" indent="0" algn="just">
              <a:buNone/>
            </a:pPr>
            <a:endParaRPr lang="en-US" b="1" dirty="0" smtClean="0">
              <a:latin typeface="Bookman Old Style" pitchFamily="18" charset="0"/>
            </a:endParaRPr>
          </a:p>
          <a:p>
            <a:pPr marL="0" indent="0" algn="ctr" fontAlgn="base">
              <a:buNone/>
            </a:pPr>
            <a:r>
              <a:rPr lang="en-IN" b="1" dirty="0"/>
              <a:t>S → </a:t>
            </a:r>
            <a:r>
              <a:rPr lang="en-IN" b="1" dirty="0" err="1"/>
              <a:t>aAd</a:t>
            </a:r>
            <a:r>
              <a:rPr lang="en-IN" b="1" dirty="0"/>
              <a:t> </a:t>
            </a:r>
            <a:r>
              <a:rPr lang="en-IN" b="1" dirty="0" smtClean="0"/>
              <a:t>| </a:t>
            </a:r>
            <a:r>
              <a:rPr lang="en-IN" b="1" dirty="0" err="1" smtClean="0"/>
              <a:t>aB</a:t>
            </a:r>
            <a:endParaRPr lang="en-IN" b="1" dirty="0"/>
          </a:p>
          <a:p>
            <a:pPr marL="0" indent="0" algn="ctr" fontAlgn="base">
              <a:buNone/>
            </a:pPr>
            <a:r>
              <a:rPr lang="en-IN" b="1" dirty="0" smtClean="0"/>
              <a:t>A </a:t>
            </a:r>
            <a:r>
              <a:rPr lang="en-IN" b="1" dirty="0"/>
              <a:t>→ a </a:t>
            </a:r>
            <a:r>
              <a:rPr lang="en-IN" b="1" dirty="0" smtClean="0"/>
              <a:t>|ab</a:t>
            </a:r>
            <a:endParaRPr lang="en-IN" b="1" dirty="0"/>
          </a:p>
          <a:p>
            <a:pPr marL="0" indent="0" algn="ctr" fontAlgn="base">
              <a:buNone/>
            </a:pPr>
            <a:r>
              <a:rPr lang="en-IN" b="1" dirty="0"/>
              <a:t>B → </a:t>
            </a:r>
            <a:r>
              <a:rPr lang="en-IN" b="1" dirty="0" err="1"/>
              <a:t>ccd</a:t>
            </a:r>
            <a:r>
              <a:rPr lang="en-IN" b="1" dirty="0"/>
              <a:t> </a:t>
            </a:r>
            <a:r>
              <a:rPr lang="en-IN" b="1" dirty="0" smtClean="0"/>
              <a:t>| </a:t>
            </a:r>
            <a:r>
              <a:rPr lang="en-IN" b="1" dirty="0" err="1"/>
              <a:t>ddc</a:t>
            </a:r>
            <a:endParaRPr lang="en-IN" b="1" dirty="0"/>
          </a:p>
          <a:p>
            <a:pPr marL="0" indent="0" fontAlgn="base">
              <a:buNone/>
            </a:pPr>
            <a:endParaRPr lang="en-IN" dirty="0"/>
          </a:p>
          <a:p>
            <a:pPr marL="0" indent="0">
              <a:buNone/>
            </a:pPr>
            <a:endParaRPr lang="en-US" altLang="en-US" sz="2400" b="1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3" ma:contentTypeDescription="Create a new document." ma:contentTypeScope="" ma:versionID="29e1786b3431b7868ae85e3027ebc78b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1ec9a37c6f3ac9064de08e92e6de0ad8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169254-150B-4437-94A2-97BD3CF9D058}"/>
</file>

<file path=customXml/itemProps2.xml><?xml version="1.0" encoding="utf-8"?>
<ds:datastoreItem xmlns:ds="http://schemas.openxmlformats.org/officeDocument/2006/customXml" ds:itemID="{534E7E59-7F8D-48AB-B707-06D266FA0EA6}"/>
</file>

<file path=customXml/itemProps3.xml><?xml version="1.0" encoding="utf-8"?>
<ds:datastoreItem xmlns:ds="http://schemas.openxmlformats.org/officeDocument/2006/customXml" ds:itemID="{506D9872-239F-431D-A685-D30696E992A8}"/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421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Symbol</vt:lpstr>
      <vt:lpstr>Times New Roman</vt:lpstr>
      <vt:lpstr>Office Theme</vt:lpstr>
      <vt:lpstr>COMPILER DESIGN LAB CS1762</vt:lpstr>
      <vt:lpstr>PROGRAM 10 </vt:lpstr>
      <vt:lpstr>Left Factoring</vt:lpstr>
      <vt:lpstr>PowerPoint Presentation</vt:lpstr>
      <vt:lpstr>Left Factoring</vt:lpstr>
      <vt:lpstr>Left Factoring (Contd:)</vt:lpstr>
      <vt:lpstr>Example</vt:lpstr>
      <vt:lpstr>Assignment: 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Windows User</cp:lastModifiedBy>
  <cp:revision>140</cp:revision>
  <dcterms:created xsi:type="dcterms:W3CDTF">2020-08-09T04:33:02Z</dcterms:created>
  <dcterms:modified xsi:type="dcterms:W3CDTF">2020-10-19T05:26:27Z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