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92" r:id="rId4"/>
    <p:sldId id="298" r:id="rId5"/>
    <p:sldId id="305" r:id="rId6"/>
    <p:sldId id="306" r:id="rId7"/>
    <p:sldId id="299" r:id="rId8"/>
    <p:sldId id="300" r:id="rId9"/>
    <p:sldId id="304" r:id="rId10"/>
    <p:sldId id="303" r:id="rId11"/>
    <p:sldId id="302" r:id="rId12"/>
    <p:sldId id="264" r:id="rId13"/>
    <p:sldId id="296" r:id="rId14"/>
    <p:sldId id="297" r:id="rId15"/>
    <p:sldId id="266"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A80A4-7521-4633-AF9D-63B48F7D11A6}" type="datetimeFigureOut">
              <a:rPr lang="en-US" smtClean="0"/>
              <a:pPr/>
              <a:t>10/28/2020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386C59-FDE7-4C5D-9E22-7ABD9A6AAB2B}" type="slidenum">
              <a:rPr lang="en-US" smtClean="0"/>
              <a:pPr/>
              <a:t>‹#›</a:t>
            </a:fld>
            <a:endParaRPr lang="en-US"/>
          </a:p>
        </p:txBody>
      </p:sp>
    </p:spTree>
    <p:extLst>
      <p:ext uri="{BB962C8B-B14F-4D97-AF65-F5344CB8AC3E}">
        <p14:creationId xmlns="" xmlns:p14="http://schemas.microsoft.com/office/powerpoint/2010/main" val="363580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C4CFA1-82A5-4AAE-89AE-637738E59F38}" type="datetime1">
              <a:rPr lang="en-US" smtClean="0"/>
              <a:pPr/>
              <a:t>10/28/2020</a:t>
            </a:fld>
            <a:endParaRPr lang="en-US"/>
          </a:p>
        </p:txBody>
      </p:sp>
      <p:sp>
        <p:nvSpPr>
          <p:cNvPr id="5" name="Footer Placeholder 4"/>
          <p:cNvSpPr>
            <a:spLocks noGrp="1"/>
          </p:cNvSpPr>
          <p:nvPr>
            <p:ph type="ftr" sz="quarter" idx="11"/>
          </p:nvPr>
        </p:nvSpPr>
        <p:spPr/>
        <p:txBody>
          <a:bodyPr/>
          <a:lstStyle/>
          <a:p>
            <a:r>
              <a:rPr lang="en-US" smtClean="0"/>
              <a:t>Chitrapriya</a:t>
            </a:r>
            <a:endParaRPr lang="en-US"/>
          </a:p>
        </p:txBody>
      </p:sp>
      <p:sp>
        <p:nvSpPr>
          <p:cNvPr id="6" name="Slide Number Placeholder 5"/>
          <p:cNvSpPr>
            <a:spLocks noGrp="1"/>
          </p:cNvSpPr>
          <p:nvPr>
            <p:ph type="sldNum" sz="quarter" idx="12"/>
          </p:nvPr>
        </p:nvSpPr>
        <p:spPr/>
        <p:txBody>
          <a:bodyPr/>
          <a:lstStyle/>
          <a:p>
            <a:fld id="{A2EC3626-3753-4D94-BC82-3E12B4F1273E}" type="slidenum">
              <a:rPr lang="en-US" smtClean="0"/>
              <a:pPr/>
              <a:t>‹#›</a:t>
            </a:fld>
            <a:endParaRPr lang="en-US"/>
          </a:p>
        </p:txBody>
      </p:sp>
    </p:spTree>
    <p:extLst>
      <p:ext uri="{BB962C8B-B14F-4D97-AF65-F5344CB8AC3E}">
        <p14:creationId xmlns="" xmlns:p14="http://schemas.microsoft.com/office/powerpoint/2010/main" val="1584728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EFBF5-B740-46FF-ADEE-7E8DB7CE368D}" type="datetime1">
              <a:rPr lang="en-US" smtClean="0"/>
              <a:pPr/>
              <a:t>10/28/2020</a:t>
            </a:fld>
            <a:endParaRPr lang="en-US"/>
          </a:p>
        </p:txBody>
      </p:sp>
      <p:sp>
        <p:nvSpPr>
          <p:cNvPr id="5" name="Footer Placeholder 4"/>
          <p:cNvSpPr>
            <a:spLocks noGrp="1"/>
          </p:cNvSpPr>
          <p:nvPr>
            <p:ph type="ftr" sz="quarter" idx="11"/>
          </p:nvPr>
        </p:nvSpPr>
        <p:spPr/>
        <p:txBody>
          <a:bodyPr/>
          <a:lstStyle/>
          <a:p>
            <a:r>
              <a:rPr lang="en-US" smtClean="0"/>
              <a:t>Chitrapriya</a:t>
            </a:r>
            <a:endParaRPr lang="en-US"/>
          </a:p>
        </p:txBody>
      </p:sp>
      <p:sp>
        <p:nvSpPr>
          <p:cNvPr id="6" name="Slide Number Placeholder 5"/>
          <p:cNvSpPr>
            <a:spLocks noGrp="1"/>
          </p:cNvSpPr>
          <p:nvPr>
            <p:ph type="sldNum" sz="quarter" idx="12"/>
          </p:nvPr>
        </p:nvSpPr>
        <p:spPr/>
        <p:txBody>
          <a:bodyPr/>
          <a:lstStyle/>
          <a:p>
            <a:fld id="{A2EC3626-3753-4D94-BC82-3E12B4F1273E}" type="slidenum">
              <a:rPr lang="en-US" smtClean="0"/>
              <a:pPr/>
              <a:t>‹#›</a:t>
            </a:fld>
            <a:endParaRPr lang="en-US"/>
          </a:p>
        </p:txBody>
      </p:sp>
    </p:spTree>
    <p:extLst>
      <p:ext uri="{BB962C8B-B14F-4D97-AF65-F5344CB8AC3E}">
        <p14:creationId xmlns="" xmlns:p14="http://schemas.microsoft.com/office/powerpoint/2010/main" val="609425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EBBB6A-3415-4B7E-8834-21BF51415AD4}" type="datetime1">
              <a:rPr lang="en-US" smtClean="0"/>
              <a:pPr/>
              <a:t>10/28/2020</a:t>
            </a:fld>
            <a:endParaRPr lang="en-US"/>
          </a:p>
        </p:txBody>
      </p:sp>
      <p:sp>
        <p:nvSpPr>
          <p:cNvPr id="5" name="Footer Placeholder 4"/>
          <p:cNvSpPr>
            <a:spLocks noGrp="1"/>
          </p:cNvSpPr>
          <p:nvPr>
            <p:ph type="ftr" sz="quarter" idx="11"/>
          </p:nvPr>
        </p:nvSpPr>
        <p:spPr/>
        <p:txBody>
          <a:bodyPr/>
          <a:lstStyle/>
          <a:p>
            <a:r>
              <a:rPr lang="en-US" smtClean="0"/>
              <a:t>Chitrapriya</a:t>
            </a:r>
            <a:endParaRPr lang="en-US"/>
          </a:p>
        </p:txBody>
      </p:sp>
      <p:sp>
        <p:nvSpPr>
          <p:cNvPr id="6" name="Slide Number Placeholder 5"/>
          <p:cNvSpPr>
            <a:spLocks noGrp="1"/>
          </p:cNvSpPr>
          <p:nvPr>
            <p:ph type="sldNum" sz="quarter" idx="12"/>
          </p:nvPr>
        </p:nvSpPr>
        <p:spPr/>
        <p:txBody>
          <a:bodyPr/>
          <a:lstStyle/>
          <a:p>
            <a:fld id="{A2EC3626-3753-4D94-BC82-3E12B4F1273E}" type="slidenum">
              <a:rPr lang="en-US" smtClean="0"/>
              <a:pPr/>
              <a:t>‹#›</a:t>
            </a:fld>
            <a:endParaRPr lang="en-US"/>
          </a:p>
        </p:txBody>
      </p:sp>
    </p:spTree>
    <p:extLst>
      <p:ext uri="{BB962C8B-B14F-4D97-AF65-F5344CB8AC3E}">
        <p14:creationId xmlns="" xmlns:p14="http://schemas.microsoft.com/office/powerpoint/2010/main" val="4250036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377F79-DAA0-4F18-A2EB-335CAC1A8D5B}" type="datetime1">
              <a:rPr lang="en-US" smtClean="0"/>
              <a:pPr/>
              <a:t>10/28/2020</a:t>
            </a:fld>
            <a:endParaRPr lang="en-US"/>
          </a:p>
        </p:txBody>
      </p:sp>
      <p:sp>
        <p:nvSpPr>
          <p:cNvPr id="5" name="Footer Placeholder 4"/>
          <p:cNvSpPr>
            <a:spLocks noGrp="1"/>
          </p:cNvSpPr>
          <p:nvPr>
            <p:ph type="ftr" sz="quarter" idx="11"/>
          </p:nvPr>
        </p:nvSpPr>
        <p:spPr/>
        <p:txBody>
          <a:bodyPr/>
          <a:lstStyle/>
          <a:p>
            <a:r>
              <a:rPr lang="en-US" smtClean="0"/>
              <a:t>Chitrapriya</a:t>
            </a:r>
            <a:endParaRPr lang="en-US"/>
          </a:p>
        </p:txBody>
      </p:sp>
      <p:sp>
        <p:nvSpPr>
          <p:cNvPr id="6" name="Slide Number Placeholder 5"/>
          <p:cNvSpPr>
            <a:spLocks noGrp="1"/>
          </p:cNvSpPr>
          <p:nvPr>
            <p:ph type="sldNum" sz="quarter" idx="12"/>
          </p:nvPr>
        </p:nvSpPr>
        <p:spPr/>
        <p:txBody>
          <a:bodyPr/>
          <a:lstStyle/>
          <a:p>
            <a:fld id="{A2EC3626-3753-4D94-BC82-3E12B4F1273E}" type="slidenum">
              <a:rPr lang="en-US" smtClean="0"/>
              <a:pPr/>
              <a:t>‹#›</a:t>
            </a:fld>
            <a:endParaRPr lang="en-US"/>
          </a:p>
        </p:txBody>
      </p:sp>
    </p:spTree>
    <p:extLst>
      <p:ext uri="{BB962C8B-B14F-4D97-AF65-F5344CB8AC3E}">
        <p14:creationId xmlns="" xmlns:p14="http://schemas.microsoft.com/office/powerpoint/2010/main" val="331345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2420B9-850D-4E18-A891-7216E46F5990}" type="datetime1">
              <a:rPr lang="en-US" smtClean="0"/>
              <a:pPr/>
              <a:t>10/28/2020</a:t>
            </a:fld>
            <a:endParaRPr lang="en-US"/>
          </a:p>
        </p:txBody>
      </p:sp>
      <p:sp>
        <p:nvSpPr>
          <p:cNvPr id="5" name="Footer Placeholder 4"/>
          <p:cNvSpPr>
            <a:spLocks noGrp="1"/>
          </p:cNvSpPr>
          <p:nvPr>
            <p:ph type="ftr" sz="quarter" idx="11"/>
          </p:nvPr>
        </p:nvSpPr>
        <p:spPr/>
        <p:txBody>
          <a:bodyPr/>
          <a:lstStyle/>
          <a:p>
            <a:r>
              <a:rPr lang="en-US" smtClean="0"/>
              <a:t>Chitrapriya</a:t>
            </a:r>
            <a:endParaRPr lang="en-US"/>
          </a:p>
        </p:txBody>
      </p:sp>
      <p:sp>
        <p:nvSpPr>
          <p:cNvPr id="6" name="Slide Number Placeholder 5"/>
          <p:cNvSpPr>
            <a:spLocks noGrp="1"/>
          </p:cNvSpPr>
          <p:nvPr>
            <p:ph type="sldNum" sz="quarter" idx="12"/>
          </p:nvPr>
        </p:nvSpPr>
        <p:spPr/>
        <p:txBody>
          <a:bodyPr/>
          <a:lstStyle/>
          <a:p>
            <a:fld id="{A2EC3626-3753-4D94-BC82-3E12B4F1273E}" type="slidenum">
              <a:rPr lang="en-US" smtClean="0"/>
              <a:pPr/>
              <a:t>‹#›</a:t>
            </a:fld>
            <a:endParaRPr lang="en-US"/>
          </a:p>
        </p:txBody>
      </p:sp>
    </p:spTree>
    <p:extLst>
      <p:ext uri="{BB962C8B-B14F-4D97-AF65-F5344CB8AC3E}">
        <p14:creationId xmlns="" xmlns:p14="http://schemas.microsoft.com/office/powerpoint/2010/main" val="224143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4A0A8B-9317-4529-8979-F8FA7DC23FED}" type="datetime1">
              <a:rPr lang="en-US" smtClean="0"/>
              <a:pPr/>
              <a:t>10/28/2020</a:t>
            </a:fld>
            <a:endParaRPr lang="en-US"/>
          </a:p>
        </p:txBody>
      </p:sp>
      <p:sp>
        <p:nvSpPr>
          <p:cNvPr id="6" name="Footer Placeholder 5"/>
          <p:cNvSpPr>
            <a:spLocks noGrp="1"/>
          </p:cNvSpPr>
          <p:nvPr>
            <p:ph type="ftr" sz="quarter" idx="11"/>
          </p:nvPr>
        </p:nvSpPr>
        <p:spPr/>
        <p:txBody>
          <a:bodyPr/>
          <a:lstStyle/>
          <a:p>
            <a:r>
              <a:rPr lang="en-US" smtClean="0"/>
              <a:t>Chitrapriya</a:t>
            </a:r>
            <a:endParaRPr lang="en-US"/>
          </a:p>
        </p:txBody>
      </p:sp>
      <p:sp>
        <p:nvSpPr>
          <p:cNvPr id="7" name="Slide Number Placeholder 6"/>
          <p:cNvSpPr>
            <a:spLocks noGrp="1"/>
          </p:cNvSpPr>
          <p:nvPr>
            <p:ph type="sldNum" sz="quarter" idx="12"/>
          </p:nvPr>
        </p:nvSpPr>
        <p:spPr/>
        <p:txBody>
          <a:bodyPr/>
          <a:lstStyle/>
          <a:p>
            <a:fld id="{A2EC3626-3753-4D94-BC82-3E12B4F1273E}" type="slidenum">
              <a:rPr lang="en-US" smtClean="0"/>
              <a:pPr/>
              <a:t>‹#›</a:t>
            </a:fld>
            <a:endParaRPr lang="en-US"/>
          </a:p>
        </p:txBody>
      </p:sp>
    </p:spTree>
    <p:extLst>
      <p:ext uri="{BB962C8B-B14F-4D97-AF65-F5344CB8AC3E}">
        <p14:creationId xmlns="" xmlns:p14="http://schemas.microsoft.com/office/powerpoint/2010/main" val="403196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8845BF-773C-4B13-B590-78937A39D42D}" type="datetime1">
              <a:rPr lang="en-US" smtClean="0"/>
              <a:pPr/>
              <a:t>10/28/2020</a:t>
            </a:fld>
            <a:endParaRPr lang="en-US"/>
          </a:p>
        </p:txBody>
      </p:sp>
      <p:sp>
        <p:nvSpPr>
          <p:cNvPr id="8" name="Footer Placeholder 7"/>
          <p:cNvSpPr>
            <a:spLocks noGrp="1"/>
          </p:cNvSpPr>
          <p:nvPr>
            <p:ph type="ftr" sz="quarter" idx="11"/>
          </p:nvPr>
        </p:nvSpPr>
        <p:spPr/>
        <p:txBody>
          <a:bodyPr/>
          <a:lstStyle/>
          <a:p>
            <a:r>
              <a:rPr lang="en-US" smtClean="0"/>
              <a:t>Chitrapriya</a:t>
            </a:r>
            <a:endParaRPr lang="en-US"/>
          </a:p>
        </p:txBody>
      </p:sp>
      <p:sp>
        <p:nvSpPr>
          <p:cNvPr id="9" name="Slide Number Placeholder 8"/>
          <p:cNvSpPr>
            <a:spLocks noGrp="1"/>
          </p:cNvSpPr>
          <p:nvPr>
            <p:ph type="sldNum" sz="quarter" idx="12"/>
          </p:nvPr>
        </p:nvSpPr>
        <p:spPr/>
        <p:txBody>
          <a:bodyPr/>
          <a:lstStyle/>
          <a:p>
            <a:fld id="{A2EC3626-3753-4D94-BC82-3E12B4F1273E}" type="slidenum">
              <a:rPr lang="en-US" smtClean="0"/>
              <a:pPr/>
              <a:t>‹#›</a:t>
            </a:fld>
            <a:endParaRPr lang="en-US"/>
          </a:p>
        </p:txBody>
      </p:sp>
    </p:spTree>
    <p:extLst>
      <p:ext uri="{BB962C8B-B14F-4D97-AF65-F5344CB8AC3E}">
        <p14:creationId xmlns="" xmlns:p14="http://schemas.microsoft.com/office/powerpoint/2010/main" val="276045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7DA9DA-8E5D-4572-BA72-90F7640ED5D8}" type="datetime1">
              <a:rPr lang="en-US" smtClean="0"/>
              <a:pPr/>
              <a:t>10/28/2020</a:t>
            </a:fld>
            <a:endParaRPr lang="en-US"/>
          </a:p>
        </p:txBody>
      </p:sp>
      <p:sp>
        <p:nvSpPr>
          <p:cNvPr id="4" name="Footer Placeholder 3"/>
          <p:cNvSpPr>
            <a:spLocks noGrp="1"/>
          </p:cNvSpPr>
          <p:nvPr>
            <p:ph type="ftr" sz="quarter" idx="11"/>
          </p:nvPr>
        </p:nvSpPr>
        <p:spPr/>
        <p:txBody>
          <a:bodyPr/>
          <a:lstStyle/>
          <a:p>
            <a:r>
              <a:rPr lang="en-US" smtClean="0"/>
              <a:t>Chitrapriya</a:t>
            </a:r>
            <a:endParaRPr lang="en-US"/>
          </a:p>
        </p:txBody>
      </p:sp>
      <p:sp>
        <p:nvSpPr>
          <p:cNvPr id="5" name="Slide Number Placeholder 4"/>
          <p:cNvSpPr>
            <a:spLocks noGrp="1"/>
          </p:cNvSpPr>
          <p:nvPr>
            <p:ph type="sldNum" sz="quarter" idx="12"/>
          </p:nvPr>
        </p:nvSpPr>
        <p:spPr/>
        <p:txBody>
          <a:bodyPr/>
          <a:lstStyle/>
          <a:p>
            <a:fld id="{A2EC3626-3753-4D94-BC82-3E12B4F1273E}" type="slidenum">
              <a:rPr lang="en-US" smtClean="0"/>
              <a:pPr/>
              <a:t>‹#›</a:t>
            </a:fld>
            <a:endParaRPr lang="en-US"/>
          </a:p>
        </p:txBody>
      </p:sp>
    </p:spTree>
    <p:extLst>
      <p:ext uri="{BB962C8B-B14F-4D97-AF65-F5344CB8AC3E}">
        <p14:creationId xmlns="" xmlns:p14="http://schemas.microsoft.com/office/powerpoint/2010/main" val="66097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D47F8-7829-4388-BCA1-C81F3A88C46D}" type="datetime1">
              <a:rPr lang="en-US" smtClean="0"/>
              <a:pPr/>
              <a:t>10/28/2020</a:t>
            </a:fld>
            <a:endParaRPr lang="en-US"/>
          </a:p>
        </p:txBody>
      </p:sp>
      <p:sp>
        <p:nvSpPr>
          <p:cNvPr id="3" name="Footer Placeholder 2"/>
          <p:cNvSpPr>
            <a:spLocks noGrp="1"/>
          </p:cNvSpPr>
          <p:nvPr>
            <p:ph type="ftr" sz="quarter" idx="11"/>
          </p:nvPr>
        </p:nvSpPr>
        <p:spPr/>
        <p:txBody>
          <a:bodyPr/>
          <a:lstStyle/>
          <a:p>
            <a:r>
              <a:rPr lang="en-US" smtClean="0"/>
              <a:t>Chitrapriya</a:t>
            </a:r>
            <a:endParaRPr lang="en-US"/>
          </a:p>
        </p:txBody>
      </p:sp>
      <p:sp>
        <p:nvSpPr>
          <p:cNvPr id="4" name="Slide Number Placeholder 3"/>
          <p:cNvSpPr>
            <a:spLocks noGrp="1"/>
          </p:cNvSpPr>
          <p:nvPr>
            <p:ph type="sldNum" sz="quarter" idx="12"/>
          </p:nvPr>
        </p:nvSpPr>
        <p:spPr/>
        <p:txBody>
          <a:bodyPr/>
          <a:lstStyle/>
          <a:p>
            <a:fld id="{A2EC3626-3753-4D94-BC82-3E12B4F1273E}" type="slidenum">
              <a:rPr lang="en-US" smtClean="0"/>
              <a:pPr/>
              <a:t>‹#›</a:t>
            </a:fld>
            <a:endParaRPr lang="en-US"/>
          </a:p>
        </p:txBody>
      </p:sp>
    </p:spTree>
    <p:extLst>
      <p:ext uri="{BB962C8B-B14F-4D97-AF65-F5344CB8AC3E}">
        <p14:creationId xmlns="" xmlns:p14="http://schemas.microsoft.com/office/powerpoint/2010/main" val="221152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8A63-EE09-4FA6-A460-0C5F1E140923}" type="datetime1">
              <a:rPr lang="en-US" smtClean="0"/>
              <a:pPr/>
              <a:t>10/28/2020</a:t>
            </a:fld>
            <a:endParaRPr lang="en-US"/>
          </a:p>
        </p:txBody>
      </p:sp>
      <p:sp>
        <p:nvSpPr>
          <p:cNvPr id="6" name="Footer Placeholder 5"/>
          <p:cNvSpPr>
            <a:spLocks noGrp="1"/>
          </p:cNvSpPr>
          <p:nvPr>
            <p:ph type="ftr" sz="quarter" idx="11"/>
          </p:nvPr>
        </p:nvSpPr>
        <p:spPr/>
        <p:txBody>
          <a:bodyPr/>
          <a:lstStyle/>
          <a:p>
            <a:r>
              <a:rPr lang="en-US" smtClean="0"/>
              <a:t>Chitrapriya</a:t>
            </a:r>
            <a:endParaRPr lang="en-US"/>
          </a:p>
        </p:txBody>
      </p:sp>
      <p:sp>
        <p:nvSpPr>
          <p:cNvPr id="7" name="Slide Number Placeholder 6"/>
          <p:cNvSpPr>
            <a:spLocks noGrp="1"/>
          </p:cNvSpPr>
          <p:nvPr>
            <p:ph type="sldNum" sz="quarter" idx="12"/>
          </p:nvPr>
        </p:nvSpPr>
        <p:spPr/>
        <p:txBody>
          <a:bodyPr/>
          <a:lstStyle/>
          <a:p>
            <a:fld id="{A2EC3626-3753-4D94-BC82-3E12B4F1273E}" type="slidenum">
              <a:rPr lang="en-US" smtClean="0"/>
              <a:pPr/>
              <a:t>‹#›</a:t>
            </a:fld>
            <a:endParaRPr lang="en-US"/>
          </a:p>
        </p:txBody>
      </p:sp>
    </p:spTree>
    <p:extLst>
      <p:ext uri="{BB962C8B-B14F-4D97-AF65-F5344CB8AC3E}">
        <p14:creationId xmlns="" xmlns:p14="http://schemas.microsoft.com/office/powerpoint/2010/main" val="27453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CBF76-7E3D-4B53-8B2C-386E6F0A11A8}" type="datetime1">
              <a:rPr lang="en-US" smtClean="0"/>
              <a:pPr/>
              <a:t>10/28/2020</a:t>
            </a:fld>
            <a:endParaRPr lang="en-US"/>
          </a:p>
        </p:txBody>
      </p:sp>
      <p:sp>
        <p:nvSpPr>
          <p:cNvPr id="6" name="Footer Placeholder 5"/>
          <p:cNvSpPr>
            <a:spLocks noGrp="1"/>
          </p:cNvSpPr>
          <p:nvPr>
            <p:ph type="ftr" sz="quarter" idx="11"/>
          </p:nvPr>
        </p:nvSpPr>
        <p:spPr/>
        <p:txBody>
          <a:bodyPr/>
          <a:lstStyle/>
          <a:p>
            <a:r>
              <a:rPr lang="en-US" smtClean="0"/>
              <a:t>Chitrapriya</a:t>
            </a:r>
            <a:endParaRPr lang="en-US"/>
          </a:p>
        </p:txBody>
      </p:sp>
      <p:sp>
        <p:nvSpPr>
          <p:cNvPr id="7" name="Slide Number Placeholder 6"/>
          <p:cNvSpPr>
            <a:spLocks noGrp="1"/>
          </p:cNvSpPr>
          <p:nvPr>
            <p:ph type="sldNum" sz="quarter" idx="12"/>
          </p:nvPr>
        </p:nvSpPr>
        <p:spPr/>
        <p:txBody>
          <a:bodyPr/>
          <a:lstStyle/>
          <a:p>
            <a:fld id="{A2EC3626-3753-4D94-BC82-3E12B4F1273E}" type="slidenum">
              <a:rPr lang="en-US" smtClean="0"/>
              <a:pPr/>
              <a:t>‹#›</a:t>
            </a:fld>
            <a:endParaRPr lang="en-US"/>
          </a:p>
        </p:txBody>
      </p:sp>
    </p:spTree>
    <p:extLst>
      <p:ext uri="{BB962C8B-B14F-4D97-AF65-F5344CB8AC3E}">
        <p14:creationId xmlns="" xmlns:p14="http://schemas.microsoft.com/office/powerpoint/2010/main" val="35733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C00CF-8509-46F0-91C7-6CD42BCD9EB6}" type="datetime1">
              <a:rPr lang="en-US" smtClean="0"/>
              <a:pPr/>
              <a:t>10/28/2020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Chitrapriya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C3626-3753-4D94-BC82-3E12B4F1273E}" type="slidenum">
              <a:rPr lang="en-US" smtClean="0"/>
              <a:pPr/>
              <a:t>‹#›</a:t>
            </a:fld>
            <a:endParaRPr lang="en-US"/>
          </a:p>
        </p:txBody>
      </p:sp>
    </p:spTree>
    <p:extLst>
      <p:ext uri="{BB962C8B-B14F-4D97-AF65-F5344CB8AC3E}">
        <p14:creationId xmlns="" xmlns:p14="http://schemas.microsoft.com/office/powerpoint/2010/main" val="3990629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Bookman Old Style" pitchFamily="18" charset="0"/>
              </a:rPr>
              <a:t>COMPILER DESIGN LAB CS1762</a:t>
            </a:r>
            <a:endParaRPr lang="en-US" b="1" dirty="0">
              <a:latin typeface="Bookman Old Style" pitchFamily="18" charset="0"/>
            </a:endParaRPr>
          </a:p>
        </p:txBody>
      </p:sp>
    </p:spTree>
    <p:extLst>
      <p:ext uri="{BB962C8B-B14F-4D97-AF65-F5344CB8AC3E}">
        <p14:creationId xmlns="" xmlns:p14="http://schemas.microsoft.com/office/powerpoint/2010/main" val="372619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GB" dirty="0"/>
          </a:p>
        </p:txBody>
      </p:sp>
      <p:sp>
        <p:nvSpPr>
          <p:cNvPr id="4" name="Slide Number Placeholder 3"/>
          <p:cNvSpPr>
            <a:spLocks noGrp="1"/>
          </p:cNvSpPr>
          <p:nvPr>
            <p:ph type="sldNum" sz="quarter" idx="12"/>
          </p:nvPr>
        </p:nvSpPr>
        <p:spPr/>
        <p:txBody>
          <a:bodyPr/>
          <a:lstStyle/>
          <a:p>
            <a:fld id="{A2EC3626-3753-4D94-BC82-3E12B4F1273E}" type="slidenum">
              <a:rPr lang="en-US" smtClean="0"/>
              <a:pPr/>
              <a:t>10</a:t>
            </a:fld>
            <a:endParaRPr lang="en-US"/>
          </a:p>
        </p:txBody>
      </p:sp>
      <p:sp>
        <p:nvSpPr>
          <p:cNvPr id="6" name="Content Placeholder 5"/>
          <p:cNvSpPr>
            <a:spLocks noGrp="1"/>
          </p:cNvSpPr>
          <p:nvPr>
            <p:ph idx="1"/>
          </p:nvPr>
        </p:nvSpPr>
        <p:spPr>
          <a:xfrm>
            <a:off x="457200" y="1371600"/>
            <a:ext cx="8458200" cy="4754563"/>
          </a:xfrm>
        </p:spPr>
        <p:txBody>
          <a:bodyPr>
            <a:normAutofit fontScale="92500" lnSpcReduction="10000"/>
          </a:bodyPr>
          <a:lstStyle/>
          <a:p>
            <a:pPr>
              <a:buNone/>
            </a:pPr>
            <a:endParaRPr lang="en-GB" b="1" dirty="0" smtClean="0"/>
          </a:p>
          <a:p>
            <a:r>
              <a:rPr lang="en-US" dirty="0" smtClean="0"/>
              <a:t>Input: An input string </a:t>
            </a:r>
            <a:r>
              <a:rPr lang="en-US" i="1" dirty="0" smtClean="0"/>
              <a:t>w </a:t>
            </a:r>
          </a:p>
          <a:p>
            <a:r>
              <a:rPr lang="en-US" dirty="0" smtClean="0"/>
              <a:t>Output: If </a:t>
            </a:r>
            <a:r>
              <a:rPr lang="en-US" i="1" dirty="0" smtClean="0"/>
              <a:t>w is well formed, a skeletal parse tree is generated otherwise an error indication. </a:t>
            </a:r>
          </a:p>
          <a:p>
            <a:r>
              <a:rPr lang="en-US" dirty="0" smtClean="0"/>
              <a:t>Method: Initially stack contains </a:t>
            </a:r>
            <a:r>
              <a:rPr lang="en-US" i="1" dirty="0" smtClean="0"/>
              <a:t>$ and input buffer contains string w$. </a:t>
            </a:r>
          </a:p>
          <a:p>
            <a:pPr>
              <a:buFont typeface="Wingdings" pitchFamily="2" charset="2"/>
              <a:buChar char="ü"/>
            </a:pPr>
            <a:r>
              <a:rPr lang="en-GB" dirty="0" smtClean="0"/>
              <a:t>Step1: Start </a:t>
            </a:r>
          </a:p>
          <a:p>
            <a:pPr>
              <a:buFont typeface="Wingdings" pitchFamily="2" charset="2"/>
              <a:buChar char="ü"/>
            </a:pPr>
            <a:r>
              <a:rPr lang="en-US" dirty="0" smtClean="0"/>
              <a:t>Step2: set input to point to the 1st symbol of </a:t>
            </a:r>
            <a:r>
              <a:rPr lang="en-US" i="1" dirty="0" smtClean="0"/>
              <a:t>w$ </a:t>
            </a:r>
          </a:p>
          <a:p>
            <a:pPr>
              <a:buFont typeface="Wingdings" pitchFamily="2" charset="2"/>
              <a:buChar char="ü"/>
            </a:pPr>
            <a:r>
              <a:rPr lang="en-GB" dirty="0" smtClean="0"/>
              <a:t>Step3: repeat forever. </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GB"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endParaRPr lang="en-GB" dirty="0" smtClean="0"/>
          </a:p>
          <a:p>
            <a:pPr>
              <a:buFont typeface="Wingdings" pitchFamily="2" charset="2"/>
              <a:buChar char="ü"/>
            </a:pPr>
            <a:r>
              <a:rPr lang="en-US" dirty="0" smtClean="0"/>
              <a:t>Step 3.1: if </a:t>
            </a:r>
            <a:r>
              <a:rPr lang="en-US" i="1" dirty="0" smtClean="0"/>
              <a:t>$S is on the top of stack and input points to the $ then return. </a:t>
            </a:r>
          </a:p>
          <a:p>
            <a:pPr>
              <a:buFont typeface="Wingdings" pitchFamily="2" charset="2"/>
              <a:buChar char="ü"/>
            </a:pPr>
            <a:r>
              <a:rPr lang="en-GB" dirty="0" smtClean="0"/>
              <a:t>Step 3.2: else if </a:t>
            </a:r>
          </a:p>
          <a:p>
            <a:pPr>
              <a:buFont typeface="Wingdings" pitchFamily="2" charset="2"/>
              <a:buChar char="ü"/>
            </a:pPr>
            <a:r>
              <a:rPr lang="en-US" dirty="0" smtClean="0"/>
              <a:t>Let $</a:t>
            </a:r>
            <a:r>
              <a:rPr lang="en-US" i="1" dirty="0" smtClean="0"/>
              <a:t>A1A2…………An is in the stack and a production exists B → A2………An i.e. </a:t>
            </a:r>
          </a:p>
          <a:p>
            <a:pPr>
              <a:buFont typeface="Wingdings" pitchFamily="2" charset="2"/>
              <a:buChar char="ü"/>
            </a:pPr>
            <a:r>
              <a:rPr lang="en-US" dirty="0" smtClean="0"/>
              <a:t>a handle exists then, reduce </a:t>
            </a:r>
            <a:r>
              <a:rPr lang="en-US" i="1" dirty="0" smtClean="0"/>
              <a:t>B in stack by $A1B. </a:t>
            </a:r>
            <a:endParaRPr lang="en-US" i="1" smtClean="0"/>
          </a:p>
          <a:p>
            <a:pPr>
              <a:buFont typeface="Wingdings" pitchFamily="2" charset="2"/>
              <a:buChar char="ü"/>
            </a:pPr>
            <a:r>
              <a:rPr lang="en-US" i="1" smtClean="0"/>
              <a:t>Step </a:t>
            </a:r>
            <a:r>
              <a:rPr lang="en-US" i="1" dirty="0" smtClean="0"/>
              <a:t>3.3: else if </a:t>
            </a:r>
          </a:p>
          <a:p>
            <a:pPr>
              <a:buFont typeface="Wingdings" pitchFamily="2" charset="2"/>
              <a:buChar char="ü"/>
            </a:pPr>
            <a:r>
              <a:rPr lang="en-GB" dirty="0" smtClean="0"/>
              <a:t>      </a:t>
            </a:r>
            <a:r>
              <a:rPr lang="en-US" dirty="0" smtClean="0"/>
              <a:t>there is no handle and </a:t>
            </a:r>
            <a:r>
              <a:rPr lang="en-US" dirty="0" err="1" smtClean="0"/>
              <a:t>ip</a:t>
            </a:r>
            <a:r>
              <a:rPr lang="en-US" dirty="0" smtClean="0"/>
              <a:t> points to a terminal </a:t>
            </a:r>
          </a:p>
          <a:p>
            <a:pPr>
              <a:buFont typeface="Wingdings" pitchFamily="2" charset="2"/>
              <a:buChar char="ü"/>
            </a:pPr>
            <a:r>
              <a:rPr lang="en-US" dirty="0" smtClean="0"/>
              <a:t>      Shift the terminal on top of stack </a:t>
            </a:r>
          </a:p>
          <a:p>
            <a:pPr>
              <a:buFont typeface="Wingdings" pitchFamily="2" charset="2"/>
              <a:buChar char="ü"/>
            </a:pPr>
            <a:r>
              <a:rPr lang="en-GB" dirty="0" smtClean="0"/>
              <a:t>Step 3.4: else error(); </a:t>
            </a:r>
          </a:p>
          <a:p>
            <a:pPr>
              <a:buFont typeface="Wingdings" pitchFamily="2" charset="2"/>
              <a:buChar char="ü"/>
            </a:pPr>
            <a:r>
              <a:rPr lang="en-GB" dirty="0" smtClean="0"/>
              <a:t>Step 3.5: end for </a:t>
            </a:r>
          </a:p>
          <a:p>
            <a:pPr>
              <a:buFont typeface="Wingdings" pitchFamily="2" charset="2"/>
              <a:buChar char="ü"/>
            </a:pPr>
            <a:r>
              <a:rPr lang="en-GB" dirty="0" smtClean="0"/>
              <a:t>Step 4: stop. </a:t>
            </a:r>
            <a:endParaRPr lang="en-GB" dirty="0"/>
          </a:p>
        </p:txBody>
      </p:sp>
      <p:sp>
        <p:nvSpPr>
          <p:cNvPr id="4" name="Slide Number Placeholder 3"/>
          <p:cNvSpPr>
            <a:spLocks noGrp="1"/>
          </p:cNvSpPr>
          <p:nvPr>
            <p:ph type="sldNum" sz="quarter" idx="12"/>
          </p:nvPr>
        </p:nvSpPr>
        <p:spPr/>
        <p:txBody>
          <a:bodyPr/>
          <a:lstStyle/>
          <a:p>
            <a:fld id="{A2EC3626-3753-4D94-BC82-3E12B4F1273E}"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latin typeface="Bookman Old Style" pitchFamily="18" charset="0"/>
              </a:rPr>
              <a:t>Assignment:</a:t>
            </a:r>
            <a:endParaRPr lang="en-US" b="1" dirty="0">
              <a:latin typeface="Bookman Old Style" pitchFamily="18" charset="0"/>
            </a:endParaRPr>
          </a:p>
        </p:txBody>
      </p:sp>
      <p:sp>
        <p:nvSpPr>
          <p:cNvPr id="4" name="Slide Number Placeholder 3"/>
          <p:cNvSpPr>
            <a:spLocks noGrp="1"/>
          </p:cNvSpPr>
          <p:nvPr>
            <p:ph type="sldNum" sz="quarter" idx="12"/>
          </p:nvPr>
        </p:nvSpPr>
        <p:spPr/>
        <p:txBody>
          <a:bodyPr/>
          <a:lstStyle/>
          <a:p>
            <a:fld id="{A2EC3626-3753-4D94-BC82-3E12B4F1273E}" type="slidenum">
              <a:rPr lang="en-US" smtClean="0"/>
              <a:pPr/>
              <a:t>12</a:t>
            </a:fld>
            <a:endParaRPr lang="en-US"/>
          </a:p>
        </p:txBody>
      </p:sp>
      <p:sp>
        <p:nvSpPr>
          <p:cNvPr id="5" name="Content Placeholder 4"/>
          <p:cNvSpPr>
            <a:spLocks noGrp="1"/>
          </p:cNvSpPr>
          <p:nvPr>
            <p:ph idx="1"/>
          </p:nvPr>
        </p:nvSpPr>
        <p:spPr>
          <a:xfrm>
            <a:off x="457200" y="914400"/>
            <a:ext cx="8229600" cy="5211763"/>
          </a:xfrm>
        </p:spPr>
        <p:txBody>
          <a:bodyPr>
            <a:normAutofit fontScale="85000" lnSpcReduction="10000"/>
          </a:bodyPr>
          <a:lstStyle/>
          <a:p>
            <a:pPr algn="just"/>
            <a:r>
              <a:rPr lang="en-US" b="1" dirty="0" smtClean="0"/>
              <a:t>1. </a:t>
            </a:r>
            <a:r>
              <a:rPr lang="en-US" dirty="0" smtClean="0"/>
              <a:t>Write a program to implement the shift-reduce parsing for the given grammar, for the string “32423”. </a:t>
            </a:r>
          </a:p>
          <a:p>
            <a:pPr algn="ctr">
              <a:buNone/>
            </a:pPr>
            <a:r>
              <a:rPr lang="en-GB" dirty="0" smtClean="0"/>
              <a:t>E –&gt; 2E2 </a:t>
            </a:r>
          </a:p>
          <a:p>
            <a:pPr algn="ctr">
              <a:buNone/>
            </a:pPr>
            <a:r>
              <a:rPr lang="en-GB" dirty="0" smtClean="0"/>
              <a:t>E –&gt; 3E3 </a:t>
            </a:r>
          </a:p>
          <a:p>
            <a:pPr algn="ctr">
              <a:buNone/>
            </a:pPr>
            <a:r>
              <a:rPr lang="en-GB" dirty="0" smtClean="0"/>
              <a:t>E –&gt; 4 </a:t>
            </a:r>
          </a:p>
          <a:p>
            <a:pPr algn="just">
              <a:buNone/>
            </a:pPr>
            <a:r>
              <a:rPr lang="en-US" dirty="0" smtClean="0"/>
              <a:t>a) Show the stack implementation </a:t>
            </a:r>
          </a:p>
          <a:p>
            <a:pPr algn="just">
              <a:buNone/>
            </a:pPr>
            <a:endParaRPr lang="en-GB" dirty="0" smtClean="0"/>
          </a:p>
          <a:p>
            <a:pPr algn="just">
              <a:buNone/>
            </a:pPr>
            <a:r>
              <a:rPr lang="en-US" dirty="0" smtClean="0"/>
              <a:t>b) Check whether a string “23243” could be parsed or not. </a:t>
            </a:r>
          </a:p>
          <a:p>
            <a:pPr algn="just">
              <a:buNone/>
            </a:pPr>
            <a:endParaRPr lang="en-GB" dirty="0" smtClean="0"/>
          </a:p>
          <a:p>
            <a:pPr algn="just">
              <a:buNone/>
            </a:pPr>
            <a:r>
              <a:rPr lang="en-GB" dirty="0" smtClean="0"/>
              <a:t>c) Identify the handles. </a:t>
            </a:r>
          </a:p>
          <a:p>
            <a:pPr>
              <a:buNone/>
            </a:pPr>
            <a:endParaRPr lang="en-GB" dirty="0"/>
          </a:p>
        </p:txBody>
      </p:sp>
    </p:spTree>
    <p:extLst>
      <p:ext uri="{BB962C8B-B14F-4D97-AF65-F5344CB8AC3E}">
        <p14:creationId xmlns="" xmlns:p14="http://schemas.microsoft.com/office/powerpoint/2010/main" val="3124586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Assignment:</a:t>
            </a:r>
            <a:endParaRPr lang="en-US" b="1" dirty="0">
              <a:latin typeface="Bookman Old Style" pitchFamily="18" charset="0"/>
            </a:endParaRPr>
          </a:p>
        </p:txBody>
      </p:sp>
      <p:sp>
        <p:nvSpPr>
          <p:cNvPr id="3" name="Content Placeholder 2"/>
          <p:cNvSpPr>
            <a:spLocks noGrp="1"/>
          </p:cNvSpPr>
          <p:nvPr>
            <p:ph idx="1"/>
          </p:nvPr>
        </p:nvSpPr>
        <p:spPr>
          <a:xfrm>
            <a:off x="457200" y="1219200"/>
            <a:ext cx="8229600" cy="4906963"/>
          </a:xfrm>
        </p:spPr>
        <p:txBody>
          <a:bodyPr>
            <a:noAutofit/>
          </a:bodyPr>
          <a:lstStyle/>
          <a:p>
            <a:pPr marL="0" indent="0" algn="just">
              <a:buNone/>
            </a:pPr>
            <a:r>
              <a:rPr lang="en-US" sz="2400" b="1" dirty="0" smtClean="0">
                <a:latin typeface="Bookman Old Style" pitchFamily="18" charset="0"/>
              </a:rPr>
              <a:t>2. </a:t>
            </a:r>
            <a:r>
              <a:rPr lang="en-US" sz="2800" dirty="0" smtClean="0">
                <a:latin typeface="Times New Roman" pitchFamily="18" charset="0"/>
                <a:cs typeface="Times New Roman" pitchFamily="18" charset="0"/>
              </a:rPr>
              <a:t>Write a program to implement the shift-reduce parsing for the given grammar, for the string ‘</a:t>
            </a:r>
            <a:r>
              <a:rPr lang="en-US" sz="2800" dirty="0" err="1" smtClean="0">
                <a:latin typeface="Times New Roman" pitchFamily="18" charset="0"/>
                <a:cs typeface="Times New Roman" pitchFamily="18" charset="0"/>
              </a:rPr>
              <a:t>abbcde</a:t>
            </a:r>
            <a:r>
              <a:rPr lang="en-US" sz="2800" dirty="0" smtClean="0">
                <a:latin typeface="Times New Roman" pitchFamily="18" charset="0"/>
                <a:cs typeface="Times New Roman" pitchFamily="18" charset="0"/>
              </a:rPr>
              <a:t>’:</a:t>
            </a:r>
          </a:p>
          <a:p>
            <a:pPr marL="0" indent="0" algn="ctr">
              <a:buNone/>
            </a:pPr>
            <a:r>
              <a:rPr lang="en-US" sz="2400" dirty="0" smtClean="0">
                <a:latin typeface="Times New Roman" pitchFamily="18" charset="0"/>
                <a:cs typeface="Times New Roman" pitchFamily="18" charset="0"/>
              </a:rPr>
              <a:t>S →</a:t>
            </a:r>
            <a:r>
              <a:rPr lang="en-US" sz="2400" dirty="0" err="1" smtClean="0">
                <a:latin typeface="Times New Roman" pitchFamily="18" charset="0"/>
                <a:cs typeface="Times New Roman" pitchFamily="18" charset="0"/>
              </a:rPr>
              <a:t>aABe</a:t>
            </a:r>
            <a:endParaRPr lang="en-US" sz="2400" dirty="0" smtClean="0">
              <a:latin typeface="Times New Roman" pitchFamily="18" charset="0"/>
              <a:cs typeface="Times New Roman" pitchFamily="18" charset="0"/>
            </a:endParaRPr>
          </a:p>
          <a:p>
            <a:pPr marL="0" indent="0" algn="ctr">
              <a:buNone/>
            </a:pPr>
            <a:r>
              <a:rPr lang="en-US" sz="2400" dirty="0" smtClean="0">
                <a:latin typeface="Times New Roman" pitchFamily="18" charset="0"/>
                <a:cs typeface="Times New Roman" pitchFamily="18" charset="0"/>
              </a:rPr>
              <a:t>A →</a:t>
            </a:r>
            <a:r>
              <a:rPr lang="en-US" sz="2400" dirty="0" err="1" smtClean="0">
                <a:latin typeface="Times New Roman" pitchFamily="18" charset="0"/>
                <a:cs typeface="Times New Roman" pitchFamily="18" charset="0"/>
              </a:rPr>
              <a:t>Abc</a:t>
            </a:r>
            <a:r>
              <a:rPr lang="en-US" sz="2400" dirty="0" smtClean="0">
                <a:latin typeface="Times New Roman" pitchFamily="18" charset="0"/>
                <a:cs typeface="Times New Roman" pitchFamily="18" charset="0"/>
              </a:rPr>
              <a:t> | b</a:t>
            </a:r>
          </a:p>
          <a:p>
            <a:pPr marL="0" indent="0" algn="ctr">
              <a:buNone/>
            </a:pPr>
            <a:r>
              <a:rPr lang="en-US" sz="2400" dirty="0" smtClean="0">
                <a:latin typeface="Times New Roman" pitchFamily="18" charset="0"/>
                <a:cs typeface="Times New Roman" pitchFamily="18" charset="0"/>
              </a:rPr>
              <a:t>B → d</a:t>
            </a:r>
          </a:p>
          <a:p>
            <a:pPr marL="0" indent="0">
              <a:buNone/>
            </a:pPr>
            <a:r>
              <a:rPr lang="en-US" altLang="en-US" sz="2400" b="1" dirty="0" smtClean="0">
                <a:latin typeface="Times New Roman" pitchFamily="18" charset="0"/>
                <a:cs typeface="Times New Roman" pitchFamily="18" charset="0"/>
              </a:rPr>
              <a:t>                                           </a:t>
            </a:r>
            <a:endParaRPr lang="en-US" altLang="en-US" sz="2400" b="1" i="1" dirty="0">
              <a:latin typeface="Times New Roman" pitchFamily="18" charset="0"/>
              <a:cs typeface="Times New Roman" pitchFamily="18" charset="0"/>
              <a:sym typeface="Symbol" pitchFamily="18" charset="2"/>
            </a:endParaRPr>
          </a:p>
          <a:p>
            <a:pPr marL="514350" indent="-514350" algn="just">
              <a:buAutoNum type="romanLcParenR"/>
            </a:pPr>
            <a:r>
              <a:rPr lang="en-US" sz="2400" dirty="0" smtClean="0">
                <a:latin typeface="Bookman Old Style" pitchFamily="18" charset="0"/>
              </a:rPr>
              <a:t>Show the stack implementation.</a:t>
            </a:r>
          </a:p>
          <a:p>
            <a:pPr marL="514350" indent="-514350" algn="just">
              <a:buAutoNum type="romanLcParenR"/>
            </a:pPr>
            <a:r>
              <a:rPr lang="en-US" sz="2400" dirty="0" smtClean="0">
                <a:latin typeface="Bookman Old Style" pitchFamily="18" charset="0"/>
              </a:rPr>
              <a:t>Check whether the string ‘</a:t>
            </a:r>
            <a:r>
              <a:rPr lang="en-US" sz="2400" dirty="0" err="1" smtClean="0">
                <a:latin typeface="Bookman Old Style" pitchFamily="18" charset="0"/>
              </a:rPr>
              <a:t>abde</a:t>
            </a:r>
            <a:r>
              <a:rPr lang="en-US" sz="2400" dirty="0" smtClean="0">
                <a:latin typeface="Bookman Old Style" pitchFamily="18" charset="0"/>
              </a:rPr>
              <a:t>’ can be parsed or not.</a:t>
            </a:r>
          </a:p>
          <a:p>
            <a:pPr marL="514350" indent="-514350" algn="just">
              <a:buAutoNum type="romanLcParenR"/>
            </a:pPr>
            <a:r>
              <a:rPr lang="en-US" sz="2400" dirty="0" smtClean="0">
                <a:latin typeface="Bookman Old Style" pitchFamily="18" charset="0"/>
              </a:rPr>
              <a:t>Identify the handles.</a:t>
            </a:r>
            <a:endParaRPr lang="en-US" sz="2400" dirty="0">
              <a:latin typeface="Bookman Old Style" pitchFamily="18" charset="0"/>
            </a:endParaRPr>
          </a:p>
          <a:p>
            <a:pPr marL="0" indent="0" algn="just">
              <a:buNone/>
            </a:pPr>
            <a:endParaRPr lang="en-US" sz="2400" b="1" dirty="0">
              <a:latin typeface="Bookman Old Style" pitchFamily="18" charset="0"/>
            </a:endParaRPr>
          </a:p>
        </p:txBody>
      </p:sp>
      <p:sp>
        <p:nvSpPr>
          <p:cNvPr id="4" name="Slide Number Placeholder 3"/>
          <p:cNvSpPr>
            <a:spLocks noGrp="1"/>
          </p:cNvSpPr>
          <p:nvPr>
            <p:ph type="sldNum" sz="quarter" idx="12"/>
          </p:nvPr>
        </p:nvSpPr>
        <p:spPr/>
        <p:txBody>
          <a:bodyPr/>
          <a:lstStyle/>
          <a:p>
            <a:fld id="{A2EC3626-3753-4D94-BC82-3E12B4F1273E}" type="slidenum">
              <a:rPr lang="en-US" smtClean="0"/>
              <a:pPr/>
              <a:t>13</a:t>
            </a:fld>
            <a:endParaRPr lang="en-US"/>
          </a:p>
        </p:txBody>
      </p:sp>
    </p:spTree>
    <p:extLst>
      <p:ext uri="{BB962C8B-B14F-4D97-AF65-F5344CB8AC3E}">
        <p14:creationId xmlns="" xmlns:p14="http://schemas.microsoft.com/office/powerpoint/2010/main" val="3165819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Assignment:</a:t>
            </a:r>
            <a:endParaRPr lang="en-US" b="1" dirty="0">
              <a:latin typeface="Bookman Old Style" pitchFamily="18" charset="0"/>
            </a:endParaRPr>
          </a:p>
        </p:txBody>
      </p:sp>
      <p:sp>
        <p:nvSpPr>
          <p:cNvPr id="4" name="Slide Number Placeholder 3"/>
          <p:cNvSpPr>
            <a:spLocks noGrp="1"/>
          </p:cNvSpPr>
          <p:nvPr>
            <p:ph type="sldNum" sz="quarter" idx="12"/>
          </p:nvPr>
        </p:nvSpPr>
        <p:spPr/>
        <p:txBody>
          <a:bodyPr/>
          <a:lstStyle/>
          <a:p>
            <a:fld id="{A2EC3626-3753-4D94-BC82-3E12B4F1273E}" type="slidenum">
              <a:rPr lang="en-US" smtClean="0"/>
              <a:pPr/>
              <a:t>14</a:t>
            </a:fld>
            <a:endParaRPr lang="en-US"/>
          </a:p>
        </p:txBody>
      </p:sp>
      <p:sp>
        <p:nvSpPr>
          <p:cNvPr id="5" name="Content Placeholder 4"/>
          <p:cNvSpPr>
            <a:spLocks noGrp="1"/>
          </p:cNvSpPr>
          <p:nvPr>
            <p:ph idx="1"/>
          </p:nvPr>
        </p:nvSpPr>
        <p:spPr>
          <a:xfrm>
            <a:off x="457200" y="1371600"/>
            <a:ext cx="8229600" cy="5486400"/>
          </a:xfrm>
        </p:spPr>
        <p:txBody>
          <a:bodyPr>
            <a:normAutofit fontScale="25000" lnSpcReduction="20000"/>
          </a:bodyPr>
          <a:lstStyle/>
          <a:p>
            <a:pPr>
              <a:buNone/>
            </a:pPr>
            <a:r>
              <a:rPr lang="en-US" sz="2600" dirty="0" smtClean="0">
                <a:latin typeface="Times New Roman" pitchFamily="18" charset="0"/>
                <a:cs typeface="Times New Roman" pitchFamily="18" charset="0"/>
              </a:rPr>
              <a:t> </a:t>
            </a:r>
          </a:p>
          <a:p>
            <a:pPr>
              <a:buNone/>
            </a:pPr>
            <a:endParaRPr lang="en-US" sz="2600" dirty="0" smtClean="0">
              <a:latin typeface="Times New Roman" pitchFamily="18" charset="0"/>
              <a:cs typeface="Times New Roman" pitchFamily="18" charset="0"/>
            </a:endParaRPr>
          </a:p>
          <a:p>
            <a:pPr>
              <a:buNone/>
            </a:pPr>
            <a:r>
              <a:rPr lang="en-US" sz="5100"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3.  Write a program to implement the shift-reduce parsing for the given grammar, for  the string, id1+id2*id3:</a:t>
            </a:r>
            <a:endParaRPr lang="en-US" sz="9600" b="1" dirty="0" smtClean="0">
              <a:latin typeface="Times New Roman" pitchFamily="18" charset="0"/>
              <a:cs typeface="Times New Roman" pitchFamily="18" charset="0"/>
            </a:endParaRPr>
          </a:p>
          <a:p>
            <a:pPr algn="ctr">
              <a:buNone/>
            </a:pPr>
            <a:endParaRPr lang="en-US" sz="9600" dirty="0" smtClean="0">
              <a:latin typeface="Times New Roman" pitchFamily="18" charset="0"/>
              <a:cs typeface="Times New Roman" pitchFamily="18" charset="0"/>
            </a:endParaRPr>
          </a:p>
          <a:p>
            <a:pPr algn="ctr">
              <a:buNone/>
            </a:pPr>
            <a:r>
              <a:rPr lang="en-US" sz="9600" dirty="0" smtClean="0">
                <a:latin typeface="Times New Roman" pitchFamily="18" charset="0"/>
                <a:cs typeface="Times New Roman" pitchFamily="18" charset="0"/>
              </a:rPr>
              <a:t>E→E + E</a:t>
            </a:r>
          </a:p>
          <a:p>
            <a:pPr algn="ctr">
              <a:buNone/>
            </a:pPr>
            <a:r>
              <a:rPr lang="en-US" sz="9600" dirty="0" smtClean="0">
                <a:latin typeface="Times New Roman" pitchFamily="18" charset="0"/>
                <a:cs typeface="Times New Roman" pitchFamily="18" charset="0"/>
              </a:rPr>
              <a:t>E → E * E</a:t>
            </a:r>
          </a:p>
          <a:p>
            <a:pPr algn="ctr">
              <a:buNone/>
            </a:pPr>
            <a:r>
              <a:rPr lang="en-US" sz="9600" dirty="0" smtClean="0">
                <a:latin typeface="Times New Roman" pitchFamily="18" charset="0"/>
                <a:cs typeface="Times New Roman" pitchFamily="18" charset="0"/>
              </a:rPr>
              <a:t>E → (E)</a:t>
            </a:r>
          </a:p>
          <a:p>
            <a:pPr algn="ctr">
              <a:buNone/>
            </a:pPr>
            <a:r>
              <a:rPr lang="en-US" sz="9600" dirty="0" smtClean="0">
                <a:latin typeface="Times New Roman" pitchFamily="18" charset="0"/>
                <a:cs typeface="Times New Roman" pitchFamily="18" charset="0"/>
              </a:rPr>
              <a:t>E → id</a:t>
            </a:r>
          </a:p>
          <a:p>
            <a:pPr algn="ctr">
              <a:buNone/>
            </a:pPr>
            <a:endParaRPr lang="en-US" sz="2600" dirty="0" smtClean="0">
              <a:latin typeface="Times New Roman" pitchFamily="18" charset="0"/>
              <a:cs typeface="Times New Roman" pitchFamily="18" charset="0"/>
            </a:endParaRPr>
          </a:p>
          <a:p>
            <a:pPr algn="ctr">
              <a:buNone/>
            </a:pPr>
            <a:endParaRPr lang="en-US" sz="2600" dirty="0" smtClean="0">
              <a:latin typeface="Times New Roman" pitchFamily="18" charset="0"/>
              <a:cs typeface="Times New Roman" pitchFamily="18" charset="0"/>
            </a:endParaRPr>
          </a:p>
          <a:p>
            <a:pPr algn="ctr">
              <a:buNone/>
            </a:pPr>
            <a:endParaRPr lang="en-US" sz="2600" dirty="0" smtClean="0">
              <a:latin typeface="Times New Roman" pitchFamily="18" charset="0"/>
              <a:cs typeface="Times New Roman" pitchFamily="18" charset="0"/>
            </a:endParaRPr>
          </a:p>
          <a:p>
            <a:pPr algn="ctr">
              <a:buNone/>
            </a:pPr>
            <a:endParaRPr lang="en-US" sz="2600" dirty="0" smtClean="0">
              <a:latin typeface="Times New Roman" pitchFamily="18" charset="0"/>
              <a:cs typeface="Times New Roman" pitchFamily="18" charset="0"/>
            </a:endParaRPr>
          </a:p>
          <a:p>
            <a:pPr marL="514350" indent="-514350" algn="just">
              <a:buAutoNum type="romanLcParenR"/>
            </a:pPr>
            <a:r>
              <a:rPr lang="en-US" sz="9600" dirty="0" smtClean="0">
                <a:latin typeface="Times New Roman" pitchFamily="18" charset="0"/>
                <a:cs typeface="Times New Roman" pitchFamily="18" charset="0"/>
              </a:rPr>
              <a:t>Show the stack implementation.</a:t>
            </a:r>
          </a:p>
          <a:p>
            <a:pPr marL="514350" indent="-514350" algn="just">
              <a:buAutoNum type="romanLcParenR"/>
            </a:pPr>
            <a:r>
              <a:rPr lang="en-US" sz="9600" dirty="0" smtClean="0">
                <a:latin typeface="Times New Roman" pitchFamily="18" charset="0"/>
                <a:cs typeface="Times New Roman" pitchFamily="18" charset="0"/>
              </a:rPr>
              <a:t>Check whether the string ‘id1* (id2+id3)’ can be parsed or not.</a:t>
            </a:r>
          </a:p>
          <a:p>
            <a:pPr marL="514350" indent="-514350" algn="just">
              <a:buAutoNum type="romanLcParenR"/>
            </a:pPr>
            <a:r>
              <a:rPr lang="en-US" sz="9600" dirty="0" smtClean="0">
                <a:latin typeface="Times New Roman" pitchFamily="18" charset="0"/>
                <a:cs typeface="Times New Roman" pitchFamily="18" charset="0"/>
              </a:rPr>
              <a:t>Identify the handles.</a:t>
            </a:r>
          </a:p>
          <a:p>
            <a:pPr>
              <a:buNone/>
            </a:pPr>
            <a:endParaRPr lang="en-US" sz="9600" dirty="0" smtClean="0">
              <a:latin typeface="Times New Roman" pitchFamily="18" charset="0"/>
              <a:cs typeface="Times New Roman" pitchFamily="18" charset="0"/>
            </a:endParaRPr>
          </a:p>
          <a:p>
            <a:pPr>
              <a:buNone/>
            </a:pPr>
            <a:endParaRPr lang="en-US" sz="9600" b="1" dirty="0" smtClean="0">
              <a:latin typeface="Times New Roman" pitchFamily="18" charset="0"/>
              <a:cs typeface="Times New Roman" pitchFamily="18" charset="0"/>
            </a:endParaRPr>
          </a:p>
          <a:p>
            <a:pPr>
              <a:buNone/>
            </a:pPr>
            <a:endParaRPr lang="en-US" sz="5100" b="1" dirty="0" smtClean="0">
              <a:latin typeface="Times New Roman" pitchFamily="18" charset="0"/>
              <a:cs typeface="Times New Roman" pitchFamily="18" charset="0"/>
            </a:endParaRPr>
          </a:p>
          <a:p>
            <a:pPr>
              <a:buNone/>
            </a:pPr>
            <a:r>
              <a:rPr lang="en-US" b="1" dirty="0" smtClean="0"/>
              <a:t/>
            </a:r>
            <a:br>
              <a:rPr lang="en-US" b="1" dirty="0" smtClean="0"/>
            </a:br>
            <a:endParaRPr lang="en-GB" dirty="0"/>
          </a:p>
        </p:txBody>
      </p:sp>
    </p:spTree>
    <p:extLst>
      <p:ext uri="{BB962C8B-B14F-4D97-AF65-F5344CB8AC3E}">
        <p14:creationId xmlns="" xmlns:p14="http://schemas.microsoft.com/office/powerpoint/2010/main" val="37162779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Instructions</a:t>
            </a:r>
            <a:endParaRPr lang="en-US" b="1" dirty="0">
              <a:latin typeface="Bookman Old Style" pitchFamily="18" charset="0"/>
            </a:endParaRPr>
          </a:p>
        </p:txBody>
      </p:sp>
      <p:sp>
        <p:nvSpPr>
          <p:cNvPr id="3" name="Content Placeholder 2"/>
          <p:cNvSpPr>
            <a:spLocks noGrp="1"/>
          </p:cNvSpPr>
          <p:nvPr>
            <p:ph idx="1"/>
          </p:nvPr>
        </p:nvSpPr>
        <p:spPr/>
        <p:txBody>
          <a:bodyPr>
            <a:normAutofit/>
          </a:bodyPr>
          <a:lstStyle/>
          <a:p>
            <a:pPr marL="0" indent="0">
              <a:buNone/>
            </a:pPr>
            <a:r>
              <a:rPr lang="en-US" b="1" dirty="0" smtClean="0">
                <a:latin typeface="Bookman Old Style" pitchFamily="18" charset="0"/>
              </a:rPr>
              <a:t>Input:</a:t>
            </a:r>
          </a:p>
          <a:p>
            <a:pPr marL="0" indent="0">
              <a:buNone/>
            </a:pPr>
            <a:r>
              <a:rPr lang="en-US" sz="2800" b="1" dirty="0" smtClean="0">
                <a:latin typeface="Bookman Old Style" pitchFamily="18" charset="0"/>
              </a:rPr>
              <a:t>           Given set of productions.</a:t>
            </a:r>
          </a:p>
          <a:p>
            <a:pPr marL="0" indent="0">
              <a:buNone/>
            </a:pPr>
            <a:endParaRPr lang="en-US" sz="2800" dirty="0" smtClean="0">
              <a:latin typeface="Bookman Old Style" pitchFamily="18" charset="0"/>
            </a:endParaRPr>
          </a:p>
          <a:p>
            <a:pPr marL="0" indent="0">
              <a:buNone/>
            </a:pPr>
            <a:endParaRPr lang="en-US" sz="2800" dirty="0" smtClean="0">
              <a:latin typeface="Bookman Old Style" pitchFamily="18" charset="0"/>
            </a:endParaRPr>
          </a:p>
          <a:p>
            <a:pPr marL="0" indent="0">
              <a:buNone/>
            </a:pPr>
            <a:r>
              <a:rPr lang="en-US" sz="2800" b="1" dirty="0" smtClean="0">
                <a:latin typeface="Bookman Old Style" pitchFamily="18" charset="0"/>
              </a:rPr>
              <a:t>Output:</a:t>
            </a:r>
          </a:p>
          <a:p>
            <a:pPr marL="0" indent="0">
              <a:buNone/>
            </a:pPr>
            <a:r>
              <a:rPr lang="en-US" sz="2800" b="1" dirty="0" smtClean="0">
                <a:latin typeface="Bookman Old Style" pitchFamily="18" charset="0"/>
              </a:rPr>
              <a:t>           Show whether a string can be parsed or not.</a:t>
            </a:r>
          </a:p>
        </p:txBody>
      </p:sp>
      <p:sp>
        <p:nvSpPr>
          <p:cNvPr id="4" name="Slide Number Placeholder 3"/>
          <p:cNvSpPr>
            <a:spLocks noGrp="1"/>
          </p:cNvSpPr>
          <p:nvPr>
            <p:ph type="sldNum" sz="quarter" idx="12"/>
          </p:nvPr>
        </p:nvSpPr>
        <p:spPr/>
        <p:txBody>
          <a:bodyPr/>
          <a:lstStyle/>
          <a:p>
            <a:fld id="{A2EC3626-3753-4D94-BC82-3E12B4F1273E}" type="slidenum">
              <a:rPr lang="en-US" smtClean="0"/>
              <a:pPr/>
              <a:t>15</a:t>
            </a:fld>
            <a:endParaRPr lang="en-US"/>
          </a:p>
        </p:txBody>
      </p:sp>
    </p:spTree>
    <p:extLst>
      <p:ext uri="{BB962C8B-B14F-4D97-AF65-F5344CB8AC3E}">
        <p14:creationId xmlns="" xmlns:p14="http://schemas.microsoft.com/office/powerpoint/2010/main" val="3109158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man Old Style" pitchFamily="18" charset="0"/>
              </a:rPr>
              <a:t>Instructions</a:t>
            </a:r>
            <a:endParaRPr lang="en-US" b="1" dirty="0">
              <a:latin typeface="Bookman Old Style" pitchFamily="18" charset="0"/>
            </a:endParaRP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3127642732"/>
              </p:ext>
            </p:extLst>
          </p:nvPr>
        </p:nvGraphicFramePr>
        <p:xfrm>
          <a:off x="457200" y="1600200"/>
          <a:ext cx="8229600" cy="2804160"/>
        </p:xfrm>
        <a:graphic>
          <a:graphicData uri="http://schemas.openxmlformats.org/drawingml/2006/table">
            <a:tbl>
              <a:tblPr firstRow="1" bandRow="1">
                <a:tableStyleId>{21E4AEA4-8DFA-4A89-87EB-49C32662AFE0}</a:tableStyleId>
              </a:tblPr>
              <a:tblGrid>
                <a:gridCol w="2743200"/>
                <a:gridCol w="2743200"/>
                <a:gridCol w="2743200"/>
              </a:tblGrid>
              <a:tr h="304800">
                <a:tc>
                  <a:txBody>
                    <a:bodyPr/>
                    <a:lstStyle/>
                    <a:p>
                      <a:r>
                        <a:rPr lang="en-US" sz="3200" dirty="0" smtClean="0">
                          <a:latin typeface="Bookman Old Style" pitchFamily="18" charset="0"/>
                        </a:rPr>
                        <a:t>SL. No</a:t>
                      </a:r>
                      <a:endParaRPr lang="en-US" sz="3200" dirty="0">
                        <a:latin typeface="Bookman Old Style" pitchFamily="18" charset="0"/>
                      </a:endParaRPr>
                    </a:p>
                  </a:txBody>
                  <a:tcPr/>
                </a:tc>
                <a:tc>
                  <a:txBody>
                    <a:bodyPr/>
                    <a:lstStyle/>
                    <a:p>
                      <a:r>
                        <a:rPr lang="en-US" sz="3200" dirty="0" smtClean="0">
                          <a:latin typeface="Bookman Old Style" pitchFamily="18" charset="0"/>
                        </a:rPr>
                        <a:t>Roll Numbers</a:t>
                      </a:r>
                      <a:endParaRPr lang="en-US" sz="3200" dirty="0">
                        <a:latin typeface="Bookman Old Style" pitchFamily="18" charset="0"/>
                      </a:endParaRPr>
                    </a:p>
                  </a:txBody>
                  <a:tcPr/>
                </a:tc>
                <a:tc>
                  <a:txBody>
                    <a:bodyPr/>
                    <a:lstStyle/>
                    <a:p>
                      <a:r>
                        <a:rPr lang="en-US" sz="3200" dirty="0" smtClean="0">
                          <a:latin typeface="Bookman Old Style" pitchFamily="18" charset="0"/>
                        </a:rPr>
                        <a:t>Question No.</a:t>
                      </a:r>
                      <a:endParaRPr lang="en-US" sz="3200" dirty="0">
                        <a:latin typeface="Bookman Old Style" pitchFamily="18" charset="0"/>
                      </a:endParaRPr>
                    </a:p>
                  </a:txBody>
                  <a:tcPr/>
                </a:tc>
              </a:tr>
              <a:tr h="370840">
                <a:tc>
                  <a:txBody>
                    <a:bodyPr/>
                    <a:lstStyle/>
                    <a:p>
                      <a:r>
                        <a:rPr lang="en-US" sz="3200" dirty="0" smtClean="0">
                          <a:latin typeface="Bookman Old Style" pitchFamily="18" charset="0"/>
                        </a:rPr>
                        <a:t>1</a:t>
                      </a:r>
                      <a:endParaRPr lang="en-US" sz="3200" dirty="0">
                        <a:latin typeface="Bookman Old Style" pitchFamily="18" charset="0"/>
                      </a:endParaRPr>
                    </a:p>
                  </a:txBody>
                  <a:tcPr/>
                </a:tc>
                <a:tc>
                  <a:txBody>
                    <a:bodyPr/>
                    <a:lstStyle/>
                    <a:p>
                      <a:r>
                        <a:rPr lang="en-US" sz="3200" dirty="0" smtClean="0">
                          <a:latin typeface="Bookman Old Style" pitchFamily="18" charset="0"/>
                        </a:rPr>
                        <a:t>1-22</a:t>
                      </a:r>
                      <a:endParaRPr lang="en-US" sz="3200" dirty="0">
                        <a:latin typeface="Bookman Old Style" pitchFamily="18" charset="0"/>
                      </a:endParaRPr>
                    </a:p>
                  </a:txBody>
                  <a:tcPr/>
                </a:tc>
                <a:tc>
                  <a:txBody>
                    <a:bodyPr/>
                    <a:lstStyle/>
                    <a:p>
                      <a:r>
                        <a:rPr lang="en-US" sz="3200" dirty="0" smtClean="0">
                          <a:latin typeface="Bookman Old Style" pitchFamily="18" charset="0"/>
                        </a:rPr>
                        <a:t>2</a:t>
                      </a:r>
                      <a:endParaRPr lang="en-US" sz="3200" dirty="0">
                        <a:latin typeface="Bookman Old Style" pitchFamily="18" charset="0"/>
                      </a:endParaRPr>
                    </a:p>
                  </a:txBody>
                  <a:tcPr/>
                </a:tc>
              </a:tr>
              <a:tr h="370840">
                <a:tc>
                  <a:txBody>
                    <a:bodyPr/>
                    <a:lstStyle/>
                    <a:p>
                      <a:r>
                        <a:rPr lang="en-US" sz="3200" dirty="0" smtClean="0">
                          <a:latin typeface="Bookman Old Style" pitchFamily="18" charset="0"/>
                        </a:rPr>
                        <a:t>2</a:t>
                      </a:r>
                      <a:endParaRPr lang="en-US" sz="3200" dirty="0">
                        <a:latin typeface="Bookman Old Style" pitchFamily="18" charset="0"/>
                      </a:endParaRPr>
                    </a:p>
                  </a:txBody>
                  <a:tcPr/>
                </a:tc>
                <a:tc>
                  <a:txBody>
                    <a:bodyPr/>
                    <a:lstStyle/>
                    <a:p>
                      <a:r>
                        <a:rPr lang="en-US" sz="3200" dirty="0" smtClean="0">
                          <a:latin typeface="Bookman Old Style" pitchFamily="18" charset="0"/>
                        </a:rPr>
                        <a:t>23-45</a:t>
                      </a:r>
                      <a:endParaRPr lang="en-US" sz="3200" dirty="0">
                        <a:latin typeface="Bookman Old Style" pitchFamily="18" charset="0"/>
                      </a:endParaRPr>
                    </a:p>
                  </a:txBody>
                  <a:tcPr/>
                </a:tc>
                <a:tc>
                  <a:txBody>
                    <a:bodyPr/>
                    <a:lstStyle/>
                    <a:p>
                      <a:r>
                        <a:rPr lang="en-US" sz="3200" dirty="0" smtClean="0">
                          <a:latin typeface="Bookman Old Style" pitchFamily="18" charset="0"/>
                        </a:rPr>
                        <a:t>3</a:t>
                      </a:r>
                      <a:endParaRPr lang="en-US" sz="3200" dirty="0">
                        <a:latin typeface="Bookman Old Style" pitchFamily="18" charset="0"/>
                      </a:endParaRPr>
                    </a:p>
                  </a:txBody>
                  <a:tcPr/>
                </a:tc>
              </a:tr>
              <a:tr h="370840">
                <a:tc>
                  <a:txBody>
                    <a:bodyPr/>
                    <a:lstStyle/>
                    <a:p>
                      <a:r>
                        <a:rPr lang="en-US" sz="3200" dirty="0" smtClean="0">
                          <a:latin typeface="Bookman Old Style" pitchFamily="18" charset="0"/>
                        </a:rPr>
                        <a:t>3</a:t>
                      </a:r>
                      <a:endParaRPr lang="en-US" sz="3200" dirty="0">
                        <a:latin typeface="Bookman Old Style" pitchFamily="18" charset="0"/>
                      </a:endParaRPr>
                    </a:p>
                  </a:txBody>
                  <a:tcPr/>
                </a:tc>
                <a:tc>
                  <a:txBody>
                    <a:bodyPr/>
                    <a:lstStyle/>
                    <a:p>
                      <a:r>
                        <a:rPr lang="en-US" sz="3200" dirty="0" smtClean="0">
                          <a:latin typeface="Bookman Old Style" pitchFamily="18" charset="0"/>
                        </a:rPr>
                        <a:t>46-rest</a:t>
                      </a:r>
                      <a:endParaRPr lang="en-US" sz="3200" dirty="0">
                        <a:latin typeface="Bookman Old Style" pitchFamily="18" charset="0"/>
                      </a:endParaRPr>
                    </a:p>
                  </a:txBody>
                  <a:tcPr/>
                </a:tc>
                <a:tc>
                  <a:txBody>
                    <a:bodyPr/>
                    <a:lstStyle/>
                    <a:p>
                      <a:r>
                        <a:rPr lang="en-US" sz="3200" dirty="0" smtClean="0">
                          <a:latin typeface="Bookman Old Style" pitchFamily="18" charset="0"/>
                        </a:rPr>
                        <a:t>1</a:t>
                      </a:r>
                      <a:endParaRPr lang="en-US" sz="3200" dirty="0">
                        <a:latin typeface="Bookman Old Style"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A2EC3626-3753-4D94-BC82-3E12B4F1273E}" type="slidenum">
              <a:rPr lang="en-US" smtClean="0"/>
              <a:pPr/>
              <a:t>16</a:t>
            </a:fld>
            <a:endParaRPr lang="en-US"/>
          </a:p>
        </p:txBody>
      </p:sp>
    </p:spTree>
    <p:extLst>
      <p:ext uri="{BB962C8B-B14F-4D97-AF65-F5344CB8AC3E}">
        <p14:creationId xmlns="" xmlns:p14="http://schemas.microsoft.com/office/powerpoint/2010/main" val="758835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Bookman Old Style" pitchFamily="18" charset="0"/>
              </a:rPr>
              <a:t>PROGRAM 11</a:t>
            </a:r>
            <a:br>
              <a:rPr lang="en-US" sz="3200" b="1" dirty="0" smtClean="0">
                <a:latin typeface="Bookman Old Style" pitchFamily="18" charset="0"/>
              </a:rPr>
            </a:br>
            <a:endParaRPr lang="en-US" sz="3200" b="1" dirty="0">
              <a:latin typeface="Bookman Old Style" pitchFamily="18" charset="0"/>
            </a:endParaRPr>
          </a:p>
        </p:txBody>
      </p:sp>
      <p:sp>
        <p:nvSpPr>
          <p:cNvPr id="3" name="Content Placeholder 2"/>
          <p:cNvSpPr>
            <a:spLocks noGrp="1"/>
          </p:cNvSpPr>
          <p:nvPr>
            <p:ph idx="1"/>
          </p:nvPr>
        </p:nvSpPr>
        <p:spPr>
          <a:xfrm>
            <a:off x="304800" y="1600200"/>
            <a:ext cx="8610600" cy="4525963"/>
          </a:xfrm>
        </p:spPr>
        <p:txBody>
          <a:bodyPr>
            <a:normAutofit/>
          </a:bodyPr>
          <a:lstStyle/>
          <a:p>
            <a:pPr>
              <a:buNone/>
            </a:pPr>
            <a:endParaRPr lang="en-GB" sz="4000" dirty="0" smtClean="0"/>
          </a:p>
          <a:p>
            <a:pPr>
              <a:buNone/>
            </a:pPr>
            <a:r>
              <a:rPr lang="en-US" sz="4000" b="1" dirty="0" smtClean="0"/>
              <a:t>To implement bottom-up parsing technique. </a:t>
            </a:r>
            <a:endParaRPr lang="en-US" sz="4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A2EC3626-3753-4D94-BC82-3E12B4F1273E}" type="slidenum">
              <a:rPr lang="en-US" smtClean="0"/>
              <a:pPr/>
              <a:t>2</a:t>
            </a:fld>
            <a:endParaRPr lang="en-US"/>
          </a:p>
        </p:txBody>
      </p:sp>
    </p:spTree>
    <p:extLst>
      <p:ext uri="{BB962C8B-B14F-4D97-AF65-F5344CB8AC3E}">
        <p14:creationId xmlns="" xmlns:p14="http://schemas.microsoft.com/office/powerpoint/2010/main" val="2117309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b="1" dirty="0">
              <a:latin typeface="Bookman Old Style" pitchFamily="18" charset="0"/>
            </a:endParaRPr>
          </a:p>
        </p:txBody>
      </p:sp>
      <p:sp>
        <p:nvSpPr>
          <p:cNvPr id="4" name="Slide Number Placeholder 3"/>
          <p:cNvSpPr>
            <a:spLocks noGrp="1"/>
          </p:cNvSpPr>
          <p:nvPr>
            <p:ph type="sldNum" sz="quarter" idx="12"/>
          </p:nvPr>
        </p:nvSpPr>
        <p:spPr/>
        <p:txBody>
          <a:bodyPr/>
          <a:lstStyle/>
          <a:p>
            <a:fld id="{A2EC3626-3753-4D94-BC82-3E12B4F1273E}" type="slidenum">
              <a:rPr lang="en-US" smtClean="0"/>
              <a:pPr/>
              <a:t>3</a:t>
            </a:fld>
            <a:endParaRPr lang="en-US"/>
          </a:p>
        </p:txBody>
      </p:sp>
      <p:sp>
        <p:nvSpPr>
          <p:cNvPr id="6" name="Rectangle 5"/>
          <p:cNvSpPr/>
          <p:nvPr/>
        </p:nvSpPr>
        <p:spPr>
          <a:xfrm>
            <a:off x="609600" y="914400"/>
            <a:ext cx="7772400" cy="5715000"/>
          </a:xfrm>
          <a:prstGeom prst="rect">
            <a:avLst/>
          </a:prstGeom>
        </p:spPr>
        <p:txBody>
          <a:bodyPr wrap="square">
            <a:spAutoFit/>
          </a:bodyPr>
          <a:lstStyle/>
          <a:p>
            <a:endParaRPr lang="en-GB" dirty="0" smtClean="0"/>
          </a:p>
          <a:p>
            <a:r>
              <a:rPr lang="en-US" sz="2400" b="1" dirty="0" smtClean="0">
                <a:latin typeface="Times New Roman" pitchFamily="18" charset="0"/>
                <a:cs typeface="Times New Roman" pitchFamily="18" charset="0"/>
              </a:rPr>
              <a:t>Objective: </a:t>
            </a:r>
          </a:p>
          <a:p>
            <a:r>
              <a:rPr lang="en-US" sz="2400" dirty="0" smtClean="0">
                <a:latin typeface="Times New Roman" pitchFamily="18" charset="0"/>
                <a:cs typeface="Times New Roman" pitchFamily="18" charset="0"/>
              </a:rPr>
              <a:t>To use a stack to hold grammar symbols and an input buffer to hold the string to be parsed and to find the handle which matches the RHS of production that reduced to the non-terminal. </a:t>
            </a:r>
          </a:p>
          <a:p>
            <a:endParaRPr lang="en-US" sz="2400" dirty="0" smtClean="0">
              <a:latin typeface="Times New Roman" pitchFamily="18" charset="0"/>
              <a:cs typeface="Times New Roman" pitchFamily="18" charset="0"/>
            </a:endParaRPr>
          </a:p>
          <a:p>
            <a:r>
              <a:rPr lang="en-GB" sz="2400" b="1" dirty="0" smtClean="0">
                <a:latin typeface="Times New Roman" pitchFamily="18" charset="0"/>
                <a:cs typeface="Times New Roman" pitchFamily="18" charset="0"/>
              </a:rPr>
              <a:t>Theory: </a:t>
            </a:r>
            <a:endParaRPr lang="en-GB" sz="2400" dirty="0" smtClean="0"/>
          </a:p>
          <a:p>
            <a:r>
              <a:rPr lang="en-US" sz="2400" dirty="0" smtClean="0"/>
              <a:t>Bottom-up parsing is based on the reverse process to top-down. Instead of expanding successive non-terminal according to production rules, a current string or right sentential form is collapsed each time until the start non-terminal is reached to predict the legal next symbol. This can be regarded as a series of reductions. The approach is known as </a:t>
            </a:r>
            <a:r>
              <a:rPr lang="en-US" sz="2400" b="1" dirty="0" smtClean="0"/>
              <a:t>shift-reduce parsing. </a:t>
            </a:r>
            <a:endParaRPr lang="en-GB" sz="24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136788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458200" cy="4525963"/>
          </a:xfrm>
        </p:spPr>
        <p:txBody>
          <a:bodyPr>
            <a:normAutofit/>
          </a:bodyPr>
          <a:lstStyle/>
          <a:p>
            <a:r>
              <a:rPr lang="en-US" dirty="0" smtClean="0"/>
              <a:t>Constructs parse tree for an input string beginning at the leaves (the bottom) and working towards the root (the top). </a:t>
            </a:r>
            <a:endParaRPr lang="en-GB" dirty="0" smtClean="0"/>
          </a:p>
          <a:p>
            <a:r>
              <a:rPr lang="en-GB" b="1" dirty="0" smtClean="0"/>
              <a:t>Example: </a:t>
            </a:r>
            <a:r>
              <a:rPr lang="en-GB" dirty="0" smtClean="0"/>
              <a:t>string: id*id 	</a:t>
            </a:r>
          </a:p>
          <a:p>
            <a:pPr algn="ctr">
              <a:buNone/>
            </a:pPr>
            <a:r>
              <a:rPr lang="en-GB" dirty="0" smtClean="0"/>
              <a:t>E →E + T | T 	</a:t>
            </a:r>
          </a:p>
          <a:p>
            <a:pPr algn="ctr">
              <a:buNone/>
            </a:pPr>
            <a:r>
              <a:rPr lang="en-GB" dirty="0" smtClean="0"/>
              <a:t>T →T * F | F 	</a:t>
            </a:r>
          </a:p>
          <a:p>
            <a:pPr algn="ctr">
              <a:buNone/>
            </a:pPr>
            <a:r>
              <a:rPr lang="en-GB" dirty="0" smtClean="0"/>
              <a:t>F →(E) | id 	</a:t>
            </a:r>
          </a:p>
          <a:p>
            <a:endParaRPr lang="en-GB" dirty="0"/>
          </a:p>
        </p:txBody>
      </p:sp>
      <p:sp>
        <p:nvSpPr>
          <p:cNvPr id="4" name="Slide Number Placeholder 3"/>
          <p:cNvSpPr>
            <a:spLocks noGrp="1"/>
          </p:cNvSpPr>
          <p:nvPr>
            <p:ph type="sldNum" sz="quarter" idx="12"/>
          </p:nvPr>
        </p:nvSpPr>
        <p:spPr/>
        <p:txBody>
          <a:bodyPr/>
          <a:lstStyle/>
          <a:p>
            <a:fld id="{A2EC3626-3753-4D94-BC82-3E12B4F1273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228600" y="1600200"/>
            <a:ext cx="8763000" cy="4525963"/>
          </a:xfrm>
        </p:spPr>
        <p:txBody>
          <a:bodyPr/>
          <a:lstStyle/>
          <a:p>
            <a:r>
              <a:rPr lang="en-US" dirty="0" smtClean="0"/>
              <a:t>id*id        F*id	   T*id     T*F                   </a:t>
            </a:r>
            <a:r>
              <a:rPr lang="en-US" dirty="0" smtClean="0"/>
              <a:t>T</a:t>
            </a:r>
            <a:endParaRPr lang="en-US" dirty="0" smtClean="0"/>
          </a:p>
          <a:p>
            <a:pPr>
              <a:buNone/>
            </a:pPr>
            <a:r>
              <a:rPr lang="en-US" dirty="0" smtClean="0"/>
              <a:t>                    |	   |	      |   |                </a:t>
            </a:r>
          </a:p>
          <a:p>
            <a:pPr>
              <a:buNone/>
            </a:pPr>
            <a:r>
              <a:rPr lang="en-US" dirty="0" smtClean="0"/>
              <a:t>                    id	   F  	      </a:t>
            </a:r>
            <a:r>
              <a:rPr lang="en-US" dirty="0" err="1" smtClean="0"/>
              <a:t>F</a:t>
            </a:r>
            <a:r>
              <a:rPr lang="en-US" dirty="0" smtClean="0"/>
              <a:t>    id          T    *    F</a:t>
            </a:r>
          </a:p>
          <a:p>
            <a:pPr>
              <a:buNone/>
            </a:pPr>
            <a:r>
              <a:rPr lang="en-US" sz="3200" dirty="0" smtClean="0"/>
              <a:t>                                 |	</a:t>
            </a:r>
            <a:r>
              <a:rPr lang="en-US" dirty="0" smtClean="0"/>
              <a:t>      </a:t>
            </a:r>
            <a:r>
              <a:rPr lang="en-US" sz="3200" dirty="0" smtClean="0"/>
              <a:t>|                  |          |</a:t>
            </a:r>
          </a:p>
          <a:p>
            <a:pPr>
              <a:buNone/>
            </a:pPr>
            <a:r>
              <a:rPr lang="en-US" dirty="0" smtClean="0"/>
              <a:t>                                </a:t>
            </a:r>
            <a:r>
              <a:rPr lang="en-US" sz="3200" dirty="0" smtClean="0"/>
              <a:t>Id	      </a:t>
            </a:r>
            <a:r>
              <a:rPr lang="en-US" sz="3200" dirty="0" err="1" smtClean="0"/>
              <a:t>id</a:t>
            </a:r>
            <a:r>
              <a:rPr lang="en-US" sz="3200" dirty="0" smtClean="0"/>
              <a:t>                 F          id</a:t>
            </a:r>
          </a:p>
          <a:p>
            <a:pPr>
              <a:buNone/>
            </a:pPr>
            <a:r>
              <a:rPr lang="en-US" dirty="0" smtClean="0"/>
              <a:t>                                                                   |</a:t>
            </a:r>
          </a:p>
          <a:p>
            <a:pPr>
              <a:buNone/>
            </a:pPr>
            <a:r>
              <a:rPr lang="en-US" sz="3200" dirty="0" smtClean="0"/>
              <a:t>                                                                   id</a:t>
            </a:r>
            <a:endParaRPr lang="en-GB" sz="3200" dirty="0"/>
          </a:p>
        </p:txBody>
      </p:sp>
      <p:sp>
        <p:nvSpPr>
          <p:cNvPr id="4" name="Slide Number Placeholder 3"/>
          <p:cNvSpPr>
            <a:spLocks noGrp="1"/>
          </p:cNvSpPr>
          <p:nvPr>
            <p:ph type="sldNum" sz="quarter" idx="12"/>
          </p:nvPr>
        </p:nvSpPr>
        <p:spPr/>
        <p:txBody>
          <a:bodyPr/>
          <a:lstStyle/>
          <a:p>
            <a:fld id="{A2EC3626-3753-4D94-BC82-3E12B4F1273E}" type="slidenum">
              <a:rPr lang="en-US" smtClean="0"/>
              <a:pPr/>
              <a:t>5</a:t>
            </a:fld>
            <a:endParaRPr lang="en-US"/>
          </a:p>
        </p:txBody>
      </p:sp>
      <p:cxnSp>
        <p:nvCxnSpPr>
          <p:cNvPr id="6" name="Straight Connector 5"/>
          <p:cNvCxnSpPr/>
          <p:nvPr/>
        </p:nvCxnSpPr>
        <p:spPr>
          <a:xfrm rot="5400000">
            <a:off x="6324600" y="2209800"/>
            <a:ext cx="533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H="1">
            <a:off x="6896100" y="2171700"/>
            <a:ext cx="533400" cy="457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838200"/>
          </a:xfrm>
        </p:spPr>
        <p:txBody>
          <a:bodyPr/>
          <a:lstStyle/>
          <a:p>
            <a:endParaRPr lang="en-GB" dirty="0"/>
          </a:p>
        </p:txBody>
      </p:sp>
      <p:sp>
        <p:nvSpPr>
          <p:cNvPr id="3" name="Content Placeholder 2"/>
          <p:cNvSpPr>
            <a:spLocks noGrp="1"/>
          </p:cNvSpPr>
          <p:nvPr>
            <p:ph idx="1"/>
          </p:nvPr>
        </p:nvSpPr>
        <p:spPr>
          <a:xfrm>
            <a:off x="457200" y="1295401"/>
            <a:ext cx="8229600" cy="4267200"/>
          </a:xfrm>
        </p:spPr>
        <p:txBody>
          <a:bodyPr>
            <a:normAutofit fontScale="85000" lnSpcReduction="20000"/>
          </a:bodyPr>
          <a:lstStyle/>
          <a:p>
            <a:pPr algn="ctr">
              <a:buNone/>
            </a:pPr>
            <a:r>
              <a:rPr lang="en-US" dirty="0" smtClean="0"/>
              <a:t>E</a:t>
            </a:r>
          </a:p>
          <a:p>
            <a:pPr algn="ctr">
              <a:buNone/>
            </a:pPr>
            <a:r>
              <a:rPr lang="en-US" dirty="0" smtClean="0"/>
              <a:t>|</a:t>
            </a:r>
          </a:p>
          <a:p>
            <a:pPr algn="ctr">
              <a:buNone/>
            </a:pPr>
            <a:r>
              <a:rPr lang="en-US" dirty="0" smtClean="0"/>
              <a:t>T</a:t>
            </a:r>
            <a:endParaRPr lang="en-US" dirty="0" smtClean="0"/>
          </a:p>
          <a:p>
            <a:pPr algn="ctr">
              <a:buNone/>
            </a:pPr>
            <a:endParaRPr lang="en-US" dirty="0" smtClean="0"/>
          </a:p>
          <a:p>
            <a:pPr algn="ctr">
              <a:buNone/>
            </a:pPr>
            <a:endParaRPr lang="en-US" dirty="0" smtClean="0"/>
          </a:p>
          <a:p>
            <a:pPr algn="ctr">
              <a:buNone/>
            </a:pPr>
            <a:r>
              <a:rPr lang="en-US" dirty="0" smtClean="0"/>
              <a:t>T*  F</a:t>
            </a:r>
          </a:p>
          <a:p>
            <a:pPr>
              <a:buNone/>
            </a:pPr>
            <a:r>
              <a:rPr lang="en-US" dirty="0" smtClean="0"/>
              <a:t>                                                |    |</a:t>
            </a:r>
          </a:p>
          <a:p>
            <a:pPr>
              <a:buNone/>
            </a:pPr>
            <a:r>
              <a:rPr lang="en-US" dirty="0" smtClean="0"/>
              <a:t>                                                F    id</a:t>
            </a:r>
          </a:p>
          <a:p>
            <a:pPr>
              <a:buNone/>
            </a:pPr>
            <a:r>
              <a:rPr lang="en-US" dirty="0" smtClean="0"/>
              <a:t>                                                |</a:t>
            </a:r>
          </a:p>
          <a:p>
            <a:pPr>
              <a:buNone/>
            </a:pPr>
            <a:r>
              <a:rPr lang="en-US" dirty="0" smtClean="0"/>
              <a:t>                                              id</a:t>
            </a:r>
          </a:p>
          <a:p>
            <a:endParaRPr lang="en-US" dirty="0" smtClean="0"/>
          </a:p>
        </p:txBody>
      </p:sp>
      <p:sp>
        <p:nvSpPr>
          <p:cNvPr id="4" name="Slide Number Placeholder 3"/>
          <p:cNvSpPr>
            <a:spLocks noGrp="1"/>
          </p:cNvSpPr>
          <p:nvPr>
            <p:ph type="sldNum" sz="quarter" idx="12"/>
          </p:nvPr>
        </p:nvSpPr>
        <p:spPr/>
        <p:txBody>
          <a:bodyPr/>
          <a:lstStyle/>
          <a:p>
            <a:fld id="{A2EC3626-3753-4D94-BC82-3E12B4F1273E}" type="slidenum">
              <a:rPr lang="en-US" smtClean="0"/>
              <a:pPr/>
              <a:t>6</a:t>
            </a:fld>
            <a:endParaRPr lang="en-US"/>
          </a:p>
        </p:txBody>
      </p:sp>
      <p:cxnSp>
        <p:nvCxnSpPr>
          <p:cNvPr id="14" name="Straight Connector 13"/>
          <p:cNvCxnSpPr/>
          <p:nvPr/>
        </p:nvCxnSpPr>
        <p:spPr>
          <a:xfrm rot="5400000">
            <a:off x="4000500" y="2781300"/>
            <a:ext cx="838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4305300" y="2781300"/>
            <a:ext cx="838200" cy="152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GB" dirty="0"/>
          </a:p>
        </p:txBody>
      </p:sp>
      <p:sp>
        <p:nvSpPr>
          <p:cNvPr id="4" name="Slide Number Placeholder 3"/>
          <p:cNvSpPr>
            <a:spLocks noGrp="1"/>
          </p:cNvSpPr>
          <p:nvPr>
            <p:ph type="sldNum" sz="quarter" idx="12"/>
          </p:nvPr>
        </p:nvSpPr>
        <p:spPr/>
        <p:txBody>
          <a:bodyPr/>
          <a:lstStyle/>
          <a:p>
            <a:fld id="{A2EC3626-3753-4D94-BC82-3E12B4F1273E}" type="slidenum">
              <a:rPr lang="en-US" smtClean="0"/>
              <a:pPr/>
              <a:t>7</a:t>
            </a:fld>
            <a:endParaRPr lang="en-US"/>
          </a:p>
        </p:txBody>
      </p:sp>
      <p:sp>
        <p:nvSpPr>
          <p:cNvPr id="5" name="Content Placeholder 4"/>
          <p:cNvSpPr>
            <a:spLocks noGrp="1"/>
          </p:cNvSpPr>
          <p:nvPr>
            <p:ph idx="1"/>
          </p:nvPr>
        </p:nvSpPr>
        <p:spPr>
          <a:xfrm>
            <a:off x="457200" y="1295400"/>
            <a:ext cx="8229600" cy="4830763"/>
          </a:xfrm>
        </p:spPr>
        <p:txBody>
          <a:bodyPr>
            <a:normAutofit fontScale="85000" lnSpcReduction="10000"/>
          </a:bodyPr>
          <a:lstStyle/>
          <a:p>
            <a:endParaRPr lang="en-GB" dirty="0" smtClean="0"/>
          </a:p>
          <a:p>
            <a:r>
              <a:rPr lang="en-GB" b="1" dirty="0" smtClean="0"/>
              <a:t>Shift-reduce parser </a:t>
            </a:r>
          </a:p>
          <a:p>
            <a:pPr>
              <a:buNone/>
            </a:pPr>
            <a:r>
              <a:rPr lang="en-US" dirty="0" smtClean="0"/>
              <a:t>  The general idea is to shift some symbols of input to the stack until a reduction can be applied.</a:t>
            </a:r>
          </a:p>
          <a:p>
            <a:endParaRPr lang="en-GB" dirty="0" smtClean="0"/>
          </a:p>
          <a:p>
            <a:pPr>
              <a:buNone/>
            </a:pPr>
            <a:r>
              <a:rPr lang="en-US" dirty="0" smtClean="0"/>
              <a:t>  At each reduction step, a specific substring matching the body of a production is replaced by the non-terminal at the head of the production.</a:t>
            </a:r>
          </a:p>
          <a:p>
            <a:endParaRPr lang="en-GB" dirty="0" smtClean="0"/>
          </a:p>
          <a:p>
            <a:pPr>
              <a:buNone/>
            </a:pPr>
            <a:r>
              <a:rPr lang="en-US" dirty="0" smtClean="0"/>
              <a:t>  The key decisions during bottom-up parsing are about when to reduce and about what production to apply. </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GB" dirty="0"/>
          </a:p>
        </p:txBody>
      </p:sp>
      <p:sp>
        <p:nvSpPr>
          <p:cNvPr id="3" name="Content Placeholder 2"/>
          <p:cNvSpPr>
            <a:spLocks noGrp="1"/>
          </p:cNvSpPr>
          <p:nvPr>
            <p:ph idx="1"/>
          </p:nvPr>
        </p:nvSpPr>
        <p:spPr>
          <a:xfrm>
            <a:off x="457200" y="1219200"/>
            <a:ext cx="8229600" cy="5410200"/>
          </a:xfrm>
        </p:spPr>
        <p:txBody>
          <a:bodyPr>
            <a:normAutofit fontScale="55000" lnSpcReduction="20000"/>
          </a:bodyPr>
          <a:lstStyle/>
          <a:p>
            <a:endParaRPr lang="en-GB" dirty="0" smtClean="0"/>
          </a:p>
          <a:p>
            <a:r>
              <a:rPr lang="en-GB" sz="3600" b="1" dirty="0" smtClean="0"/>
              <a:t>Handle pruning </a:t>
            </a:r>
          </a:p>
          <a:p>
            <a:endParaRPr lang="en-US" sz="3600" dirty="0" smtClean="0"/>
          </a:p>
          <a:p>
            <a:r>
              <a:rPr lang="en-US" sz="3600" dirty="0" smtClean="0"/>
              <a:t>A Handle is a substring that matches the body of a production and whose reduction represents one step along the reverse of a rightmost derivation. </a:t>
            </a:r>
          </a:p>
          <a:p>
            <a:endParaRPr lang="en-GB" sz="3600" dirty="0" smtClean="0"/>
          </a:p>
          <a:p>
            <a:r>
              <a:rPr lang="en-US" sz="3600" dirty="0" smtClean="0"/>
              <a:t>Suppose that the parser is currently working on right-sentential form </a:t>
            </a:r>
            <a:r>
              <a:rPr lang="en-US" sz="3600" i="1" dirty="0" smtClean="0"/>
              <a:t>F * id. </a:t>
            </a:r>
          </a:p>
          <a:p>
            <a:endParaRPr lang="en-GB" sz="3600" dirty="0" smtClean="0"/>
          </a:p>
          <a:p>
            <a:r>
              <a:rPr lang="en-US" sz="3600" dirty="0" smtClean="0"/>
              <a:t>The handle is </a:t>
            </a:r>
            <a:r>
              <a:rPr lang="en-US" sz="3600" i="1" dirty="0" smtClean="0"/>
              <a:t>F. That is the right-hand side of production T → F. Replacing F by T yields T * </a:t>
            </a:r>
            <a:r>
              <a:rPr lang="en-US" sz="3600" b="1" i="1" dirty="0" smtClean="0"/>
              <a:t>id. </a:t>
            </a:r>
          </a:p>
          <a:p>
            <a:endParaRPr lang="en-GB" sz="3600" dirty="0" smtClean="0"/>
          </a:p>
          <a:p>
            <a:r>
              <a:rPr lang="en-US" sz="3600" dirty="0" smtClean="0"/>
              <a:t>Recursively can compare the right hand side of the production with the elements on top of the stack. This is how handles can be obtained. </a:t>
            </a:r>
          </a:p>
          <a:p>
            <a:endParaRPr lang="en-GB" sz="3600" dirty="0" smtClean="0"/>
          </a:p>
          <a:p>
            <a:r>
              <a:rPr lang="en-US" sz="3600" dirty="0" smtClean="0"/>
              <a:t>If successful then push non-terminal present on the left hand side of the production to the stack </a:t>
            </a:r>
          </a:p>
          <a:p>
            <a:endParaRPr lang="en-GB" sz="3600" dirty="0" smtClean="0"/>
          </a:p>
        </p:txBody>
      </p:sp>
      <p:sp>
        <p:nvSpPr>
          <p:cNvPr id="4" name="Slide Number Placeholder 3"/>
          <p:cNvSpPr>
            <a:spLocks noGrp="1"/>
          </p:cNvSpPr>
          <p:nvPr>
            <p:ph type="sldNum" sz="quarter" idx="12"/>
          </p:nvPr>
        </p:nvSpPr>
        <p:spPr/>
        <p:txBody>
          <a:bodyPr/>
          <a:lstStyle/>
          <a:p>
            <a:fld id="{A2EC3626-3753-4D94-BC82-3E12B4F1273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GB" dirty="0"/>
          </a:p>
        </p:txBody>
      </p:sp>
      <p:sp>
        <p:nvSpPr>
          <p:cNvPr id="3" name="Content Placeholder 2"/>
          <p:cNvSpPr>
            <a:spLocks noGrp="1"/>
          </p:cNvSpPr>
          <p:nvPr>
            <p:ph idx="1"/>
          </p:nvPr>
        </p:nvSpPr>
        <p:spPr>
          <a:xfrm>
            <a:off x="457200" y="1143000"/>
            <a:ext cx="8229600" cy="4983163"/>
          </a:xfrm>
        </p:spPr>
        <p:txBody>
          <a:bodyPr>
            <a:normAutofit/>
          </a:bodyPr>
          <a:lstStyle/>
          <a:p>
            <a:endParaRPr lang="en-GB" dirty="0" smtClean="0"/>
          </a:p>
          <a:p>
            <a:r>
              <a:rPr lang="en-GB" dirty="0" smtClean="0"/>
              <a:t>Stack Operations:</a:t>
            </a:r>
          </a:p>
          <a:p>
            <a:pPr>
              <a:buFont typeface="Wingdings" pitchFamily="2" charset="2"/>
              <a:buChar char="ü"/>
            </a:pPr>
            <a:r>
              <a:rPr lang="en-US" i="1" dirty="0" smtClean="0"/>
              <a:t>Shift: shift the next input symbol onto the top of the stack. </a:t>
            </a:r>
          </a:p>
          <a:p>
            <a:pPr>
              <a:buFont typeface="Wingdings" pitchFamily="2" charset="2"/>
              <a:buChar char="ü"/>
            </a:pPr>
            <a:r>
              <a:rPr lang="en-US" i="1" dirty="0" smtClean="0"/>
              <a:t>Reduce: replace the handle at the top of the stack with the corresponding non-terminal. </a:t>
            </a:r>
          </a:p>
          <a:p>
            <a:pPr>
              <a:buFont typeface="Wingdings" pitchFamily="2" charset="2"/>
              <a:buChar char="ü"/>
            </a:pPr>
            <a:r>
              <a:rPr lang="en-US" i="1" dirty="0" smtClean="0"/>
              <a:t>Accept: announce successful completion of the parsing. </a:t>
            </a:r>
          </a:p>
          <a:p>
            <a:pPr>
              <a:buFont typeface="Wingdings" pitchFamily="2" charset="2"/>
              <a:buChar char="ü"/>
            </a:pPr>
            <a:r>
              <a:rPr lang="en-US" i="1" dirty="0" smtClean="0"/>
              <a:t>Error: call an error recovery routine. </a:t>
            </a:r>
            <a:endParaRPr lang="en-GB" dirty="0"/>
          </a:p>
        </p:txBody>
      </p:sp>
      <p:sp>
        <p:nvSpPr>
          <p:cNvPr id="4" name="Slide Number Placeholder 3"/>
          <p:cNvSpPr>
            <a:spLocks noGrp="1"/>
          </p:cNvSpPr>
          <p:nvPr>
            <p:ph type="sldNum" sz="quarter" idx="12"/>
          </p:nvPr>
        </p:nvSpPr>
        <p:spPr/>
        <p:txBody>
          <a:bodyPr/>
          <a:lstStyle/>
          <a:p>
            <a:fld id="{A2EC3626-3753-4D94-BC82-3E12B4F1273E}"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A4CB31FB63740BC442F7C2B4737F5" ma:contentTypeVersion="3" ma:contentTypeDescription="Create a new document." ma:contentTypeScope="" ma:versionID="29e1786b3431b7868ae85e3027ebc78b">
  <xsd:schema xmlns:xsd="http://www.w3.org/2001/XMLSchema" xmlns:xs="http://www.w3.org/2001/XMLSchema" xmlns:p="http://schemas.microsoft.com/office/2006/metadata/properties" xmlns:ns2="8506bf05-5515-44a3-848b-4d524adb9b77" targetNamespace="http://schemas.microsoft.com/office/2006/metadata/properties" ma:root="true" ma:fieldsID="1ec9a37c6f3ac9064de08e92e6de0ad8" ns2:_="">
    <xsd:import namespace="8506bf05-5515-44a3-848b-4d524adb9b77"/>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06bf05-5515-44a3-848b-4d524adb9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C966F6-697D-4FB1-BEDF-054358530CB2}"/>
</file>

<file path=customXml/itemProps2.xml><?xml version="1.0" encoding="utf-8"?>
<ds:datastoreItem xmlns:ds="http://schemas.openxmlformats.org/officeDocument/2006/customXml" ds:itemID="{92C37CC7-70E8-446E-BA38-4988593C7FAE}"/>
</file>

<file path=customXml/itemProps3.xml><?xml version="1.0" encoding="utf-8"?>
<ds:datastoreItem xmlns:ds="http://schemas.openxmlformats.org/officeDocument/2006/customXml" ds:itemID="{4E9FE633-E11F-40E0-A142-6FEA4FD69C59}"/>
</file>

<file path=docProps/app.xml><?xml version="1.0" encoding="utf-8"?>
<Properties xmlns="http://schemas.openxmlformats.org/officeDocument/2006/extended-properties" xmlns:vt="http://schemas.openxmlformats.org/officeDocument/2006/docPropsVTypes">
  <TotalTime>1164</TotalTime>
  <Words>790</Words>
  <Application>Microsoft Office PowerPoint</Application>
  <PresentationFormat>On-screen Show (4:3)</PresentationFormat>
  <Paragraphs>150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COMPILER DESIGN LAB CS1762</vt:lpstr>
      <vt:lpstr>PROGRAM 11 </vt:lpstr>
      <vt:lpstr>Slide 3</vt:lpstr>
      <vt:lpstr>Slide 4</vt:lpstr>
      <vt:lpstr>Slide 5</vt:lpstr>
      <vt:lpstr>Slide 6</vt:lpstr>
      <vt:lpstr>Slide 7</vt:lpstr>
      <vt:lpstr>Slide 8</vt:lpstr>
      <vt:lpstr>Slide 9</vt:lpstr>
      <vt:lpstr>Algorithm</vt:lpstr>
      <vt:lpstr>Slide 11</vt:lpstr>
      <vt:lpstr>Assignment:</vt:lpstr>
      <vt:lpstr>Assignment:</vt:lpstr>
      <vt:lpstr>Assignment:</vt:lpstr>
      <vt:lpstr>Instructions</vt:lpstr>
      <vt:lpstr>Instructions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 LAB</dc:title>
  <dc:creator>CN</dc:creator>
  <cp:lastModifiedBy>suman</cp:lastModifiedBy>
  <cp:revision>136</cp:revision>
  <dcterms:created xsi:type="dcterms:W3CDTF">2020-08-09T04:33:02Z</dcterms:created>
  <dcterms:modified xsi:type="dcterms:W3CDTF">2020-10-28T05:17:53Z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0x010100A05A4CB31FB63740BC442F7C2B4737F5</vt:lpwstr>
  </property>
</Properties>
</file>