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drawings/drawing1.xml" ContentType="application/vnd.openxmlformats-officedocument.drawingml.chartshapes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7" r:id="rId21"/>
    <p:sldId id="278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8620832118207"/>
          <c:y val="0.057967552982647"/>
          <c:w val="0.897196261682242"/>
          <c:h val="0.810810810810812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Sheet1!$A$4</c:f>
              <c:strCache>
                <c:ptCount val="1"/>
              </c:strCache>
            </c:strRef>
          </c:tx>
          <c:spPr>
            <a:ln w="60432">
              <a:solidFill>
                <a:schemeClr val="tx2">
                  <a:lumMod val="25000"/>
                  <a:lumOff val="7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</c:numCache>
            </c:numRef>
          </c:xVal>
          <c:yVal>
            <c:numRef>
              <c:f>Sheet1!$B$7:$L$7</c:f>
              <c:numCache>
                <c:formatCode>General</c:formatCode>
                <c:ptCount val="11"/>
                <c:pt idx="0">
                  <c:v>60.0</c:v>
                </c:pt>
                <c:pt idx="1">
                  <c:v>35.0</c:v>
                </c:pt>
                <c:pt idx="2">
                  <c:v>25.0</c:v>
                </c:pt>
                <c:pt idx="3">
                  <c:v>24.0</c:v>
                </c:pt>
                <c:pt idx="4">
                  <c:v>24.0</c:v>
                </c:pt>
                <c:pt idx="5">
                  <c:v>24.0</c:v>
                </c:pt>
                <c:pt idx="6">
                  <c:v>24.0</c:v>
                </c:pt>
                <c:pt idx="7">
                  <c:v>23.64</c:v>
                </c:pt>
                <c:pt idx="8" formatCode="d/mmm">
                  <c:v>24.05</c:v>
                </c:pt>
                <c:pt idx="9">
                  <c:v>35.0</c:v>
                </c:pt>
                <c:pt idx="10">
                  <c:v>60.0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215016"/>
        <c:axId val="2066940312"/>
      </c:scatterChart>
      <c:valAx>
        <c:axId val="20212150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1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i-FI"/>
                  <a:t>Time</a:t>
                </a:r>
              </a:p>
            </c:rich>
          </c:tx>
          <c:layout>
            <c:manualLayout>
              <c:xMode val="edge"/>
              <c:yMode val="edge"/>
              <c:x val="0.485981248768219"/>
              <c:y val="0.855855742088844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crossAx val="2066940312"/>
        <c:crossesAt val="0.0"/>
        <c:crossBetween val="midCat"/>
      </c:valAx>
      <c:valAx>
        <c:axId val="2066940312"/>
        <c:scaling>
          <c:orientation val="minMax"/>
          <c:max val="70.0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1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i-FI"/>
                  <a:t>Failure Rate</a:t>
                </a:r>
              </a:p>
            </c:rich>
          </c:tx>
          <c:layout>
            <c:manualLayout>
              <c:xMode val="edge"/>
              <c:yMode val="edge"/>
              <c:x val="0.0233645228196297"/>
              <c:y val="0.252252265636607"/>
            </c:manualLayout>
          </c:layout>
          <c:overlay val="0"/>
          <c:spPr>
            <a:noFill/>
            <a:ln w="40288">
              <a:noFill/>
            </a:ln>
          </c:spPr>
        </c:title>
        <c:numFmt formatCode="General" sourceLinked="1"/>
        <c:majorTickMark val="out"/>
        <c:minorTickMark val="none"/>
        <c:tickLblPos val="none"/>
        <c:crossAx val="2021215016"/>
        <c:crosses val="autoZero"/>
        <c:crossBetween val="midCat"/>
        <c:majorUnit val="10.0"/>
        <c:minorUnit val="2.0"/>
      </c:valAx>
      <c:spPr>
        <a:solidFill>
          <a:schemeClr val="accent6">
            <a:lumMod val="20000"/>
            <a:lumOff val="80000"/>
          </a:schemeClr>
        </a:solidFill>
        <a:ln w="5036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549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0.19533</cdr:x>
      <cdr:y>0.2856</cdr:y>
    </cdr:from>
    <cdr:to>
      <cdr:x>0.30327</cdr:x>
      <cdr:y>0.2856</cdr:y>
    </cdr:to>
    <cdr:sp macro="" textlink="">
      <cdr:nvSpPr>
        <cdr:cNvPr id="3" name="Straight Arrow Connector 2"/>
        <cdr:cNvSpPr/>
      </cdr:nvSpPr>
      <cdr:spPr bwMode="auto">
        <a:xfrm xmlns:a="http://schemas.openxmlformats.org/drawingml/2006/main">
          <a:off x="1433290" y="1152128"/>
          <a:ext cx="792088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0.30657</cdr:x>
      <cdr:y>0.2856</cdr:y>
    </cdr:from>
    <cdr:to>
      <cdr:x>0.73937</cdr:x>
      <cdr:y>0.2856</cdr:y>
    </cdr:to>
    <cdr:sp macro="" textlink="">
      <cdr:nvSpPr>
        <cdr:cNvPr id="9" name="Straight Arrow Connector 8"/>
        <cdr:cNvSpPr/>
      </cdr:nvSpPr>
      <cdr:spPr bwMode="auto">
        <a:xfrm xmlns:a="http://schemas.openxmlformats.org/drawingml/2006/main">
          <a:off x="2448272" y="1152128"/>
          <a:ext cx="3456384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0.73937</cdr:x>
      <cdr:y>0.2856</cdr:y>
    </cdr:from>
    <cdr:to>
      <cdr:x>0.86561</cdr:x>
      <cdr:y>0.2856</cdr:y>
    </cdr:to>
    <cdr:sp macro="" textlink="">
      <cdr:nvSpPr>
        <cdr:cNvPr id="11" name="Straight Arrow Connector 10"/>
        <cdr:cNvSpPr/>
      </cdr:nvSpPr>
      <cdr:spPr bwMode="auto">
        <a:xfrm xmlns:a="http://schemas.openxmlformats.org/drawingml/2006/main">
          <a:off x="5904656" y="1152128"/>
          <a:ext cx="1008112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fi-FI"/>
        </a:p>
      </cdr:txBody>
    </cdr:sp>
  </cdr:relSizeAnchor>
  <cdr:relSizeAnchor xmlns:cdr="http://schemas.openxmlformats.org/drawingml/2006/chartDrawing">
    <cdr:from>
      <cdr:x>0.3056</cdr:x>
      <cdr:y>0.23084</cdr:y>
    </cdr:from>
    <cdr:to>
      <cdr:x>0.3056</cdr:x>
      <cdr:y>0.67927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2514968" y="1044795"/>
          <a:ext cx="0" cy="20295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0.31833</cdr:x>
      <cdr:y>0.60116</cdr:y>
    </cdr:from>
    <cdr:to>
      <cdr:x>0.42944</cdr:x>
      <cdr:y>0.8032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619714" y="27208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B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0.69871</cdr:x>
      <cdr:y>0.59827</cdr:y>
    </cdr:from>
    <cdr:to>
      <cdr:x>0.80982</cdr:x>
      <cdr:y>0.8003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5750066" y="270773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C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0.43924</cdr:x>
      <cdr:y>0.20481</cdr:y>
    </cdr:from>
    <cdr:to>
      <cdr:x>0.55035</cdr:x>
      <cdr:y>0.40684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614801" y="9269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0.45038</cdr:x>
      <cdr:y>0.20481</cdr:y>
    </cdr:from>
    <cdr:to>
      <cdr:x>0.56149</cdr:x>
      <cdr:y>0.40684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706454" y="9269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Useful life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015-AD98-4747-8561-A2C37DEA53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F53E-1FCE-B146-9AD8-071FA896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image" Target="../media/image2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RELIABILITY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0957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Bath Tub Curve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233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546627" y="2658089"/>
            <a:ext cx="0" cy="1951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4284" y="2658089"/>
            <a:ext cx="5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64299" y="2762841"/>
            <a:ext cx="59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24709" y="2011758"/>
            <a:ext cx="127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Infant mortality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1326" y="22783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Wearout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414156"/>
            <a:ext cx="8229600" cy="471200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ell MT"/>
                <a:cs typeface="Bell MT"/>
              </a:rPr>
              <a:t>Many components fail very soon after they are put into service.</a:t>
            </a:r>
          </a:p>
          <a:p>
            <a:pPr algn="just"/>
            <a:r>
              <a:rPr lang="en-US" sz="2800" dirty="0">
                <a:latin typeface="Bell MT"/>
                <a:cs typeface="Bell MT"/>
              </a:rPr>
              <a:t>Failures within this period are caused by defects and poor design that cause an item to be legitimately bad</a:t>
            </a:r>
            <a:r>
              <a:rPr lang="en-US" sz="2800" dirty="0" smtClean="0">
                <a:latin typeface="Bell MT"/>
                <a:cs typeface="Bell MT"/>
              </a:rPr>
              <a:t>.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These are called infant mortality failures and the failure rate in this period is relatively high.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Good system vendors will perform an operation called “burn in” where they put together and test a system for several days to try to weed out these types of problems so the customer doesn't see them.</a:t>
            </a:r>
            <a:endParaRPr lang="en-US" sz="2800" dirty="0">
              <a:latin typeface="Bell MT"/>
              <a:cs typeface="Bel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483" y="497844"/>
            <a:ext cx="859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latin typeface="Bell MT"/>
                <a:cs typeface="Bell MT"/>
              </a:rPr>
              <a:t>Infancy / Green / Debugging / Burn-in-period</a:t>
            </a:r>
          </a:p>
        </p:txBody>
      </p:sp>
    </p:spTree>
    <p:extLst>
      <p:ext uri="{BB962C8B-B14F-4D97-AF65-F5344CB8AC3E}">
        <p14:creationId xmlns:p14="http://schemas.microsoft.com/office/powerpoint/2010/main" val="36893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Chance failure / Normal Operating Life 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If a component does not fail within its infancy, it will generally tend to remain trouble-free over its operating lifetime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The failure rate during this period is typically quite low.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This phase, in which the failure rate is constant, typically represents the useful life of the product.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8887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Wear out / Ageing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After a component reaches a certain age, it enters the period where it begins to wear out, and failures starts to increase.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The period where failures start to increase is called the wear out phase of component life.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0805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System Reliability 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Series System: When components are in series and each component has a reliability </a:t>
            </a:r>
            <a:r>
              <a:rPr lang="en-US" dirty="0" err="1" smtClean="0">
                <a:latin typeface="Bell MT"/>
                <a:cs typeface="Bell MT"/>
              </a:rPr>
              <a:t>Ri</a:t>
            </a:r>
            <a:r>
              <a:rPr lang="en-US" dirty="0" smtClean="0">
                <a:latin typeface="Bell MT"/>
                <a:cs typeface="Bell MT"/>
              </a:rPr>
              <a:t> . If one component fails, the system fails.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Picture 3" descr="Screen Shot 2020-10-15 at 10.19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0" y="3497444"/>
            <a:ext cx="6914930" cy="1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5186363"/>
          </a:xfrm>
        </p:spPr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The Overall Reliability of a series system can be calculated as:</a:t>
            </a:r>
          </a:p>
          <a:p>
            <a:pPr marL="0" indent="0" algn="just">
              <a:buNone/>
            </a:pPr>
            <a:r>
              <a:rPr lang="en-US" dirty="0" smtClean="0">
                <a:latin typeface="Bell MT"/>
                <a:cs typeface="Bell MT"/>
              </a:rPr>
              <a:t>R</a:t>
            </a:r>
            <a:r>
              <a:rPr lang="en-US" sz="1800" dirty="0" smtClean="0">
                <a:latin typeface="Bell MT"/>
                <a:cs typeface="Bell MT"/>
              </a:rPr>
              <a:t>AB </a:t>
            </a:r>
            <a:r>
              <a:rPr lang="en-US" sz="2800" dirty="0" smtClean="0">
                <a:latin typeface="Bell MT"/>
                <a:cs typeface="Bell MT"/>
              </a:rPr>
              <a:t>= R1 * R2* R3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If R1 = R2 = R3 = 0.95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R</a:t>
            </a:r>
            <a:r>
              <a:rPr lang="en-US" sz="1800" dirty="0" smtClean="0">
                <a:latin typeface="Bell MT"/>
                <a:cs typeface="Bell MT"/>
              </a:rPr>
              <a:t>AB </a:t>
            </a:r>
            <a:r>
              <a:rPr lang="en-US" sz="2800" dirty="0" smtClean="0">
                <a:latin typeface="Bell MT"/>
                <a:cs typeface="Bell MT"/>
              </a:rPr>
              <a:t>=R1*R2*R3 = 0.95*0.95*0.95</a:t>
            </a:r>
          </a:p>
          <a:p>
            <a:pPr marL="0" indent="0" algn="just">
              <a:buNone/>
            </a:pPr>
            <a:r>
              <a:rPr lang="en-US" sz="2800" dirty="0">
                <a:latin typeface="Bell MT"/>
                <a:cs typeface="Bell MT"/>
              </a:rPr>
              <a:t> </a:t>
            </a:r>
            <a:r>
              <a:rPr lang="en-US" sz="2800" dirty="0" smtClean="0">
                <a:latin typeface="Bell MT"/>
                <a:cs typeface="Bell MT"/>
              </a:rPr>
              <a:t>                           = 0.86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R total is always &lt; than R1 or R2 or R3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9447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System Reliability 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/>
                <a:cs typeface="Bell MT"/>
              </a:rPr>
              <a:t>Parallel System : When components are in parallel and each component has a reliability </a:t>
            </a:r>
            <a:r>
              <a:rPr lang="en-US" dirty="0" err="1" smtClean="0">
                <a:latin typeface="Bell MT"/>
                <a:cs typeface="Bell MT"/>
              </a:rPr>
              <a:t>Ri</a:t>
            </a:r>
            <a:r>
              <a:rPr lang="en-US" dirty="0" smtClean="0">
                <a:latin typeface="Bell MT"/>
                <a:cs typeface="Bell MT"/>
              </a:rPr>
              <a:t>. If one component fails, the system does not fail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Picture 3" descr="Screen Shot 2020-10-15 at 10.1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5" y="3492295"/>
            <a:ext cx="4603075" cy="29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49300"/>
            <a:ext cx="8343900" cy="53768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Bell MT"/>
                <a:cs typeface="Bell MT"/>
              </a:rPr>
              <a:t>R</a:t>
            </a:r>
            <a:r>
              <a:rPr lang="en-US" sz="1800" dirty="0" smtClean="0">
                <a:latin typeface="Bell MT"/>
                <a:cs typeface="Bell MT"/>
              </a:rPr>
              <a:t>AB</a:t>
            </a:r>
            <a:r>
              <a:rPr lang="en-US" sz="2800" dirty="0" smtClean="0">
                <a:latin typeface="Bell MT"/>
                <a:cs typeface="Bell MT"/>
              </a:rPr>
              <a:t>=1 – probability (1 &amp; 2 both fail)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The probability of 1 failing is = ( 1- R1)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The probability of 2 failing is = ( 1- R2)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Overall reliability is R</a:t>
            </a:r>
            <a:r>
              <a:rPr lang="en-US" sz="1800" dirty="0" smtClean="0">
                <a:latin typeface="Bell MT"/>
                <a:cs typeface="Bell MT"/>
              </a:rPr>
              <a:t>AB</a:t>
            </a:r>
            <a:r>
              <a:rPr lang="en-US" sz="2800" dirty="0" smtClean="0">
                <a:latin typeface="Bell MT"/>
                <a:cs typeface="Bell MT"/>
              </a:rPr>
              <a:t> =1 – (1 – R 1 ) (1-R 2)</a:t>
            </a:r>
          </a:p>
          <a:p>
            <a:pPr marL="0" indent="0" algn="just">
              <a:buNone/>
            </a:pPr>
            <a:endParaRPr lang="en-US" sz="2800" dirty="0">
              <a:latin typeface="Bell MT"/>
              <a:cs typeface="Bell MT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If R1 = 0.9 and R2 = 0.8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R</a:t>
            </a:r>
            <a:r>
              <a:rPr lang="en-US" sz="1800" dirty="0" smtClean="0">
                <a:latin typeface="Bell MT"/>
                <a:cs typeface="Bell MT"/>
              </a:rPr>
              <a:t>AB </a:t>
            </a:r>
            <a:r>
              <a:rPr lang="en-US" sz="2800" dirty="0" smtClean="0">
                <a:latin typeface="Bell MT"/>
                <a:cs typeface="Bell MT"/>
              </a:rPr>
              <a:t>= 1 – (1 -0.9) (1-0.8) = 0.98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R Total is always &gt; than R1 or R2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7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Reliability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1944"/>
            <a:ext cx="8485491" cy="56760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Failure</a:t>
            </a:r>
            <a:r>
              <a:rPr lang="en-US" sz="3800" dirty="0">
                <a:latin typeface="Bell MT"/>
                <a:cs typeface="Bell MT"/>
              </a:rPr>
              <a:t> - A failure is an event when an item is not available to perform its function at specified conditions when scheduled or is not capable of performing functions to specification.</a:t>
            </a: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Failure Rate</a:t>
            </a:r>
            <a:r>
              <a:rPr lang="en-US" sz="3800" dirty="0">
                <a:latin typeface="Bell MT"/>
                <a:cs typeface="Bell MT"/>
              </a:rPr>
              <a:t> - The number of failures per unit of gross operating period in terms of time, events, cycles. </a:t>
            </a: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MTBF - Mean Time Between Failures</a:t>
            </a:r>
            <a:r>
              <a:rPr lang="en-US" sz="3800" dirty="0">
                <a:latin typeface="Bell MT"/>
                <a:cs typeface="Bell MT"/>
              </a:rPr>
              <a:t> - The average time between failure occurrences.  The number of items and their operating time divided by the total number of failures. </a:t>
            </a:r>
            <a:r>
              <a:rPr lang="en-US" sz="3800" dirty="0">
                <a:solidFill>
                  <a:srgbClr val="FF0000"/>
                </a:solidFill>
                <a:latin typeface="Bell MT"/>
                <a:cs typeface="Bell MT"/>
              </a:rPr>
              <a:t>For Repairable Items</a:t>
            </a:r>
            <a:r>
              <a:rPr lang="en-US" sz="3800" dirty="0">
                <a:latin typeface="Bell MT"/>
                <a:cs typeface="Bell MT"/>
              </a:rPr>
              <a:t>  </a:t>
            </a:r>
            <a:endParaRPr lang="en-US" sz="3800" dirty="0">
              <a:solidFill>
                <a:srgbClr val="FF0000"/>
              </a:solidFill>
              <a:latin typeface="Bell MT"/>
              <a:cs typeface="Bell MT"/>
            </a:endParaRPr>
          </a:p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MTTF - Mean Time To Failure</a:t>
            </a:r>
            <a:r>
              <a:rPr lang="en-US" sz="3800" dirty="0">
                <a:latin typeface="Bell MT"/>
                <a:cs typeface="Bell MT"/>
              </a:rPr>
              <a:t> - The average time to failure </a:t>
            </a:r>
            <a:r>
              <a:rPr lang="en-US" sz="3800" dirty="0">
                <a:solidFill>
                  <a:srgbClr val="FF0033"/>
                </a:solidFill>
                <a:latin typeface="Bell MT"/>
                <a:cs typeface="Bell MT"/>
              </a:rPr>
              <a:t>occurrence</a:t>
            </a:r>
            <a:r>
              <a:rPr lang="en-US" sz="3800" dirty="0">
                <a:latin typeface="Bell MT"/>
                <a:cs typeface="Bell MT"/>
              </a:rPr>
              <a:t>.  The number of items and their operating time divided by the total number of failures.  </a:t>
            </a:r>
            <a:r>
              <a:rPr lang="en-US" sz="3800" dirty="0">
                <a:solidFill>
                  <a:srgbClr val="FF0000"/>
                </a:solidFill>
                <a:latin typeface="Bell MT"/>
                <a:cs typeface="Bell MT"/>
              </a:rPr>
              <a:t>For Repairable Items and Non-repairable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Reliability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652" cy="497300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4000" dirty="0">
                <a:solidFill>
                  <a:srgbClr val="FF0033"/>
                </a:solidFill>
                <a:latin typeface="Bell MT"/>
                <a:cs typeface="Bell MT"/>
              </a:rPr>
              <a:t>Maintainability</a:t>
            </a:r>
            <a:r>
              <a:rPr lang="en-US" sz="4000" dirty="0">
                <a:latin typeface="Bell MT"/>
                <a:cs typeface="Bell MT"/>
              </a:rPr>
              <a:t> - A characteristic of design, installation and operation, usually expressed as the probability that an item can be retained in, or restored to, specified operable condition within a specified interval of time when maintenance is performed in accordance with prescribed procedures.</a:t>
            </a:r>
          </a:p>
          <a:p>
            <a:pPr algn="just"/>
            <a:r>
              <a:rPr lang="en-US" sz="4000" dirty="0">
                <a:solidFill>
                  <a:srgbClr val="FF0033"/>
                </a:solidFill>
                <a:latin typeface="Bell MT"/>
                <a:cs typeface="Bell MT"/>
              </a:rPr>
              <a:t>MTTR - Mean Time To Repair</a:t>
            </a:r>
            <a:r>
              <a:rPr lang="en-US" sz="4000" dirty="0">
                <a:latin typeface="Bell MT"/>
                <a:cs typeface="Bell MT"/>
              </a:rPr>
              <a:t> - The average time to restore the item to specified conditions.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ell MT"/>
                <a:cs typeface="Bell MT"/>
              </a:rPr>
              <a:t>Introduction</a:t>
            </a:r>
            <a:endParaRPr lang="en-US" sz="4000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Reliability is “quality changing over time” or a motion picture instead of a snapshot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Reliability is a measure of the result of the quality of the product over the long run.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Reliability terminates with a failure – i.e., unreliability occurs.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5258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MTBF/MTTF &amp; MTTR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Screen Shot 2020-10-18 at 7.24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15" b="-12815"/>
          <a:stretch>
            <a:fillRect/>
          </a:stretch>
        </p:blipFill>
        <p:spPr>
          <a:xfrm>
            <a:off x="0" y="1312333"/>
            <a:ext cx="9144000" cy="5700889"/>
          </a:xfrm>
        </p:spPr>
      </p:pic>
    </p:spTree>
    <p:extLst>
      <p:ext uri="{BB962C8B-B14F-4D97-AF65-F5344CB8AC3E}">
        <p14:creationId xmlns:p14="http://schemas.microsoft.com/office/powerpoint/2010/main" val="183736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What </a:t>
            </a:r>
            <a:r>
              <a:rPr lang="en-US" dirty="0">
                <a:latin typeface="Bell MT"/>
                <a:cs typeface="Bell MT"/>
              </a:rPr>
              <a:t>M</a:t>
            </a:r>
            <a:r>
              <a:rPr lang="en-US" dirty="0" smtClean="0">
                <a:latin typeface="Bell MT"/>
                <a:cs typeface="Bell MT"/>
              </a:rPr>
              <a:t>anagement wants ?</a:t>
            </a:r>
            <a:endParaRPr lang="en-US" dirty="0">
              <a:latin typeface="Bell MT"/>
              <a:cs typeface="Bell MT"/>
            </a:endParaRPr>
          </a:p>
        </p:txBody>
      </p:sp>
      <p:pic>
        <p:nvPicPr>
          <p:cNvPr id="4" name="Content Placeholder 3" descr="Screen Shot 2020-10-18 at 7.26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8" b="-16808"/>
          <a:stretch>
            <a:fillRect/>
          </a:stretch>
        </p:blipFill>
        <p:spPr>
          <a:xfrm>
            <a:off x="457200" y="1417638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277976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²"/>
            </a:pPr>
            <a:r>
              <a:rPr lang="fi-FI" dirty="0" smtClean="0">
                <a:solidFill>
                  <a:srgbClr val="FF6600"/>
                </a:solidFill>
                <a:latin typeface="Bell MT"/>
                <a:cs typeface="Bell MT"/>
              </a:rPr>
              <a:t>MTBF	</a:t>
            </a:r>
            <a:r>
              <a:rPr lang="el-GR" dirty="0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θ</a:t>
            </a:r>
            <a:r>
              <a:rPr lang="fi-FI" dirty="0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= Total </a:t>
            </a:r>
            <a:r>
              <a:rPr lang="fi-FI" dirty="0" err="1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time</a:t>
            </a:r>
            <a:r>
              <a:rPr lang="fi-FI" dirty="0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  Total </a:t>
            </a:r>
            <a:r>
              <a:rPr lang="fi-FI" dirty="0" err="1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Number</a:t>
            </a:r>
            <a:r>
              <a:rPr lang="fi-FI" dirty="0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of </a:t>
            </a:r>
            <a:r>
              <a:rPr lang="fi-FI" dirty="0" err="1" smtClean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failures</a:t>
            </a:r>
            <a:endParaRPr lang="fi-FI" dirty="0">
              <a:solidFill>
                <a:srgbClr val="FF6600"/>
              </a:solidFill>
              <a:latin typeface="Bell MT"/>
              <a:cs typeface="Bell MT"/>
              <a:sym typeface="Symbol" pitchFamily="18" charset="2"/>
            </a:endParaRPr>
          </a:p>
          <a:p>
            <a:pPr algn="just">
              <a:buFont typeface="Wingdings" charset="2"/>
              <a:buChar char="²"/>
            </a:pP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Average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Rate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 = 1  </a:t>
            </a:r>
            <a:r>
              <a:rPr lang="el-GR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θ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Wingdings" pitchFamily="2" charset="2"/>
              </a:rPr>
              <a:t> 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</a:t>
            </a:r>
            <a:r>
              <a:rPr lang="el-GR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θ</a:t>
            </a:r>
            <a:r>
              <a:rPr lang="fi-FI" dirty="0">
                <a:solidFill>
                  <a:srgbClr val="FF6600"/>
                </a:solidFill>
                <a:latin typeface="Bell MT"/>
                <a:cs typeface="Bell MT"/>
                <a:sym typeface="Symbol" pitchFamily="18" charset="2"/>
              </a:rPr>
              <a:t> = 1</a:t>
            </a:r>
          </a:p>
          <a:p>
            <a:pPr algn="just"/>
            <a:endParaRPr lang="fi-FI" dirty="0" smtClean="0">
              <a:latin typeface="Bell MT"/>
              <a:cs typeface="Bell MT"/>
              <a:sym typeface="Symbol" pitchFamily="18" charset="2"/>
            </a:endParaRPr>
          </a:p>
          <a:p>
            <a:pPr algn="just"/>
            <a:r>
              <a:rPr lang="fi-FI" dirty="0" smtClean="0">
                <a:latin typeface="Bell MT"/>
                <a:cs typeface="Bell MT"/>
                <a:sym typeface="Symbol" pitchFamily="18" charset="2"/>
              </a:rPr>
              <a:t>300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cars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have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accumulated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45000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hours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, 10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are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observed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.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What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is the MTBF?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What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is the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rate</a:t>
            </a:r>
            <a:r>
              <a:rPr lang="fi-FI" dirty="0" smtClean="0">
                <a:latin typeface="Bell MT"/>
                <a:cs typeface="Bell MT"/>
                <a:sym typeface="Symbol" pitchFamily="18" charset="2"/>
              </a:rPr>
              <a:t>?</a:t>
            </a:r>
          </a:p>
          <a:p>
            <a:pPr algn="just"/>
            <a:r>
              <a:rPr lang="fi-FI" dirty="0" err="1">
                <a:latin typeface="Bell MT"/>
                <a:cs typeface="Bell MT"/>
                <a:sym typeface="Symbol" pitchFamily="18" charset="2"/>
              </a:rPr>
              <a:t>Five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oil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pumps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were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tested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with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hours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of 45, 33, 62, 94 and 105.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What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is the MTTF and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failure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 </a:t>
            </a:r>
            <a:r>
              <a:rPr lang="fi-FI" dirty="0" err="1">
                <a:latin typeface="Bell MT"/>
                <a:cs typeface="Bell MT"/>
                <a:sym typeface="Symbol" pitchFamily="18" charset="2"/>
              </a:rPr>
              <a:t>rate</a:t>
            </a:r>
            <a:r>
              <a:rPr lang="fi-FI" dirty="0">
                <a:latin typeface="Bell MT"/>
                <a:cs typeface="Bell MT"/>
                <a:sym typeface="Symbol" pitchFamily="18" charset="2"/>
              </a:rPr>
              <a:t>?</a:t>
            </a:r>
          </a:p>
          <a:p>
            <a:endParaRPr lang="fi-FI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/>
                <a:ea typeface="ＭＳ Ｐゴシック" charset="-128"/>
                <a:cs typeface="Bell MT"/>
              </a:rPr>
              <a:t>10 components were tested. The components (not repairable) failed as follows: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/>
                <a:ea typeface="ＭＳ Ｐゴシック" charset="-128"/>
                <a:cs typeface="Bell MT"/>
              </a:rPr>
              <a:t>Component 1,2,3,4,5 failed after 75,125, 130, 325, 525 hours. Find the failure rate and mean time till failure..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Introduction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latin typeface="Bell MT"/>
                <a:cs typeface="Bell MT"/>
              </a:rPr>
              <a:t>Reliability is an engineering discipline for applying scientific know-how to a component, assembly, plant, or a process so it will perform its intended function, without failure, for the required time duration when installed and operated correctly in a specific environment.</a:t>
            </a:r>
            <a:endParaRPr lang="en-US" sz="2800" dirty="0">
              <a:latin typeface="Bell MT"/>
              <a:cs typeface="Bell MT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smtClean="0">
                <a:latin typeface="Bell MT"/>
                <a:cs typeface="Bell MT"/>
              </a:rPr>
              <a:t>Reliability is the probability than an item can perform its intended function without failure for a specific interval under stated conditions.</a:t>
            </a:r>
            <a:endParaRPr lang="en-US" sz="28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59058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Four Aspects of Reliability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ell MT"/>
                <a:cs typeface="Bell MT"/>
              </a:rPr>
              <a:t>Reliability is a probability based on concepts; the numerical value of the reliability is between 0 and 1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The functional performance of the product has to meet certain stipulations and a functional definition of failure is needed. For example, a failure means different things to the user and to the repair person.</a:t>
            </a:r>
            <a:endParaRPr lang="en-US" sz="2800" dirty="0">
              <a:latin typeface="Bell MT"/>
              <a:cs typeface="Bell MT"/>
            </a:endParaRP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It implies a successful operation over a certain period of time.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Operating or environmental conditions under which product use takes place are specified</a:t>
            </a:r>
            <a:endParaRPr lang="en-US" sz="28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823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Cost of Unreliability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Bell MT"/>
                <a:cs typeface="Bell MT"/>
              </a:rPr>
              <a:t>Finding the cost of unreliability (COUR) starts with a big-picture view and helps direct cost improvement programs by identifying: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Where is the cost problem- what sections of the plant 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What magnitude is the problem-all business loss costs are included in the calculation, and</a:t>
            </a:r>
          </a:p>
          <a:p>
            <a:pPr algn="just"/>
            <a:r>
              <a:rPr lang="en-US" sz="2800" dirty="0" smtClean="0">
                <a:latin typeface="Bell MT"/>
                <a:cs typeface="Bell MT"/>
              </a:rPr>
              <a:t>What major types of problems occur</a:t>
            </a:r>
          </a:p>
          <a:p>
            <a:pPr algn="just"/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186717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Bell MT"/>
                <a:cs typeface="Bell MT"/>
              </a:rPr>
              <a:t>Reliability does not just happen. It requires that the following three key elements been in place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A commitment from top management to ensuring reliability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A reliability policy(that goes hand-in-hand with a quality Policy)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A philosophy that designs reliability in at an early stage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70397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Ways to Improve Reliability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ll MT"/>
                <a:cs typeface="Bell MT"/>
              </a:rPr>
              <a:t>Use proven designs</a:t>
            </a:r>
          </a:p>
          <a:p>
            <a:r>
              <a:rPr lang="en-US" dirty="0" smtClean="0">
                <a:latin typeface="Bell MT"/>
                <a:cs typeface="Bell MT"/>
              </a:rPr>
              <a:t>Use the simplest possible designs</a:t>
            </a:r>
          </a:p>
          <a:p>
            <a:r>
              <a:rPr lang="en-US" dirty="0" smtClean="0">
                <a:latin typeface="Bell MT"/>
                <a:cs typeface="Bell MT"/>
              </a:rPr>
              <a:t>Use proven components that have undergone reliability component testing</a:t>
            </a:r>
          </a:p>
          <a:p>
            <a:r>
              <a:rPr lang="en-US" dirty="0" smtClean="0">
                <a:latin typeface="Bell MT"/>
                <a:cs typeface="Bell MT"/>
              </a:rPr>
              <a:t>Use redundant parts in high risks areas. Placing two components in parallel will reduce the overall probability of failure</a:t>
            </a:r>
          </a:p>
          <a:p>
            <a:r>
              <a:rPr lang="en-US" dirty="0" smtClean="0">
                <a:latin typeface="Bell MT"/>
                <a:cs typeface="Bell MT"/>
              </a:rPr>
              <a:t>Always design fail safe</a:t>
            </a:r>
          </a:p>
          <a:p>
            <a:r>
              <a:rPr lang="en-US" dirty="0" smtClean="0">
                <a:latin typeface="Bell MT"/>
                <a:cs typeface="Bell MT"/>
              </a:rPr>
              <a:t>Specific and use proven manufacturing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465"/>
            <a:ext cx="8229600" cy="877637"/>
          </a:xfrm>
        </p:spPr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Measures of Reliability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32" y="76218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Bell MT"/>
                <a:cs typeface="Bell MT"/>
              </a:rPr>
              <a:t>Reliability is the probability that a system will still be functioning at time ‘t’. This can be expressed as “the cumulative distribution of failure”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Reliability measurement </a:t>
            </a:r>
            <a:r>
              <a:rPr lang="en-US" dirty="0">
                <a:latin typeface="Arial" charset="0"/>
              </a:rPr>
              <a:t>is based on the failure rate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marL="0" indent="0" algn="just">
              <a:buNone/>
            </a:pPr>
            <a:endParaRPr lang="en-US" dirty="0">
              <a:latin typeface="Bell MT"/>
              <a:cs typeface="Bell MT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15612"/>
              </p:ext>
            </p:extLst>
          </p:nvPr>
        </p:nvGraphicFramePr>
        <p:xfrm>
          <a:off x="4464799" y="2855483"/>
          <a:ext cx="2801956" cy="51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336800" imgH="431800" progId="Equation.3">
                  <p:embed/>
                </p:oleObj>
              </mc:Choice>
              <mc:Fallback>
                <p:oleObj name="Equation" r:id="rId3" imgW="233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799" y="2855483"/>
                        <a:ext cx="2801956" cy="519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IMG-20201013-WA00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99" y="3356947"/>
            <a:ext cx="6900144" cy="35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/>
                <a:cs typeface="Bell MT"/>
              </a:rPr>
              <a:t>Bath Tub Curve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Bell MT"/>
                <a:cs typeface="Bell MT"/>
              </a:rPr>
              <a:t>Most products go through three distinct phases from product inception to wear out</a:t>
            </a:r>
          </a:p>
          <a:p>
            <a:pPr algn="just"/>
            <a:endParaRPr lang="en-US" dirty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Infancy / Green / Debugging / Burn-in-period</a:t>
            </a: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Chance failure / Normal Operating Life </a:t>
            </a: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Wear out / Ageing</a:t>
            </a: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endParaRPr lang="en-US" dirty="0" smtClean="0">
              <a:latin typeface="Bell MT"/>
              <a:cs typeface="Bell MT"/>
            </a:endParaRPr>
          </a:p>
          <a:p>
            <a:pPr marL="0" indent="0" algn="just">
              <a:buNone/>
            </a:pPr>
            <a:endParaRPr lang="en-US" dirty="0" smtClean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2803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9621BB-6F63-4E60-9AD6-CA53AE89C55F}"/>
</file>

<file path=customXml/itemProps2.xml><?xml version="1.0" encoding="utf-8"?>
<ds:datastoreItem xmlns:ds="http://schemas.openxmlformats.org/officeDocument/2006/customXml" ds:itemID="{7B7F385B-C34F-4548-A18C-BFED00929BD0}"/>
</file>

<file path=customXml/itemProps3.xml><?xml version="1.0" encoding="utf-8"?>
<ds:datastoreItem xmlns:ds="http://schemas.openxmlformats.org/officeDocument/2006/customXml" ds:itemID="{430650F1-6B89-45FF-B452-3EB0612270EB}"/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1113</Words>
  <Application>Microsoft Macintosh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RELIABILITY</vt:lpstr>
      <vt:lpstr>Introduction</vt:lpstr>
      <vt:lpstr>Introduction</vt:lpstr>
      <vt:lpstr>Four Aspects of Reliability</vt:lpstr>
      <vt:lpstr>Cost of Unreliability</vt:lpstr>
      <vt:lpstr>Designing for Reliability</vt:lpstr>
      <vt:lpstr>Ways to Improve Reliability</vt:lpstr>
      <vt:lpstr>Measures of Reliability</vt:lpstr>
      <vt:lpstr>Bath Tub Curve</vt:lpstr>
      <vt:lpstr>Bath Tub Curve</vt:lpstr>
      <vt:lpstr>PowerPoint Presentation</vt:lpstr>
      <vt:lpstr>Chance failure / Normal Operating Life </vt:lpstr>
      <vt:lpstr>Wear out / Ageing</vt:lpstr>
      <vt:lpstr>System Reliability </vt:lpstr>
      <vt:lpstr>PowerPoint Presentation</vt:lpstr>
      <vt:lpstr>System Reliability </vt:lpstr>
      <vt:lpstr>PowerPoint Presentation</vt:lpstr>
      <vt:lpstr>Basic Reliability Terms</vt:lpstr>
      <vt:lpstr>Basic Reliability Terms</vt:lpstr>
      <vt:lpstr>MTBF/MTTF &amp; MTTR</vt:lpstr>
      <vt:lpstr>What Management wants ?</vt:lpstr>
      <vt:lpstr>Sample Questions</vt:lpstr>
      <vt:lpstr>Sample Questions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</dc:title>
  <dc:creator>zeeshan mustafa</dc:creator>
  <cp:lastModifiedBy>zeeshan mustafa</cp:lastModifiedBy>
  <cp:revision>32</cp:revision>
  <dcterms:created xsi:type="dcterms:W3CDTF">2020-10-10T06:44:58Z</dcterms:created>
  <dcterms:modified xsi:type="dcterms:W3CDTF">2020-10-20T04:24:36Z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