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3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88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55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1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59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0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3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6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6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6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4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496F347-8679-40A8-A465-B6ECCC29F08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8EDF2B3-1A13-440C-9D66-B1820E254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15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CF7F-55BC-4762-ACE4-43C8D0DCB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3387"/>
            <a:ext cx="9144000" cy="1641490"/>
          </a:xfrm>
        </p:spPr>
        <p:txBody>
          <a:bodyPr/>
          <a:lstStyle/>
          <a:p>
            <a:r>
              <a:rPr lang="en-IN" dirty="0"/>
              <a:t>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DBC60-6416-487A-ABC5-D56C822C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52482"/>
            <a:ext cx="9144000" cy="754025"/>
          </a:xfrm>
        </p:spPr>
        <p:txBody>
          <a:bodyPr/>
          <a:lstStyle/>
          <a:p>
            <a:r>
              <a:rPr lang="en-IN" dirty="0"/>
              <a:t>Production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1A68D-41B5-4B6F-BC50-90B53255D830}"/>
              </a:ext>
            </a:extLst>
          </p:cNvPr>
          <p:cNvSpPr txBox="1"/>
          <p:nvPr/>
        </p:nvSpPr>
        <p:spPr>
          <a:xfrm>
            <a:off x="1367161" y="4799438"/>
            <a:ext cx="272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– Adhyyan Tripathi</a:t>
            </a:r>
          </a:p>
          <a:p>
            <a:r>
              <a:rPr lang="en-IN" dirty="0"/>
              <a:t>Roll no -8</a:t>
            </a:r>
          </a:p>
          <a:p>
            <a:r>
              <a:rPr lang="en-IN" dirty="0"/>
              <a:t>Reg no - 201700403</a:t>
            </a:r>
          </a:p>
        </p:txBody>
      </p:sp>
    </p:spTree>
    <p:extLst>
      <p:ext uri="{BB962C8B-B14F-4D97-AF65-F5344CB8AC3E}">
        <p14:creationId xmlns:p14="http://schemas.microsoft.com/office/powerpoint/2010/main" val="243126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BA8E-79A7-451F-B9B6-F757A2C1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Production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2B9C-AAEB-4B40-854B-381E314A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An automated production line consists of a series of workstations connected by a transfer system to move parts between the stations.</a:t>
            </a:r>
          </a:p>
          <a:p>
            <a:r>
              <a:rPr lang="en-IN" dirty="0"/>
              <a:t>Example of this is automobile manufacturing.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339A6-D8EA-4A77-B387-A74C4E56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58" y="3429000"/>
            <a:ext cx="5250884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7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FBDF-A212-43DA-847F-8F8DEA4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31C4-72CD-4BF2-8303-33335921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robot is a programmable multifunctional manipulator designed  to move material, parts, tools or specialized devices through programmed motions.</a:t>
            </a:r>
          </a:p>
          <a:p>
            <a:endParaRPr lang="en-US" dirty="0"/>
          </a:p>
          <a:p>
            <a:r>
              <a:rPr lang="en-US" dirty="0"/>
              <a:t>Advantages of Robots are- </a:t>
            </a:r>
          </a:p>
          <a:p>
            <a:pPr lvl="1"/>
            <a:r>
              <a:rPr lang="en-US" dirty="0"/>
              <a:t>It can even work in harsh conditions.</a:t>
            </a:r>
          </a:p>
          <a:p>
            <a:pPr lvl="1"/>
            <a:r>
              <a:rPr lang="en-US" dirty="0"/>
              <a:t>Can work for long hours without rest breaks.</a:t>
            </a:r>
          </a:p>
          <a:p>
            <a:pPr lvl="1"/>
            <a:r>
              <a:rPr lang="en-US" dirty="0"/>
              <a:t>An average robot costs $6 to $8 per hour where as an average worker is paid more than $ 26 per hour.</a:t>
            </a:r>
          </a:p>
        </p:txBody>
      </p:sp>
    </p:spTree>
    <p:extLst>
      <p:ext uri="{BB962C8B-B14F-4D97-AF65-F5344CB8AC3E}">
        <p14:creationId xmlns:p14="http://schemas.microsoft.com/office/powerpoint/2010/main" val="124451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151D-654D-4C0F-BC75-0BEECBBD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Applications of Robots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374C-D0E3-40EB-A124-6E7C6AD6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Assembling high explosive shells in government arsenals.</a:t>
            </a:r>
          </a:p>
          <a:p>
            <a:endParaRPr lang="en-US" dirty="0"/>
          </a:p>
          <a:p>
            <a:r>
              <a:rPr lang="en-US" dirty="0"/>
              <a:t>picking up hot steel rods and placing them in presses.</a:t>
            </a:r>
          </a:p>
          <a:p>
            <a:endParaRPr lang="en-US" dirty="0"/>
          </a:p>
          <a:p>
            <a:r>
              <a:rPr lang="en-US" dirty="0"/>
              <a:t>Handling radioactive rods in nuclear power plants and other nuclear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29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0B58-DF60-4B98-9F8C-EE91909B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Numerically Controlled (NC)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E8D7-A696-49C1-9D92-9305CB1E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When position and paths of tools are under the control of a digital computer.</a:t>
            </a:r>
          </a:p>
          <a:p>
            <a:r>
              <a:rPr lang="en-US" dirty="0"/>
              <a:t>When two dimensions are controlled we have position control.</a:t>
            </a:r>
          </a:p>
          <a:p>
            <a:r>
              <a:rPr lang="en-US" dirty="0"/>
              <a:t>When three dimensions are </a:t>
            </a:r>
          </a:p>
          <a:p>
            <a:pPr marL="0" indent="0">
              <a:buNone/>
            </a:pPr>
            <a:r>
              <a:rPr lang="en-US" dirty="0"/>
              <a:t>    controlled we have contour </a:t>
            </a:r>
          </a:p>
          <a:p>
            <a:pPr marL="0" indent="0">
              <a:buNone/>
            </a:pPr>
            <a:r>
              <a:rPr lang="en-US" dirty="0"/>
              <a:t>    control.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126B3-3757-4136-BBA4-ED1D3731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00381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F43C-AB31-4B2A-8571-D354C0A4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Flexible Manufacturing Systems (FMS)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1D00-45BD-4EB4-9116-BB79515C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manufacturing systems combine NC machines in flexible system of production.</a:t>
            </a:r>
          </a:p>
          <a:p>
            <a:endParaRPr lang="en-US" dirty="0"/>
          </a:p>
          <a:p>
            <a:r>
              <a:rPr lang="en-US" dirty="0"/>
              <a:t>The concept of flexible manufacturing was developed by, an American industrial engineer.</a:t>
            </a:r>
          </a:p>
          <a:p>
            <a:endParaRPr lang="en-US" dirty="0"/>
          </a:p>
          <a:p>
            <a:r>
              <a:rPr lang="en-US" dirty="0"/>
              <a:t>Original design was a robot-based system that could weld, rivet, convey, and inspect manufactured goods.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87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5350-F366-4A0F-9AE9-7F3D9755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Computer aided design and manufacturing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DAB7-9747-43ED-A2F1-9466A7B4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CAD/CAM stores, processes, </a:t>
            </a:r>
            <a:r>
              <a:rPr lang="en-US" dirty="0"/>
              <a:t>and displays large amount of data.</a:t>
            </a:r>
          </a:p>
          <a:p>
            <a:r>
              <a:rPr lang="en-IN" dirty="0"/>
              <a:t>CAD/CAM automates both designing as well as manufacturing procedures.</a:t>
            </a:r>
          </a:p>
          <a:p>
            <a:r>
              <a:rPr lang="en-IN" dirty="0"/>
              <a:t>Computer-aided design –</a:t>
            </a:r>
          </a:p>
          <a:p>
            <a:pPr lvl="1"/>
            <a:r>
              <a:rPr lang="en-IN" dirty="0"/>
              <a:t>Uses computer systems for </a:t>
            </a:r>
            <a:r>
              <a:rPr lang="en-US" dirty="0"/>
              <a:t>creating, modifying, analyzing, and optimizing the design.</a:t>
            </a:r>
          </a:p>
          <a:p>
            <a:r>
              <a:rPr lang="en-US" dirty="0"/>
              <a:t>Computer-aided manufacturing </a:t>
            </a:r>
            <a:r>
              <a:rPr lang="en-IN" dirty="0"/>
              <a:t>–</a:t>
            </a:r>
          </a:p>
          <a:p>
            <a:pPr lvl="1"/>
            <a:r>
              <a:rPr lang="en-US" dirty="0"/>
              <a:t>Assist in the planning and  controlling.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69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B880-9E26-4672-B759-1EDAAEEA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Computer-integrated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2FDA-BB31-4FD2-8EE6-478B03549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IN" dirty="0"/>
              <a:t>Computer-integrated manufacturing is a high level automation which includes CAD/CAM </a:t>
            </a:r>
            <a:r>
              <a:rPr lang="en-US" dirty="0"/>
              <a:t>and the business functions of the firm as well.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92528-5601-4A86-8C67-93987662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721" y="2864406"/>
            <a:ext cx="4124557" cy="344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5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1202-1186-4436-BD5F-58AA9309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Real World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F8B8-DF3E-4503-89E7-A2A1237E1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Seiko has developed a system for the automatic assembly of watches in which no human input to the assembly process is required.</a:t>
            </a:r>
          </a:p>
          <a:p>
            <a:endParaRPr lang="en-US" dirty="0"/>
          </a:p>
          <a:p>
            <a:r>
              <a:rPr lang="en-US" dirty="0"/>
              <a:t>FANUC (</a:t>
            </a:r>
            <a:r>
              <a:rPr lang="en-US" i="1" dirty="0"/>
              <a:t>fa-nick</a:t>
            </a:r>
            <a:r>
              <a:rPr lang="en-US" dirty="0"/>
              <a:t>), a Japanese robotics company, has been operating as a lights-out factory since 2001.</a:t>
            </a:r>
          </a:p>
          <a:p>
            <a:endParaRPr lang="en-US" dirty="0"/>
          </a:p>
          <a:p>
            <a:r>
              <a:rPr lang="en-US" dirty="0"/>
              <a:t>In the Netherlands, Philips uses lights-out manufacturing to produce electric razors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99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BA936-85E1-41F8-8F13-CC0669009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8255"/>
            <a:ext cx="9144000" cy="1641490"/>
          </a:xfrm>
        </p:spPr>
        <p:txBody>
          <a:bodyPr/>
          <a:lstStyle/>
          <a:p>
            <a:pPr algn="ctr"/>
            <a:r>
              <a:rPr lang="en-IN"/>
              <a:t>Thank  You </a:t>
            </a:r>
            <a:r>
              <a:rPr lang="en-IN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65177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07F-F9B2-41E7-BD5E-68C1A813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19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What is Automation in general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D9A-9906-4925-BD87-90185A6E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343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Automation is the technology by which a process, or a system operates with minimal or no human assistance.</a:t>
            </a:r>
          </a:p>
          <a:p>
            <a:endParaRPr lang="en-US" dirty="0"/>
          </a:p>
          <a:p>
            <a:r>
              <a:rPr lang="en-IN" dirty="0"/>
              <a:t>Some of the application of automation which are currently being applied in the industries are – </a:t>
            </a:r>
          </a:p>
          <a:p>
            <a:pPr lvl="1"/>
            <a:r>
              <a:rPr lang="en-IN" dirty="0"/>
              <a:t>Automatic climate control </a:t>
            </a:r>
          </a:p>
          <a:p>
            <a:pPr lvl="1"/>
            <a:r>
              <a:rPr lang="en-US" dirty="0"/>
              <a:t>Flat valve which automatically fills the tank </a:t>
            </a:r>
            <a:r>
              <a:rPr lang="en-US" dirty="0" err="1"/>
              <a:t>upto</a:t>
            </a:r>
            <a:r>
              <a:rPr lang="en-US" dirty="0"/>
              <a:t> a given level.</a:t>
            </a:r>
          </a:p>
        </p:txBody>
      </p:sp>
    </p:spTree>
    <p:extLst>
      <p:ext uri="{BB962C8B-B14F-4D97-AF65-F5344CB8AC3E}">
        <p14:creationId xmlns:p14="http://schemas.microsoft.com/office/powerpoint/2010/main" val="33980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C52-2724-49E1-8B43-91F278F1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Manufacturing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52EB-5DE6-47E4-B0D4-D154912E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There are three technological ways in which new products can be manufactured – </a:t>
            </a:r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dirty="0"/>
              <a:t>Manual Technology</a:t>
            </a:r>
          </a:p>
          <a:p>
            <a:pPr lvl="1"/>
            <a:r>
              <a:rPr lang="en-IN" dirty="0"/>
              <a:t>Mechanized Technology</a:t>
            </a:r>
          </a:p>
          <a:p>
            <a:pPr lvl="1"/>
            <a:r>
              <a:rPr lang="en-IN" dirty="0"/>
              <a:t>Automated Technology</a:t>
            </a:r>
          </a:p>
        </p:txBody>
      </p:sp>
    </p:spTree>
    <p:extLst>
      <p:ext uri="{BB962C8B-B14F-4D97-AF65-F5344CB8AC3E}">
        <p14:creationId xmlns:p14="http://schemas.microsoft.com/office/powerpoint/2010/main" val="82005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F717-DFF9-4E13-B7E7-6A9E0B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Manual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0896-96DA-4BFC-93AC-48980A74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worker performing one or more tasks without the aid of powered tools, but sometimes using hand tools.</a:t>
            </a:r>
            <a:endParaRPr lang="en-IN" dirty="0"/>
          </a:p>
          <a:p>
            <a:r>
              <a:rPr lang="en-IN" dirty="0"/>
              <a:t>Manual Technology is the most primitive manufacturing system of production, but even today manual technology is quite appropriate because of its following advantages-</a:t>
            </a:r>
          </a:p>
          <a:p>
            <a:endParaRPr lang="en-IN" dirty="0"/>
          </a:p>
          <a:p>
            <a:pPr lvl="1"/>
            <a:r>
              <a:rPr lang="en-US" dirty="0"/>
              <a:t>Low cost for low volume production</a:t>
            </a:r>
          </a:p>
          <a:p>
            <a:pPr lvl="1"/>
            <a:r>
              <a:rPr lang="en-US" dirty="0"/>
              <a:t>High scalability 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44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CE8F-7741-4BCF-8C27-F24DD885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Disadvantages of Manual Tech.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8B21-EB2C-420F-818C-234058323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It is terribly expensive for high volume production.</a:t>
            </a:r>
          </a:p>
          <a:p>
            <a:endParaRPr lang="en-US" dirty="0"/>
          </a:p>
          <a:p>
            <a:r>
              <a:rPr lang="en-US" dirty="0"/>
              <a:t>Quality problem because of human error and process variation inherent in manual processes.</a:t>
            </a:r>
          </a:p>
          <a:p>
            <a:endParaRPr lang="en-IN" dirty="0"/>
          </a:p>
          <a:p>
            <a:r>
              <a:rPr lang="en-IN" dirty="0"/>
              <a:t>Longer production cycles.</a:t>
            </a:r>
          </a:p>
        </p:txBody>
      </p:sp>
    </p:spTree>
    <p:extLst>
      <p:ext uri="{BB962C8B-B14F-4D97-AF65-F5344CB8AC3E}">
        <p14:creationId xmlns:p14="http://schemas.microsoft.com/office/powerpoint/2010/main" val="20136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BF66-4E99-4EFB-B8E7-C062D06C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Mechanized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6731-B616-4B7D-A775-CBBA2A9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worker operating with powered equipment.</a:t>
            </a:r>
          </a:p>
          <a:p>
            <a:r>
              <a:rPr lang="en-IN" dirty="0"/>
              <a:t>Two types of machines – general purpose machines and special machines.</a:t>
            </a:r>
          </a:p>
          <a:p>
            <a:r>
              <a:rPr lang="en-IN" dirty="0"/>
              <a:t>Special machines are used by the worker in mechanized technology to build general purpose machines.</a:t>
            </a:r>
          </a:p>
          <a:p>
            <a:r>
              <a:rPr lang="en-IN" dirty="0"/>
              <a:t>Advantages of Mechanized Technology – </a:t>
            </a:r>
          </a:p>
          <a:p>
            <a:pPr lvl="1"/>
            <a:r>
              <a:rPr lang="en-IN" dirty="0"/>
              <a:t>High Efficiency</a:t>
            </a:r>
          </a:p>
          <a:p>
            <a:pPr lvl="1"/>
            <a:r>
              <a:rPr lang="en-IN" dirty="0"/>
              <a:t>Quality of Work</a:t>
            </a:r>
          </a:p>
          <a:p>
            <a:pPr lvl="1"/>
            <a:r>
              <a:rPr lang="en-IN" dirty="0"/>
              <a:t>Low cost for high volume of production.</a:t>
            </a:r>
          </a:p>
        </p:txBody>
      </p:sp>
    </p:spTree>
    <p:extLst>
      <p:ext uri="{BB962C8B-B14F-4D97-AF65-F5344CB8AC3E}">
        <p14:creationId xmlns:p14="http://schemas.microsoft.com/office/powerpoint/2010/main" val="118836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2D4A-B1B4-435F-85A1-3B8844F8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Disadvantages of Mechanized Tech.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1F91-55CA-4D89-8814-DD7DFE0F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Heavy Investment</a:t>
            </a:r>
          </a:p>
          <a:p>
            <a:r>
              <a:rPr lang="en-IN" dirty="0"/>
              <a:t>No Power No Work</a:t>
            </a:r>
          </a:p>
          <a:p>
            <a:r>
              <a:rPr lang="en-IN" dirty="0"/>
              <a:t>Break Down of Machine</a:t>
            </a:r>
          </a:p>
          <a:p>
            <a:r>
              <a:rPr lang="en-IN" dirty="0"/>
              <a:t>Slaves of Machines</a:t>
            </a:r>
          </a:p>
          <a:p>
            <a:r>
              <a:rPr lang="en-IN" dirty="0"/>
              <a:t>Noise and Space Problems</a:t>
            </a:r>
          </a:p>
        </p:txBody>
      </p:sp>
    </p:spTree>
    <p:extLst>
      <p:ext uri="{BB962C8B-B14F-4D97-AF65-F5344CB8AC3E}">
        <p14:creationId xmlns:p14="http://schemas.microsoft.com/office/powerpoint/2010/main" val="185200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15D0-9056-423B-AB72-EC757699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Automated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6B3B-3A76-482A-A601-4F497C2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process performed by a machine without direct participation of a human.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0B240-02AA-4682-95F1-75EA54FCE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14" y="2793707"/>
            <a:ext cx="8153400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6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894-C186-481E-967F-A31F0630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automated Tech.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9E2B-7AE3-4922-8D76-460A97A1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Types of automation - </a:t>
            </a:r>
          </a:p>
          <a:p>
            <a:pPr lvl="1"/>
            <a:r>
              <a:rPr lang="en-IN" dirty="0"/>
              <a:t>Hard automation – Production lines.</a:t>
            </a:r>
          </a:p>
          <a:p>
            <a:pPr lvl="1"/>
            <a:r>
              <a:rPr lang="en-IN" dirty="0"/>
              <a:t>Programmable automation - Robotics and Numerically controlled machine.</a:t>
            </a:r>
          </a:p>
          <a:p>
            <a:pPr lvl="1"/>
            <a:r>
              <a:rPr lang="en-IN" dirty="0"/>
              <a:t>Flexible Manufacturing Systems (FMS)</a:t>
            </a:r>
          </a:p>
          <a:p>
            <a:pPr lvl="1"/>
            <a:endParaRPr lang="en-IN" dirty="0"/>
          </a:p>
          <a:p>
            <a:r>
              <a:rPr lang="en-IN" dirty="0"/>
              <a:t>Computer Integrated Manufacturing (CIM)</a:t>
            </a:r>
            <a:endParaRPr lang="en-US" dirty="0"/>
          </a:p>
          <a:p>
            <a:pPr lvl="1"/>
            <a:r>
              <a:rPr lang="en-US" dirty="0"/>
              <a:t>Computer aided design and manufacturing system (</a:t>
            </a:r>
            <a:r>
              <a:rPr lang="en-IN" dirty="0"/>
              <a:t>CAD/CAM)</a:t>
            </a:r>
          </a:p>
        </p:txBody>
      </p:sp>
    </p:spTree>
    <p:extLst>
      <p:ext uri="{BB962C8B-B14F-4D97-AF65-F5344CB8AC3E}">
        <p14:creationId xmlns:p14="http://schemas.microsoft.com/office/powerpoint/2010/main" val="17439287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4EABAFC-4554-4F9C-A138-B1B39DEBFB3B}" vid="{94CD45A4-3604-4E9D-B60B-7F41B6CEB2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1491</TotalTime>
  <Words>689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Theme1</vt:lpstr>
      <vt:lpstr>Automation</vt:lpstr>
      <vt:lpstr>What is Automation in general ?</vt:lpstr>
      <vt:lpstr>Manufacturing Systems</vt:lpstr>
      <vt:lpstr>Manual Technology</vt:lpstr>
      <vt:lpstr>Disadvantages of Manual Tech.</vt:lpstr>
      <vt:lpstr>Mechanized Technology</vt:lpstr>
      <vt:lpstr>Disadvantages of Mechanized Tech.</vt:lpstr>
      <vt:lpstr>Automated Technology</vt:lpstr>
      <vt:lpstr>Types of automated Tech. </vt:lpstr>
      <vt:lpstr>Production Lines</vt:lpstr>
      <vt:lpstr>Robotics</vt:lpstr>
      <vt:lpstr>Applications of Robots</vt:lpstr>
      <vt:lpstr>Numerically Controlled (NC) Machines</vt:lpstr>
      <vt:lpstr>Flexible Manufacturing Systems (FMS)</vt:lpstr>
      <vt:lpstr>Computer aided design and manufacturing </vt:lpstr>
      <vt:lpstr>Computer-integrated manufacturing</vt:lpstr>
      <vt:lpstr>Real World Scenario</vt:lpstr>
      <vt:lpstr>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Adhyyan Tripathi</dc:creator>
  <cp:lastModifiedBy>Adhyyan Tripathi</cp:lastModifiedBy>
  <cp:revision>150</cp:revision>
  <dcterms:created xsi:type="dcterms:W3CDTF">2020-10-26T06:25:46Z</dcterms:created>
  <dcterms:modified xsi:type="dcterms:W3CDTF">2020-10-29T06:52:44Z</dcterms:modified>
</cp:coreProperties>
</file>