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4" r:id="rId4"/>
  </p:sldMasterIdLst>
  <p:notesMasterIdLst>
    <p:notesMasterId r:id="rId19"/>
  </p:notesMasterIdLst>
  <p:sldIdLst>
    <p:sldId id="265" r:id="rId5"/>
    <p:sldId id="288" r:id="rId6"/>
    <p:sldId id="286" r:id="rId7"/>
    <p:sldId id="287" r:id="rId8"/>
    <p:sldId id="289" r:id="rId9"/>
    <p:sldId id="291" r:id="rId10"/>
    <p:sldId id="300" r:id="rId11"/>
    <p:sldId id="299" r:id="rId12"/>
    <p:sldId id="304" r:id="rId13"/>
    <p:sldId id="305" r:id="rId14"/>
    <p:sldId id="306" r:id="rId15"/>
    <p:sldId id="302" r:id="rId16"/>
    <p:sldId id="303"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0" d="100"/>
          <a:sy n="70" d="100"/>
        </p:scale>
        <p:origin x="-66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5C0076-958C-45D8-B632-C76F09A9C64B}" type="doc">
      <dgm:prSet loTypeId="urn:microsoft.com/office/officeart/2005/8/layout/vList2" loCatId="list" qsTypeId="urn:microsoft.com/office/officeart/2005/8/quickstyle/3d2" qsCatId="3D" csTypeId="urn:microsoft.com/office/officeart/2005/8/colors/accent0_3" csCatId="mainScheme" phldr="1"/>
      <dgm:spPr/>
      <dgm:t>
        <a:bodyPr/>
        <a:lstStyle/>
        <a:p>
          <a:endParaRPr lang="en-IN"/>
        </a:p>
      </dgm:t>
    </dgm:pt>
    <dgm:pt modelId="{559E7AD3-0757-465D-8CA7-1DFA277E8962}">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0" i="1" dirty="0" smtClean="0"/>
            <a:t>THANK YOU</a:t>
          </a:r>
          <a:endParaRPr lang="en-IN" dirty="0"/>
        </a:p>
      </dgm:t>
    </dgm:pt>
    <dgm:pt modelId="{A1B4663F-FF08-4F1B-8B79-6FE4504E9F7E}" type="parTrans" cxnId="{5BB7CA01-7215-4773-AF78-70E901D18DE5}">
      <dgm:prSet/>
      <dgm:spPr/>
      <dgm:t>
        <a:bodyPr/>
        <a:lstStyle/>
        <a:p>
          <a:endParaRPr lang="en-IN"/>
        </a:p>
      </dgm:t>
    </dgm:pt>
    <dgm:pt modelId="{86223310-F8A0-43CD-9B7C-C829F1AB94CA}" type="sibTrans" cxnId="{5BB7CA01-7215-4773-AF78-70E901D18DE5}">
      <dgm:prSet/>
      <dgm:spPr/>
      <dgm:t>
        <a:bodyPr/>
        <a:lstStyle/>
        <a:p>
          <a:endParaRPr lang="en-IN"/>
        </a:p>
      </dgm:t>
    </dgm:pt>
    <dgm:pt modelId="{E6FEEBB1-5A9A-45DF-A0F7-DD5DF55AE07C}" type="pres">
      <dgm:prSet presAssocID="{C55C0076-958C-45D8-B632-C76F09A9C64B}" presName="linear" presStyleCnt="0">
        <dgm:presLayoutVars>
          <dgm:animLvl val="lvl"/>
          <dgm:resizeHandles val="exact"/>
        </dgm:presLayoutVars>
      </dgm:prSet>
      <dgm:spPr/>
      <dgm:t>
        <a:bodyPr/>
        <a:lstStyle/>
        <a:p>
          <a:endParaRPr lang="en-IN"/>
        </a:p>
      </dgm:t>
    </dgm:pt>
    <dgm:pt modelId="{B307B12C-8B90-4D6C-AE9D-91D1CB0ED2DE}" type="pres">
      <dgm:prSet presAssocID="{559E7AD3-0757-465D-8CA7-1DFA277E8962}" presName="parentText" presStyleLbl="node1" presStyleIdx="0" presStyleCnt="1" custScaleY="103378" custLinFactNeighborY="1285">
        <dgm:presLayoutVars>
          <dgm:chMax val="0"/>
          <dgm:bulletEnabled val="1"/>
        </dgm:presLayoutVars>
      </dgm:prSet>
      <dgm:spPr/>
      <dgm:t>
        <a:bodyPr/>
        <a:lstStyle/>
        <a:p>
          <a:endParaRPr lang="en-IN"/>
        </a:p>
      </dgm:t>
    </dgm:pt>
  </dgm:ptLst>
  <dgm:cxnLst>
    <dgm:cxn modelId="{5EA793E1-B7F6-409C-B12F-377FD6C6178D}" type="presOf" srcId="{C55C0076-958C-45D8-B632-C76F09A9C64B}" destId="{E6FEEBB1-5A9A-45DF-A0F7-DD5DF55AE07C}" srcOrd="0" destOrd="0" presId="urn:microsoft.com/office/officeart/2005/8/layout/vList2"/>
    <dgm:cxn modelId="{95117FA6-879C-4AC3-BE5A-6ED5339486C1}" type="presOf" srcId="{559E7AD3-0757-465D-8CA7-1DFA277E8962}" destId="{B307B12C-8B90-4D6C-AE9D-91D1CB0ED2DE}" srcOrd="0" destOrd="0" presId="urn:microsoft.com/office/officeart/2005/8/layout/vList2"/>
    <dgm:cxn modelId="{5BB7CA01-7215-4773-AF78-70E901D18DE5}" srcId="{C55C0076-958C-45D8-B632-C76F09A9C64B}" destId="{559E7AD3-0757-465D-8CA7-1DFA277E8962}" srcOrd="0" destOrd="0" parTransId="{A1B4663F-FF08-4F1B-8B79-6FE4504E9F7E}" sibTransId="{86223310-F8A0-43CD-9B7C-C829F1AB94CA}"/>
    <dgm:cxn modelId="{C85E94F8-F754-4547-AE17-61E0E49A5C2E}" type="presParOf" srcId="{E6FEEBB1-5A9A-45DF-A0F7-DD5DF55AE07C}" destId="{B307B12C-8B90-4D6C-AE9D-91D1CB0ED2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7B12C-8B90-4D6C-AE9D-91D1CB0ED2DE}">
      <dsp:nvSpPr>
        <dsp:cNvPr id="0" name=""/>
        <dsp:cNvSpPr/>
      </dsp:nvSpPr>
      <dsp:spPr>
        <a:xfrm>
          <a:off x="0" y="11796"/>
          <a:ext cx="10222173" cy="1572379"/>
        </a:xfrm>
        <a:prstGeom prst="roundRect">
          <a:avLst/>
        </a:prstGeom>
        <a:gradFill rotWithShape="1">
          <a:gsLst>
            <a:gs pos="0">
              <a:schemeClr val="accent1">
                <a:tint val="83000"/>
                <a:shade val="100000"/>
                <a:alpha val="100000"/>
                <a:hueMod val="100000"/>
                <a:satMod val="220000"/>
                <a:lumMod val="90000"/>
              </a:schemeClr>
            </a:gs>
            <a:gs pos="76000">
              <a:schemeClr val="accent1">
                <a:shade val="100000"/>
              </a:schemeClr>
            </a:gs>
            <a:gs pos="100000">
              <a:schemeClr val="accent1">
                <a:shade val="93000"/>
                <a:alpha val="100000"/>
                <a:satMod val="100000"/>
                <a:lumMod val="93000"/>
              </a:schemeClr>
            </a:gs>
          </a:gsLst>
          <a:path path="circle">
            <a:fillToRect l="15000" t="15000" r="100000" b="100000"/>
          </a:path>
        </a:gradFill>
        <a:ln w="15875" cap="flat" cmpd="sng" algn="ctr">
          <a:solidFill>
            <a:schemeClr val="accent1"/>
          </a:solidFill>
          <a:prstDash val="solid"/>
        </a:ln>
        <a:effectLst>
          <a:outerShdw blurRad="38100" dist="38100" dir="5400000" rotWithShape="0">
            <a:srgbClr val="000000">
              <a:alpha val="35000"/>
            </a:srgbClr>
          </a:outerShdw>
        </a:effectLst>
        <a:scene3d>
          <a:camera prst="orthographicFront"/>
          <a:lightRig rig="threePt" dir="t">
            <a:rot lat="0" lon="0" rev="7500000"/>
          </a:lightRig>
        </a:scene3d>
        <a:sp3d/>
      </dsp:spPr>
      <dsp:style>
        <a:lnRef idx="1">
          <a:schemeClr val="accent1"/>
        </a:lnRef>
        <a:fillRef idx="3">
          <a:schemeClr val="accent1"/>
        </a:fillRef>
        <a:effectRef idx="2">
          <a:schemeClr val="accent1"/>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US" sz="6500" b="0" i="1" kern="1200" dirty="0" smtClean="0"/>
            <a:t>THANK YOU</a:t>
          </a:r>
          <a:endParaRPr lang="en-IN" sz="6500" kern="1200" dirty="0"/>
        </a:p>
      </dsp:txBody>
      <dsp:txXfrm>
        <a:off x="76757" y="88553"/>
        <a:ext cx="10068659" cy="14188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9E870E-B89C-4B80-8860-20660A4EA728}" type="datetimeFigureOut">
              <a:rPr lang="en-IN" smtClean="0"/>
              <a:t>20-08-2024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FA8551-D0E7-436D-93A2-8B0E37F08128}" type="slidenum">
              <a:rPr lang="en-IN" smtClean="0"/>
              <a:t>‹#›</a:t>
            </a:fld>
            <a:endParaRPr lang="en-IN"/>
          </a:p>
        </p:txBody>
      </p:sp>
    </p:spTree>
    <p:extLst>
      <p:ext uri="{BB962C8B-B14F-4D97-AF65-F5344CB8AC3E}">
        <p14:creationId xmlns:p14="http://schemas.microsoft.com/office/powerpoint/2010/main" val="97591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BD2FDE-2B8D-472B-84F2-906628545314}" type="datetime1">
              <a:rPr lang="en-US" smtClean="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7" name="Rectangle 6"/>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6EC0A-B399-4A9A-939D-82C518CC4EEB}" type="datetime1">
              <a:rPr lang="en-US" smtClean="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3A5489-253E-4ED1-A0AC-18EAA835C7FF}" type="datetime1">
              <a:rPr lang="en-US" smtClean="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41C20E-A096-44AF-80EE-4534EA075FAD}" type="datetime1">
              <a:rPr lang="en-US" smtClean="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EDA1A4-32A7-436B-8B7E-B5B46F78FD63}" type="datetime1">
              <a:rPr lang="en-US" smtClean="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52330C-78E7-4C97-BF23-7848654D3A38}" type="datetime1">
              <a:rPr lang="en-US" smtClean="0"/>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119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A61390-D3D4-4727-9246-31521CACFB11}" type="datetime1">
              <a:rPr lang="en-US" smtClean="0"/>
              <a:t>8/20/2024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1" name="Straight Connector 10"/>
          <p:cNvCxnSpPr/>
          <p:nvPr/>
        </p:nvCxnSpPr>
        <p:spPr>
          <a:xfrm>
            <a:off x="10119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35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E8CB5E-E34C-4D65-A38B-748C0AA87F2A}" type="datetime1">
              <a:rPr lang="en-US" smtClean="0"/>
              <a:t>8/20/2024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40FCA-AED2-4CDE-85B6-576782D38EC4}" type="datetime1">
              <a:rPr lang="en-US" smtClean="0"/>
              <a:t>8/20/2024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0" y="4572000"/>
            <a:ext cx="9046464"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061E19-AA58-4B5E-8ECD-20B50658E3FB}" type="datetime1">
              <a:rPr lang="en-US" smtClean="0"/>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0" name="Straight Connector 9"/>
          <p:cNvCxnSpPr/>
          <p:nvPr/>
        </p:nvCxnSpPr>
        <p:spPr>
          <a:xfrm rot="5400000">
            <a:off x="2871259" y="2514336"/>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6BBE9-1A1B-4FB3-B185-933F6ED0E887}" type="datetime1">
              <a:rPr lang="en-US" smtClean="0"/>
              <a:t>8/20/2024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4572000"/>
            <a:ext cx="90424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16000" y="685800"/>
            <a:ext cx="100584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31200" y="6208777"/>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B708C7BE-C4F0-4FF1-A673-1D33914ACC79}" type="datetime1">
              <a:rPr lang="en-US" smtClean="0"/>
              <a:t>8/20/2024</a:t>
            </a:fld>
            <a:endParaRPr lang="en-US" dirty="0"/>
          </a:p>
        </p:txBody>
      </p:sp>
      <p:sp>
        <p:nvSpPr>
          <p:cNvPr id="5" name="Footer Placeholder 4"/>
          <p:cNvSpPr>
            <a:spLocks noGrp="1"/>
          </p:cNvSpPr>
          <p:nvPr>
            <p:ph type="ftr" sz="quarter" idx="3"/>
          </p:nvPr>
        </p:nvSpPr>
        <p:spPr>
          <a:xfrm>
            <a:off x="1015999" y="6208777"/>
            <a:ext cx="6498492"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10160000" y="5687569"/>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3A98EE3D-8CD1-4C3F-BD1C-C98C9596463C}" type="slidenum">
              <a:rPr lang="en-US" smtClean="0"/>
              <a:t>‹#›</a:t>
            </a:fld>
            <a:endParaRPr lang="en-US" dirty="0"/>
          </a:p>
        </p:txBody>
      </p:sp>
      <p:sp>
        <p:nvSpPr>
          <p:cNvPr id="8" name="Rectangle 7"/>
          <p:cNvSpPr/>
          <p:nvPr/>
        </p:nvSpPr>
        <p:spPr>
          <a:xfrm>
            <a:off x="1036320"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C5373426-E26E-431D-959C-5DB96C0B62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12607" y="1238442"/>
            <a:ext cx="3635926" cy="435575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7912607" y="1238441"/>
            <a:ext cx="3635926" cy="3270077"/>
          </a:xfrm>
        </p:spPr>
        <p:txBody>
          <a:bodyPr anchor="b">
            <a:normAutofit/>
          </a:bodyPr>
          <a:lstStyle/>
          <a:p>
            <a:pPr algn="ctr"/>
            <a:r>
              <a:rPr lang="en-US" sz="3600" dirty="0" smtClean="0">
                <a:latin typeface="Calisto MT" pitchFamily="18" charset="0"/>
              </a:rPr>
              <a:t>AMAZON SALES  ANALYSIS REPORT</a:t>
            </a:r>
            <a:endParaRPr lang="en-US" sz="3600" dirty="0">
              <a:solidFill>
                <a:schemeClr val="tx1"/>
              </a:solidFill>
              <a:latin typeface="Calisto MT" pitchFamily="18" charset="0"/>
            </a:endParaRPr>
          </a:p>
        </p:txBody>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8127750" y="4608576"/>
            <a:ext cx="3205640" cy="774186"/>
          </a:xfrm>
        </p:spPr>
        <p:txBody>
          <a:bodyPr anchor="t">
            <a:normAutofit/>
          </a:bodyPr>
          <a:lstStyle/>
          <a:p>
            <a:pPr algn="ctr">
              <a:lnSpc>
                <a:spcPct val="100000"/>
              </a:lnSpc>
            </a:pPr>
            <a:r>
              <a:rPr lang="en-US" sz="2400" b="1" dirty="0" smtClean="0">
                <a:latin typeface="Times New Roman" pitchFamily="18" charset="0"/>
                <a:cs typeface="Times New Roman" pitchFamily="18" charset="0"/>
              </a:rPr>
              <a:t>Python | </a:t>
            </a:r>
            <a:r>
              <a:rPr lang="en-US" sz="2400" b="1" dirty="0" err="1" smtClean="0">
                <a:latin typeface="Times New Roman" pitchFamily="18" charset="0"/>
                <a:cs typeface="Times New Roman" pitchFamily="18" charset="0"/>
              </a:rPr>
              <a:t>PowerBI</a:t>
            </a:r>
            <a:endParaRPr lang="en-US" sz="2400" b="1" dirty="0">
              <a:latin typeface="Times New Roman" pitchFamily="18" charset="0"/>
              <a:cs typeface="Times New Roman" pitchFamily="18" charset="0"/>
            </a:endParaRPr>
          </a:p>
        </p:txBody>
      </p:sp>
      <p:cxnSp>
        <p:nvCxnSpPr>
          <p:cNvPr id="32" name="Straight Connector 31">
            <a:extLst>
              <a:ext uri="{FF2B5EF4-FFF2-40B4-BE49-F238E27FC236}">
                <a16:creationId xmlns:a16="http://schemas.microsoft.com/office/drawing/2014/main" xmlns="" id="{96D07482-83A3-4451-943C-B469610829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xmlns="" id="{EDC90921-9082-491B-940E-827D679F34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1" name="AutoShape 9" descr="Amazon Logo, symbol, meaning, history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1" descr="Amazon Logo, symbol, meaning, history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3" descr="Why does Amazon Prime continue to use a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15" descr="Why does Amazon Prime continue to use a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7" descr="Why does Amazon Prime continue to use a ..."/>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42" name="Picture 18"/>
          <p:cNvPicPr>
            <a:picLocks noChangeAspect="1" noChangeArrowheads="1"/>
          </p:cNvPicPr>
          <p:nvPr/>
        </p:nvPicPr>
        <p:blipFill rotWithShape="1">
          <a:blip r:embed="rId2">
            <a:extLst>
              <a:ext uri="{28A0092B-C50C-407E-A947-70E740481C1C}">
                <a14:useLocalDpi xmlns:a14="http://schemas.microsoft.com/office/drawing/2010/main" val="0"/>
              </a:ext>
            </a:extLst>
          </a:blip>
          <a:srcRect t="10910" b="20880"/>
          <a:stretch/>
        </p:blipFill>
        <p:spPr bwMode="auto">
          <a:xfrm>
            <a:off x="917575" y="1487606"/>
            <a:ext cx="6304189" cy="322087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03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40FCA-AED2-4CDE-85B6-576782D38EC4}" type="datetime1">
              <a:rPr lang="en-US" smtClean="0"/>
              <a:t>8/20/2024</a:t>
            </a:fld>
            <a:endParaRPr lang="en-US" dirty="0"/>
          </a:p>
        </p:txBody>
      </p:sp>
      <p:sp>
        <p:nvSpPr>
          <p:cNvPr id="3" name="Slide Number Placeholder 2"/>
          <p:cNvSpPr>
            <a:spLocks noGrp="1"/>
          </p:cNvSpPr>
          <p:nvPr>
            <p:ph type="sldNum" sz="quarter" idx="12"/>
          </p:nvPr>
        </p:nvSpPr>
        <p:spPr/>
        <p:txBody>
          <a:bodyPr/>
          <a:lstStyle/>
          <a:p>
            <a:fld id="{3A98EE3D-8CD1-4C3F-BD1C-C98C9596463C}" type="slidenum">
              <a:rPr lang="en-US" smtClean="0"/>
              <a:t>10</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371" y="532264"/>
            <a:ext cx="8864858" cy="51141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8059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40FCA-AED2-4CDE-85B6-576782D38EC4}" type="datetime1">
              <a:rPr lang="en-US" smtClean="0"/>
              <a:t>8/20/2024</a:t>
            </a:fld>
            <a:endParaRPr lang="en-US" dirty="0"/>
          </a:p>
        </p:txBody>
      </p:sp>
      <p:sp>
        <p:nvSpPr>
          <p:cNvPr id="3" name="Slide Number Placeholder 2"/>
          <p:cNvSpPr>
            <a:spLocks noGrp="1"/>
          </p:cNvSpPr>
          <p:nvPr>
            <p:ph type="sldNum" sz="quarter" idx="12"/>
          </p:nvPr>
        </p:nvSpPr>
        <p:spPr/>
        <p:txBody>
          <a:bodyPr/>
          <a:lstStyle/>
          <a:p>
            <a:fld id="{3A98EE3D-8CD1-4C3F-BD1C-C98C9596463C}" type="slidenum">
              <a:rPr lang="en-US" smtClean="0"/>
              <a:t>11</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283" y="627792"/>
            <a:ext cx="8175411" cy="48608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3345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DC2B15F-FD61-4DCA-A183-525049647AA6}"/>
              </a:ext>
            </a:extLst>
          </p:cNvPr>
          <p:cNvSpPr txBox="1"/>
          <p:nvPr/>
        </p:nvSpPr>
        <p:spPr>
          <a:xfrm>
            <a:off x="707075" y="866731"/>
            <a:ext cx="10719601" cy="707886"/>
          </a:xfrm>
          <a:prstGeom prst="rect">
            <a:avLst/>
          </a:prstGeom>
          <a:noFill/>
        </p:spPr>
        <p:txBody>
          <a:bodyPr wrap="square" rtlCol="0">
            <a:spAutoFit/>
          </a:bodyPr>
          <a:lstStyle/>
          <a:p>
            <a:pPr algn="ctr"/>
            <a:r>
              <a:rPr lang="en-US" sz="4000" b="1" cap="all" spc="-60" dirty="0" smtClean="0">
                <a:solidFill>
                  <a:srgbClr val="D1282E"/>
                </a:solidFill>
                <a:latin typeface="Calisto MT" pitchFamily="18" charset="0"/>
              </a:rPr>
              <a:t>conclusion</a:t>
            </a:r>
            <a:endParaRPr lang="en-IN" sz="3600" b="1" dirty="0">
              <a:latin typeface="Calisto MT" pitchFamily="18" charset="0"/>
            </a:endParaRPr>
          </a:p>
        </p:txBody>
      </p:sp>
      <p:sp>
        <p:nvSpPr>
          <p:cNvPr id="4" name="TextBox 3">
            <a:extLst>
              <a:ext uri="{FF2B5EF4-FFF2-40B4-BE49-F238E27FC236}">
                <a16:creationId xmlns:a16="http://schemas.microsoft.com/office/drawing/2014/main" xmlns="" id="{552BBA34-28EB-4202-88ED-51C14F088F7E}"/>
              </a:ext>
            </a:extLst>
          </p:cNvPr>
          <p:cNvSpPr txBox="1"/>
          <p:nvPr/>
        </p:nvSpPr>
        <p:spPr>
          <a:xfrm>
            <a:off x="968990" y="1840400"/>
            <a:ext cx="10167583" cy="3416320"/>
          </a:xfrm>
          <a:prstGeom prst="rect">
            <a:avLst/>
          </a:prstGeom>
          <a:noFill/>
        </p:spPr>
        <p:txBody>
          <a:bodyPr wrap="square" rtlCol="0">
            <a:spAutoFit/>
          </a:bodyPr>
          <a:lstStyle/>
          <a:p>
            <a:pPr algn="just">
              <a:lnSpc>
                <a:spcPct val="150000"/>
              </a:lnSpc>
              <a:buClr>
                <a:srgbClr val="C00000"/>
              </a:buClr>
            </a:pPr>
            <a:r>
              <a:rPr lang="en-US" dirty="0">
                <a:latin typeface="Times New Roman" pitchFamily="18" charset="0"/>
                <a:cs typeface="Times New Roman" pitchFamily="18" charset="0"/>
              </a:rPr>
              <a:t>The analysis of the Amazon sales data highlights key trends and insights that can be instrumental in enhancing sales strategies and improving overall profitability. The clear dominance of offline sales channels and certain product categories like cosmetics indicates areas of strength, while the underperformance in regions such as North America and product categories like fruits and snacks presents opportunities for growth</a:t>
            </a: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year-wise trend analysis also shows significant fluctuations in both revenue and profit, suggesting the need for more stable and sustained growth strategies. Additionally, the geographical analysis underscores the importance of focusing on both top and bottom-performing regions and countries to optimize global sales performance.</a:t>
            </a:r>
          </a:p>
        </p:txBody>
      </p:sp>
      <p:sp>
        <p:nvSpPr>
          <p:cNvPr id="2" name="Date Placeholder 1"/>
          <p:cNvSpPr>
            <a:spLocks noGrp="1"/>
          </p:cNvSpPr>
          <p:nvPr>
            <p:ph type="dt" sz="half" idx="10"/>
          </p:nvPr>
        </p:nvSpPr>
        <p:spPr/>
        <p:txBody>
          <a:bodyPr/>
          <a:lstStyle/>
          <a:p>
            <a:fld id="{0D0D8EBF-F86C-4C4E-99D8-ADC78F706AAD}" type="datetime1">
              <a:rPr lang="en-US" smtClean="0"/>
              <a:t>8/20/2024</a:t>
            </a:fld>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1951256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DC2B15F-FD61-4DCA-A183-525049647AA6}"/>
              </a:ext>
            </a:extLst>
          </p:cNvPr>
          <p:cNvSpPr txBox="1"/>
          <p:nvPr/>
        </p:nvSpPr>
        <p:spPr>
          <a:xfrm>
            <a:off x="692980" y="396879"/>
            <a:ext cx="10719601" cy="707886"/>
          </a:xfrm>
          <a:prstGeom prst="rect">
            <a:avLst/>
          </a:prstGeom>
          <a:noFill/>
        </p:spPr>
        <p:txBody>
          <a:bodyPr wrap="square" rtlCol="0">
            <a:spAutoFit/>
          </a:bodyPr>
          <a:lstStyle/>
          <a:p>
            <a:pPr algn="ctr"/>
            <a:r>
              <a:rPr lang="en-US" sz="4000" b="1" cap="all" spc="-60" dirty="0" smtClean="0">
                <a:solidFill>
                  <a:srgbClr val="D1282E"/>
                </a:solidFill>
                <a:latin typeface="Calisto MT" pitchFamily="18" charset="0"/>
              </a:rPr>
              <a:t>suggestions</a:t>
            </a:r>
            <a:endParaRPr lang="en-IN" sz="3600" b="1" dirty="0">
              <a:latin typeface="Calisto MT" pitchFamily="18" charset="0"/>
            </a:endParaRPr>
          </a:p>
        </p:txBody>
      </p:sp>
      <p:sp>
        <p:nvSpPr>
          <p:cNvPr id="4" name="TextBox 3">
            <a:extLst>
              <a:ext uri="{FF2B5EF4-FFF2-40B4-BE49-F238E27FC236}">
                <a16:creationId xmlns:a16="http://schemas.microsoft.com/office/drawing/2014/main" xmlns="" id="{552BBA34-28EB-4202-88ED-51C14F088F7E}"/>
              </a:ext>
            </a:extLst>
          </p:cNvPr>
          <p:cNvSpPr txBox="1"/>
          <p:nvPr/>
        </p:nvSpPr>
        <p:spPr>
          <a:xfrm>
            <a:off x="968990" y="978541"/>
            <a:ext cx="10167583" cy="5244577"/>
          </a:xfrm>
          <a:prstGeom prst="rect">
            <a:avLst/>
          </a:prstGeom>
          <a:noFill/>
        </p:spPr>
        <p:txBody>
          <a:bodyPr wrap="square" rtlCol="0">
            <a:spAutoFit/>
          </a:bodyPr>
          <a:lstStyle/>
          <a:p>
            <a:pPr marL="285750" indent="-285750">
              <a:lnSpc>
                <a:spcPct val="150000"/>
              </a:lnSpc>
              <a:buClr>
                <a:srgbClr val="C00000"/>
              </a:buClr>
              <a:buFont typeface="Wingdings" pitchFamily="2" charset="2"/>
              <a:buChar char="Ø"/>
            </a:pPr>
            <a:r>
              <a:rPr lang="en-US" sz="1500" b="1" dirty="0"/>
              <a:t>Enhance Sales in Underperforming Categories:</a:t>
            </a:r>
            <a:endParaRPr lang="en-US" sz="1500" dirty="0"/>
          </a:p>
          <a:p>
            <a:pPr>
              <a:lnSpc>
                <a:spcPct val="150000"/>
              </a:lnSpc>
              <a:buClr>
                <a:srgbClr val="C00000"/>
              </a:buClr>
            </a:pPr>
            <a:r>
              <a:rPr lang="en-US" sz="1500" dirty="0"/>
              <a:t>Focus on boosting sales in lower-performing categories, such as fruits and snacks, through targeted marketing and promotional campaigns.</a:t>
            </a:r>
          </a:p>
          <a:p>
            <a:pPr marL="285750" indent="-285750">
              <a:lnSpc>
                <a:spcPct val="150000"/>
              </a:lnSpc>
              <a:buClr>
                <a:srgbClr val="C00000"/>
              </a:buClr>
              <a:buFont typeface="Wingdings" pitchFamily="2" charset="2"/>
              <a:buChar char="Ø"/>
            </a:pPr>
            <a:r>
              <a:rPr lang="en-US" sz="1500" b="1" dirty="0"/>
              <a:t>Strengthen Online Sales Channels:</a:t>
            </a:r>
            <a:endParaRPr lang="en-US" sz="1500" dirty="0"/>
          </a:p>
          <a:p>
            <a:pPr>
              <a:lnSpc>
                <a:spcPct val="150000"/>
              </a:lnSpc>
              <a:buClr>
                <a:srgbClr val="C00000"/>
              </a:buClr>
            </a:pPr>
            <a:r>
              <a:rPr lang="en-US" sz="1500" dirty="0"/>
              <a:t>Although offline channels are performing well, there is a need to boost online sales to balance revenue streams. This can be achieved through improved online marketing strategies and enhanced customer engagement.</a:t>
            </a:r>
          </a:p>
          <a:p>
            <a:pPr marL="285750" indent="-285750">
              <a:lnSpc>
                <a:spcPct val="150000"/>
              </a:lnSpc>
              <a:buClr>
                <a:srgbClr val="C00000"/>
              </a:buClr>
              <a:buFont typeface="Wingdings" pitchFamily="2" charset="2"/>
              <a:buChar char="Ø"/>
            </a:pPr>
            <a:r>
              <a:rPr lang="en-US" sz="1500" b="1" dirty="0"/>
              <a:t>Stabilize Year-over-Year Growth:</a:t>
            </a:r>
            <a:endParaRPr lang="en-US" sz="1500" dirty="0"/>
          </a:p>
          <a:p>
            <a:pPr>
              <a:lnSpc>
                <a:spcPct val="150000"/>
              </a:lnSpc>
              <a:buClr>
                <a:srgbClr val="C00000"/>
              </a:buClr>
            </a:pPr>
            <a:r>
              <a:rPr lang="en-US" sz="1500" dirty="0"/>
              <a:t>Implement strategies to stabilize revenue and profit growth across years, possibly by diversifying product offerings and improving market penetration in regions showing declining trends.</a:t>
            </a:r>
          </a:p>
          <a:p>
            <a:pPr marL="285750" indent="-285750">
              <a:lnSpc>
                <a:spcPct val="150000"/>
              </a:lnSpc>
              <a:buClr>
                <a:srgbClr val="C00000"/>
              </a:buClr>
              <a:buFont typeface="Wingdings" pitchFamily="2" charset="2"/>
              <a:buChar char="Ø"/>
            </a:pPr>
            <a:r>
              <a:rPr lang="en-US" sz="1500" b="1" dirty="0"/>
              <a:t>Focus on Underperforming Regions:</a:t>
            </a:r>
            <a:endParaRPr lang="en-US" sz="1500" dirty="0"/>
          </a:p>
          <a:p>
            <a:pPr>
              <a:lnSpc>
                <a:spcPct val="150000"/>
              </a:lnSpc>
              <a:buClr>
                <a:srgbClr val="C00000"/>
              </a:buClr>
            </a:pPr>
            <a:r>
              <a:rPr lang="en-US" sz="1500" dirty="0"/>
              <a:t>Devise targeted strategies to improve sales in regions like North America, which are currently underperforming in both revenue and profit. This could include localized marketing efforts, product customization, or strategic partnerships.</a:t>
            </a:r>
          </a:p>
          <a:p>
            <a:pPr marL="285750" indent="-285750">
              <a:lnSpc>
                <a:spcPct val="150000"/>
              </a:lnSpc>
              <a:buClr>
                <a:srgbClr val="C00000"/>
              </a:buClr>
              <a:buFont typeface="Wingdings" pitchFamily="2" charset="2"/>
              <a:buChar char="Ø"/>
            </a:pPr>
            <a:r>
              <a:rPr lang="en-US" sz="1500" b="1" dirty="0"/>
              <a:t>Leverage Top-Performing Regions:</a:t>
            </a:r>
            <a:endParaRPr lang="en-US" sz="1500" dirty="0"/>
          </a:p>
          <a:p>
            <a:pPr>
              <a:lnSpc>
                <a:spcPct val="150000"/>
              </a:lnSpc>
              <a:buClr>
                <a:srgbClr val="C00000"/>
              </a:buClr>
            </a:pPr>
            <a:r>
              <a:rPr lang="en-US" sz="1500" dirty="0"/>
              <a:t>Continue to capitalize on the strengths of top-performing regions like Sub-Saharan Africa by maintaining strong distribution networks and customer relations in these areas.</a:t>
            </a:r>
          </a:p>
        </p:txBody>
      </p:sp>
      <p:sp>
        <p:nvSpPr>
          <p:cNvPr id="2" name="Date Placeholder 1"/>
          <p:cNvSpPr>
            <a:spLocks noGrp="1"/>
          </p:cNvSpPr>
          <p:nvPr>
            <p:ph type="dt" sz="half" idx="10"/>
          </p:nvPr>
        </p:nvSpPr>
        <p:spPr/>
        <p:txBody>
          <a:bodyPr/>
          <a:lstStyle/>
          <a:p>
            <a:fld id="{BC21BA11-8913-4D1F-A7D1-EC5CF524749D}" type="datetime1">
              <a:rPr lang="en-US" smtClean="0"/>
              <a:t>8/20/2024</a:t>
            </a:fld>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46762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37654855"/>
              </p:ext>
            </p:extLst>
          </p:nvPr>
        </p:nvGraphicFramePr>
        <p:xfrm>
          <a:off x="928048" y="2102309"/>
          <a:ext cx="10222174" cy="158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CEC6ECBE-995E-4AE4-BBA2-335744F5E98D}" type="datetime1">
              <a:rPr lang="en-US" smtClean="0"/>
              <a:t>8/20/2024</a:t>
            </a:fld>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1669622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B61874-968B-42F9-8679-1CBE283E0B7B}"/>
              </a:ext>
            </a:extLst>
          </p:cNvPr>
          <p:cNvSpPr>
            <a:spLocks noGrp="1"/>
          </p:cNvSpPr>
          <p:nvPr>
            <p:ph type="title"/>
          </p:nvPr>
        </p:nvSpPr>
        <p:spPr>
          <a:xfrm>
            <a:off x="609599" y="644037"/>
            <a:ext cx="10177849" cy="1371600"/>
          </a:xfrm>
        </p:spPr>
        <p:txBody>
          <a:bodyPr>
            <a:normAutofit/>
          </a:bodyPr>
          <a:lstStyle/>
          <a:p>
            <a:pPr algn="ctr"/>
            <a:r>
              <a:rPr lang="en-IN" sz="4000" b="1" dirty="0">
                <a:latin typeface="Calisto MT" pitchFamily="18" charset="0"/>
              </a:rPr>
              <a:t>Project Details </a:t>
            </a:r>
          </a:p>
        </p:txBody>
      </p:sp>
      <p:graphicFrame>
        <p:nvGraphicFramePr>
          <p:cNvPr id="7" name="Table 7">
            <a:extLst>
              <a:ext uri="{FF2B5EF4-FFF2-40B4-BE49-F238E27FC236}">
                <a16:creationId xmlns:a16="http://schemas.microsoft.com/office/drawing/2014/main" xmlns="" id="{AE042213-56F4-4004-9440-0B74368BB04C}"/>
              </a:ext>
            </a:extLst>
          </p:cNvPr>
          <p:cNvGraphicFramePr>
            <a:graphicFrameLocks noGrp="1"/>
          </p:cNvGraphicFramePr>
          <p:nvPr>
            <p:ph idx="1"/>
            <p:extLst>
              <p:ext uri="{D42A27DB-BD31-4B8C-83A1-F6EECF244321}">
                <p14:modId xmlns:p14="http://schemas.microsoft.com/office/powerpoint/2010/main" val="3566331145"/>
              </p:ext>
            </p:extLst>
          </p:nvPr>
        </p:nvGraphicFramePr>
        <p:xfrm>
          <a:off x="832511" y="2353102"/>
          <a:ext cx="10140288" cy="2225040"/>
        </p:xfrm>
        <a:graphic>
          <a:graphicData uri="http://schemas.openxmlformats.org/drawingml/2006/table">
            <a:tbl>
              <a:tblPr firstRow="1" bandRow="1">
                <a:tableStyleId>{74C1A8A3-306A-4EB7-A6B1-4F7E0EB9C5D6}</a:tableStyleId>
              </a:tblPr>
              <a:tblGrid>
                <a:gridCol w="5070144">
                  <a:extLst>
                    <a:ext uri="{9D8B030D-6E8A-4147-A177-3AD203B41FA5}">
                      <a16:colId xmlns:a16="http://schemas.microsoft.com/office/drawing/2014/main" xmlns="" val="89028112"/>
                    </a:ext>
                  </a:extLst>
                </a:gridCol>
                <a:gridCol w="5070144">
                  <a:extLst>
                    <a:ext uri="{9D8B030D-6E8A-4147-A177-3AD203B41FA5}">
                      <a16:colId xmlns:a16="http://schemas.microsoft.com/office/drawing/2014/main" xmlns="" val="1329982566"/>
                    </a:ext>
                  </a:extLst>
                </a:gridCol>
              </a:tblGrid>
              <a:tr h="370840">
                <a:tc>
                  <a:txBody>
                    <a:bodyPr/>
                    <a:lstStyle/>
                    <a:p>
                      <a:r>
                        <a:rPr lang="en-IN" dirty="0" smtClean="0">
                          <a:latin typeface="Calisto MT" pitchFamily="18" charset="0"/>
                        </a:rPr>
                        <a:t>Project</a:t>
                      </a:r>
                      <a:r>
                        <a:rPr lang="en-IN" baseline="0" dirty="0" smtClean="0">
                          <a:latin typeface="Calisto MT" pitchFamily="18" charset="0"/>
                        </a:rPr>
                        <a:t> </a:t>
                      </a:r>
                      <a:r>
                        <a:rPr lang="en-IN" dirty="0" smtClean="0">
                          <a:latin typeface="Calisto MT" pitchFamily="18" charset="0"/>
                        </a:rPr>
                        <a:t>Title</a:t>
                      </a:r>
                      <a:endParaRPr lang="en-IN" dirty="0">
                        <a:latin typeface="Calisto MT" pitchFamily="18" charset="0"/>
                      </a:endParaRPr>
                    </a:p>
                  </a:txBody>
                  <a:tcPr marL="92364" marR="923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err="1" smtClean="0">
                          <a:latin typeface="Calisto MT" pitchFamily="18" charset="0"/>
                        </a:rPr>
                        <a:t>Analyzing</a:t>
                      </a:r>
                      <a:r>
                        <a:rPr lang="en-IN" dirty="0" smtClean="0">
                          <a:latin typeface="Calisto MT" pitchFamily="18" charset="0"/>
                        </a:rPr>
                        <a:t> Amazon Sales data</a:t>
                      </a:r>
                      <a:endParaRPr lang="en-IN" dirty="0">
                        <a:latin typeface="Calisto MT" pitchFamily="18" charset="0"/>
                      </a:endParaRPr>
                    </a:p>
                  </a:txBody>
                  <a:tcPr marL="92364" marR="923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10268197"/>
                  </a:ext>
                </a:extLst>
              </a:tr>
              <a:tr h="370840">
                <a:tc>
                  <a:txBody>
                    <a:bodyPr/>
                    <a:lstStyle/>
                    <a:p>
                      <a:r>
                        <a:rPr lang="en-IN" dirty="0">
                          <a:latin typeface="Calisto MT" pitchFamily="18" charset="0"/>
                        </a:rPr>
                        <a:t>Technologies </a:t>
                      </a:r>
                    </a:p>
                  </a:txBody>
                  <a:tcPr marL="92364" marR="923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latin typeface="Calisto MT" pitchFamily="18" charset="0"/>
                        </a:rPr>
                        <a:t>Data Science</a:t>
                      </a:r>
                      <a:endParaRPr lang="en-IN" dirty="0">
                        <a:latin typeface="Calisto MT" pitchFamily="18" charset="0"/>
                      </a:endParaRPr>
                    </a:p>
                  </a:txBody>
                  <a:tcPr marL="92364" marR="923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55969748"/>
                  </a:ext>
                </a:extLst>
              </a:tr>
              <a:tr h="370840">
                <a:tc>
                  <a:txBody>
                    <a:bodyPr/>
                    <a:lstStyle/>
                    <a:p>
                      <a:r>
                        <a:rPr lang="en-IN" dirty="0">
                          <a:latin typeface="Calisto MT" pitchFamily="18" charset="0"/>
                        </a:rPr>
                        <a:t>Domain</a:t>
                      </a:r>
                    </a:p>
                  </a:txBody>
                  <a:tcPr marL="92364" marR="923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E-commerce</a:t>
                      </a:r>
                      <a:endParaRPr lang="en-IN" dirty="0">
                        <a:latin typeface="Calisto MT" pitchFamily="18" charset="0"/>
                      </a:endParaRPr>
                    </a:p>
                  </a:txBody>
                  <a:tcPr marL="92364" marR="923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63987923"/>
                  </a:ext>
                </a:extLst>
              </a:tr>
              <a:tr h="370840">
                <a:tc>
                  <a:txBody>
                    <a:bodyPr/>
                    <a:lstStyle/>
                    <a:p>
                      <a:r>
                        <a:rPr lang="en-IN" dirty="0">
                          <a:latin typeface="Calisto MT" pitchFamily="18" charset="0"/>
                        </a:rPr>
                        <a:t>Project Difficulties level</a:t>
                      </a:r>
                    </a:p>
                  </a:txBody>
                  <a:tcPr marL="92364" marR="923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latin typeface="Calisto MT" pitchFamily="18" charset="0"/>
                        </a:rPr>
                        <a:t>Advanced</a:t>
                      </a:r>
                      <a:endParaRPr lang="en-IN" dirty="0">
                        <a:latin typeface="Calisto MT" pitchFamily="18" charset="0"/>
                      </a:endParaRPr>
                    </a:p>
                  </a:txBody>
                  <a:tcPr marL="92364" marR="923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77939791"/>
                  </a:ext>
                </a:extLst>
              </a:tr>
              <a:tr h="370840">
                <a:tc>
                  <a:txBody>
                    <a:bodyPr/>
                    <a:lstStyle/>
                    <a:p>
                      <a:r>
                        <a:rPr lang="en-IN" dirty="0">
                          <a:latin typeface="Calisto MT" pitchFamily="18" charset="0"/>
                        </a:rPr>
                        <a:t>Programming language used</a:t>
                      </a:r>
                    </a:p>
                  </a:txBody>
                  <a:tcPr marL="92364" marR="923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latin typeface="Calisto MT" pitchFamily="18" charset="0"/>
                        </a:rPr>
                        <a:t>Python</a:t>
                      </a:r>
                      <a:endParaRPr lang="en-IN" dirty="0">
                        <a:latin typeface="Calisto MT" pitchFamily="18" charset="0"/>
                      </a:endParaRPr>
                    </a:p>
                  </a:txBody>
                  <a:tcPr marL="92364" marR="923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71106078"/>
                  </a:ext>
                </a:extLst>
              </a:tr>
              <a:tr h="370840">
                <a:tc>
                  <a:txBody>
                    <a:bodyPr/>
                    <a:lstStyle/>
                    <a:p>
                      <a:r>
                        <a:rPr lang="en-US" dirty="0" smtClean="0">
                          <a:latin typeface="Calisto MT" pitchFamily="18" charset="0"/>
                        </a:rPr>
                        <a:t>Business</a:t>
                      </a:r>
                      <a:r>
                        <a:rPr lang="en-US" baseline="0" dirty="0" smtClean="0">
                          <a:latin typeface="Calisto MT" pitchFamily="18" charset="0"/>
                        </a:rPr>
                        <a:t> Intelligence Tool</a:t>
                      </a:r>
                      <a:endParaRPr lang="en-IN" dirty="0">
                        <a:latin typeface="Calisto MT" pitchFamily="18" charset="0"/>
                      </a:endParaRPr>
                    </a:p>
                  </a:txBody>
                  <a:tcPr marL="92364" marR="923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Calisto MT" pitchFamily="18" charset="0"/>
                        </a:rPr>
                        <a:t>Power</a:t>
                      </a:r>
                      <a:r>
                        <a:rPr lang="en-US" baseline="0" dirty="0" smtClean="0">
                          <a:latin typeface="Calisto MT" pitchFamily="18" charset="0"/>
                        </a:rPr>
                        <a:t> BI</a:t>
                      </a:r>
                      <a:endParaRPr lang="en-IN" dirty="0">
                        <a:latin typeface="Calisto MT" pitchFamily="18" charset="0"/>
                      </a:endParaRPr>
                    </a:p>
                  </a:txBody>
                  <a:tcPr marL="92364" marR="923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Date Placeholder 1"/>
          <p:cNvSpPr>
            <a:spLocks noGrp="1"/>
          </p:cNvSpPr>
          <p:nvPr>
            <p:ph type="dt" sz="half" idx="10"/>
          </p:nvPr>
        </p:nvSpPr>
        <p:spPr/>
        <p:txBody>
          <a:bodyPr/>
          <a:lstStyle/>
          <a:p>
            <a:fld id="{5386C9CD-8B8D-4746-9479-F17592401CE9}" type="datetime1">
              <a:rPr lang="en-US" smtClean="0"/>
              <a:t>8/20/2024</a:t>
            </a:fld>
            <a:endParaRPr lang="en-US" dirty="0"/>
          </a:p>
        </p:txBody>
      </p:sp>
      <p:sp>
        <p:nvSpPr>
          <p:cNvPr id="3" name="Slide Number Placeholder 2"/>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000708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EE1530B0-6F96-46C0-8B3E-3215CB756B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xmlns="" id="{754910CF-1B56-45D3-960A-E89F7B3B91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0AE422CB-EBC9-4703-870C-8981A495893A}"/>
              </a:ext>
            </a:extLst>
          </p:cNvPr>
          <p:cNvSpPr>
            <a:spLocks noGrp="1"/>
          </p:cNvSpPr>
          <p:nvPr>
            <p:ph type="title"/>
          </p:nvPr>
        </p:nvSpPr>
        <p:spPr>
          <a:xfrm>
            <a:off x="232011" y="516835"/>
            <a:ext cx="3575713" cy="5772840"/>
          </a:xfrm>
        </p:spPr>
        <p:txBody>
          <a:bodyPr anchor="ctr">
            <a:normAutofit/>
          </a:bodyPr>
          <a:lstStyle/>
          <a:p>
            <a:pPr algn="ctr"/>
            <a:r>
              <a:rPr lang="en-US" sz="4000" b="1" dirty="0">
                <a:solidFill>
                  <a:schemeClr val="bg1"/>
                </a:solidFill>
                <a:latin typeface="Calisto MT" pitchFamily="18" charset="0"/>
              </a:rPr>
              <a:t>Problem statement</a:t>
            </a:r>
          </a:p>
        </p:txBody>
      </p:sp>
      <p:sp>
        <p:nvSpPr>
          <p:cNvPr id="4" name="Content Placeholder 3">
            <a:extLst>
              <a:ext uri="{FF2B5EF4-FFF2-40B4-BE49-F238E27FC236}">
                <a16:creationId xmlns:a16="http://schemas.microsoft.com/office/drawing/2014/main" xmlns="" id="{97993E88-9C37-450C-99B2-876D5FA89D27}"/>
              </a:ext>
            </a:extLst>
          </p:cNvPr>
          <p:cNvSpPr>
            <a:spLocks noGrp="1"/>
          </p:cNvSpPr>
          <p:nvPr>
            <p:ph idx="1"/>
          </p:nvPr>
        </p:nvSpPr>
        <p:spPr>
          <a:xfrm>
            <a:off x="4781549" y="1495425"/>
            <a:ext cx="6791325" cy="4261852"/>
          </a:xfrm>
        </p:spPr>
        <p:txBody>
          <a:bodyPr>
            <a:normAutofit fontScale="85000" lnSpcReduction="20000"/>
          </a:bodyPr>
          <a:lstStyle/>
          <a:p>
            <a:pPr marL="0" indent="0" algn="just">
              <a:lnSpc>
                <a:spcPct val="150000"/>
              </a:lnSpc>
              <a:buNone/>
            </a:pPr>
            <a:r>
              <a:rPr lang="en-US" dirty="0"/>
              <a:t>Sales management has become increasingly important in the face of rising competition and the need for improved distribution methods to reduce costs and increase profits. Efficient sales management is crucial for any commercial or business enterprise. This project aims to analyze Amazon sales data to understand sales trends and identify key metrics that influence sales performance. By exploring various attributes such as sales volume, product categories, and regional distribution, the analysis seeks to provide actionable insights that can enhance decision-making and optimize business strategies.</a:t>
            </a:r>
            <a:endParaRPr lang="en-IN"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334789B8-35EA-4E6D-B0A5-62407FF2FF2A}" type="datetime1">
              <a:rPr lang="en-US" smtClean="0"/>
              <a:t>8/20/2024</a:t>
            </a:fld>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29251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30D681-7E36-4212-84CB-738ECB2F6045}"/>
              </a:ext>
            </a:extLst>
          </p:cNvPr>
          <p:cNvSpPr>
            <a:spLocks noGrp="1"/>
          </p:cNvSpPr>
          <p:nvPr>
            <p:ph type="title" idx="4294967295"/>
          </p:nvPr>
        </p:nvSpPr>
        <p:spPr>
          <a:xfrm>
            <a:off x="1066543" y="1583141"/>
            <a:ext cx="9810749" cy="798086"/>
          </a:xfrm>
        </p:spPr>
        <p:txBody>
          <a:bodyPr>
            <a:noAutofit/>
          </a:bodyPr>
          <a:lstStyle/>
          <a:p>
            <a:pPr algn="ctr"/>
            <a:r>
              <a:rPr lang="en-IN" sz="4000" b="1" dirty="0">
                <a:latin typeface="Calisto MT" pitchFamily="18" charset="0"/>
              </a:rPr>
              <a:t>Objective</a:t>
            </a:r>
          </a:p>
        </p:txBody>
      </p:sp>
      <p:sp>
        <p:nvSpPr>
          <p:cNvPr id="4" name="TextBox 3">
            <a:extLst>
              <a:ext uri="{FF2B5EF4-FFF2-40B4-BE49-F238E27FC236}">
                <a16:creationId xmlns:a16="http://schemas.microsoft.com/office/drawing/2014/main" xmlns="" id="{EE3AF0A7-9EA7-49BD-BD76-BAFFDEB5E7CA}"/>
              </a:ext>
            </a:extLst>
          </p:cNvPr>
          <p:cNvSpPr txBox="1"/>
          <p:nvPr/>
        </p:nvSpPr>
        <p:spPr>
          <a:xfrm>
            <a:off x="1066543" y="2618674"/>
            <a:ext cx="9810750" cy="2400657"/>
          </a:xfrm>
          <a:prstGeom prst="rect">
            <a:avLst/>
          </a:prstGeom>
          <a:noFill/>
        </p:spPr>
        <p:txBody>
          <a:bodyPr wrap="square" rtlCol="0">
            <a:spAutoFit/>
          </a:bodyPr>
          <a:lstStyle/>
          <a:p>
            <a:pPr marL="285750" indent="-285750" algn="just">
              <a:lnSpc>
                <a:spcPct val="150000"/>
              </a:lnSpc>
              <a:buClr>
                <a:srgbClr val="C00000"/>
              </a:buClr>
              <a:buFont typeface="Wingdings" pitchFamily="2" charset="2"/>
              <a:buChar char="Ø"/>
            </a:pPr>
            <a:r>
              <a:rPr lang="en-US" sz="2000" dirty="0" smtClean="0">
                <a:latin typeface="Times New Roman" pitchFamily="18" charset="0"/>
                <a:cs typeface="Times New Roman" pitchFamily="18" charset="0"/>
              </a:rPr>
              <a:t>Analyze </a:t>
            </a:r>
            <a:r>
              <a:rPr lang="en-US" sz="2000" dirty="0">
                <a:latin typeface="Times New Roman" pitchFamily="18" charset="0"/>
                <a:cs typeface="Times New Roman" pitchFamily="18" charset="0"/>
              </a:rPr>
              <a:t>month-wise, year-wise, and </a:t>
            </a:r>
            <a:r>
              <a:rPr lang="en-US" sz="2000" dirty="0" err="1">
                <a:latin typeface="Times New Roman" pitchFamily="18" charset="0"/>
                <a:cs typeface="Times New Roman" pitchFamily="18" charset="0"/>
              </a:rPr>
              <a:t>yearly_month</a:t>
            </a:r>
            <a:r>
              <a:rPr lang="en-US" sz="2000" dirty="0">
                <a:latin typeface="Times New Roman" pitchFamily="18" charset="0"/>
                <a:cs typeface="Times New Roman" pitchFamily="18" charset="0"/>
              </a:rPr>
              <a:t>-wise sales trends</a:t>
            </a:r>
            <a:r>
              <a:rPr lang="en-US" sz="2000" dirty="0" smtClean="0">
                <a:latin typeface="Times New Roman" pitchFamily="18" charset="0"/>
                <a:cs typeface="Times New Roman" pitchFamily="18" charset="0"/>
              </a:rPr>
              <a:t>.</a:t>
            </a:r>
          </a:p>
          <a:p>
            <a:pPr marL="285750" indent="-285750" algn="just">
              <a:lnSpc>
                <a:spcPct val="150000"/>
              </a:lnSpc>
              <a:buClr>
                <a:srgbClr val="C00000"/>
              </a:buClr>
              <a:buFont typeface="Wingdings" pitchFamily="2" charset="2"/>
              <a:buChar char="Ø"/>
            </a:pPr>
            <a:r>
              <a:rPr lang="en-US" sz="2000" dirty="0" smtClean="0">
                <a:latin typeface="Times New Roman" pitchFamily="18" charset="0"/>
                <a:cs typeface="Times New Roman" pitchFamily="18" charset="0"/>
              </a:rPr>
              <a:t>Identify </a:t>
            </a:r>
            <a:r>
              <a:rPr lang="en-US" sz="2000" dirty="0">
                <a:latin typeface="Times New Roman" pitchFamily="18" charset="0"/>
                <a:cs typeface="Times New Roman" pitchFamily="18" charset="0"/>
              </a:rPr>
              <a:t>key metrics and factors that impact sales performance</a:t>
            </a:r>
            <a:r>
              <a:rPr lang="en-US" sz="2000" dirty="0" smtClean="0">
                <a:latin typeface="Times New Roman" pitchFamily="18" charset="0"/>
                <a:cs typeface="Times New Roman" pitchFamily="18" charset="0"/>
              </a:rPr>
              <a:t>.</a:t>
            </a:r>
          </a:p>
          <a:p>
            <a:pPr marL="285750" indent="-285750" algn="just">
              <a:lnSpc>
                <a:spcPct val="150000"/>
              </a:lnSpc>
              <a:buClr>
                <a:srgbClr val="C00000"/>
              </a:buClr>
              <a:buFont typeface="Wingdings" pitchFamily="2" charset="2"/>
              <a:buChar char="Ø"/>
            </a:pPr>
            <a:r>
              <a:rPr lang="en-US" sz="2000" dirty="0" smtClean="0">
                <a:latin typeface="Times New Roman" pitchFamily="18" charset="0"/>
                <a:cs typeface="Times New Roman" pitchFamily="18" charset="0"/>
              </a:rPr>
              <a:t>Explore </a:t>
            </a:r>
            <a:r>
              <a:rPr lang="en-US" sz="2000" dirty="0">
                <a:latin typeface="Times New Roman" pitchFamily="18" charset="0"/>
                <a:cs typeface="Times New Roman" pitchFamily="18" charset="0"/>
              </a:rPr>
              <a:t>meaningful relationships between various sales attributes</a:t>
            </a:r>
            <a:r>
              <a:rPr lang="en-US" sz="2000" dirty="0" smtClean="0">
                <a:latin typeface="Times New Roman" pitchFamily="18" charset="0"/>
                <a:cs typeface="Times New Roman" pitchFamily="18" charset="0"/>
              </a:rPr>
              <a:t>.</a:t>
            </a:r>
          </a:p>
          <a:p>
            <a:pPr marL="285750" indent="-285750" algn="just">
              <a:lnSpc>
                <a:spcPct val="150000"/>
              </a:lnSpc>
              <a:buClr>
                <a:srgbClr val="C00000"/>
              </a:buClr>
              <a:buFont typeface="Wingdings" pitchFamily="2" charset="2"/>
              <a:buChar char="Ø"/>
            </a:pPr>
            <a:r>
              <a:rPr lang="en-US" sz="2000" dirty="0" smtClean="0">
                <a:latin typeface="Times New Roman" pitchFamily="18" charset="0"/>
                <a:cs typeface="Times New Roman" pitchFamily="18" charset="0"/>
              </a:rPr>
              <a:t>Provide </a:t>
            </a:r>
            <a:r>
              <a:rPr lang="en-US" sz="2000" dirty="0">
                <a:latin typeface="Times New Roman" pitchFamily="18" charset="0"/>
                <a:cs typeface="Times New Roman" pitchFamily="18" charset="0"/>
              </a:rPr>
              <a:t>insights that can drive strategic decisions for improved sales management and profitability.</a:t>
            </a:r>
          </a:p>
        </p:txBody>
      </p:sp>
      <p:sp>
        <p:nvSpPr>
          <p:cNvPr id="3" name="Date Placeholder 2"/>
          <p:cNvSpPr>
            <a:spLocks noGrp="1"/>
          </p:cNvSpPr>
          <p:nvPr>
            <p:ph type="dt" sz="half" idx="10"/>
          </p:nvPr>
        </p:nvSpPr>
        <p:spPr/>
        <p:txBody>
          <a:bodyPr/>
          <a:lstStyle/>
          <a:p>
            <a:fld id="{AC106F72-29D1-42E2-BCEC-54FE33D465C8}" type="datetime1">
              <a:rPr lang="en-US" smtClean="0"/>
              <a:t>8/20/2024</a:t>
            </a:fld>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451203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C6B9BB-E52A-4165-BE32-A4B28BA40A4C}"/>
              </a:ext>
            </a:extLst>
          </p:cNvPr>
          <p:cNvSpPr>
            <a:spLocks noGrp="1"/>
          </p:cNvSpPr>
          <p:nvPr>
            <p:ph type="title"/>
          </p:nvPr>
        </p:nvSpPr>
        <p:spPr>
          <a:xfrm>
            <a:off x="1097280" y="177431"/>
            <a:ext cx="10058400" cy="1371600"/>
          </a:xfrm>
        </p:spPr>
        <p:txBody>
          <a:bodyPr>
            <a:normAutofit/>
          </a:bodyPr>
          <a:lstStyle/>
          <a:p>
            <a:pPr algn="ctr"/>
            <a:r>
              <a:rPr lang="en-IN" sz="4000" b="1" dirty="0">
                <a:latin typeface="Calisto MT" pitchFamily="18" charset="0"/>
              </a:rPr>
              <a:t>Data preparation</a:t>
            </a:r>
          </a:p>
        </p:txBody>
      </p:sp>
      <p:sp>
        <p:nvSpPr>
          <p:cNvPr id="6" name="TextBox 5">
            <a:extLst>
              <a:ext uri="{FF2B5EF4-FFF2-40B4-BE49-F238E27FC236}">
                <a16:creationId xmlns:a16="http://schemas.microsoft.com/office/drawing/2014/main" xmlns="" id="{94EB2FA0-F352-4907-AD8F-7994F4F7F1DA}"/>
              </a:ext>
            </a:extLst>
          </p:cNvPr>
          <p:cNvSpPr txBox="1"/>
          <p:nvPr/>
        </p:nvSpPr>
        <p:spPr>
          <a:xfrm>
            <a:off x="948999" y="1874150"/>
            <a:ext cx="10058400" cy="3970318"/>
          </a:xfrm>
          <a:prstGeom prst="rect">
            <a:avLst/>
          </a:prstGeom>
          <a:noFill/>
        </p:spPr>
        <p:txBody>
          <a:bodyPr wrap="square" rtlCol="0">
            <a:spAutoFit/>
          </a:bodyPr>
          <a:lstStyle/>
          <a:p>
            <a:r>
              <a:rPr lang="en-US" b="1" dirty="0"/>
              <a:t>ETL Process</a:t>
            </a:r>
          </a:p>
          <a:p>
            <a:r>
              <a:rPr lang="en-US" b="1" dirty="0"/>
              <a:t>Extract:</a:t>
            </a:r>
            <a:endParaRPr lang="en-US" dirty="0"/>
          </a:p>
          <a:p>
            <a:pPr lvl="1"/>
            <a:r>
              <a:rPr lang="en-US" dirty="0"/>
              <a:t>The dataset was retrieved from a provided Amazon sales data file containing sales records across different regions and product categories.</a:t>
            </a:r>
          </a:p>
          <a:p>
            <a:r>
              <a:rPr lang="en-US" b="1" dirty="0"/>
              <a:t>Transform:</a:t>
            </a:r>
            <a:endParaRPr lang="en-US" dirty="0"/>
          </a:p>
          <a:p>
            <a:pPr lvl="1"/>
            <a:r>
              <a:rPr lang="en-US" dirty="0"/>
              <a:t>Data cleansing was performed to handle missing values and inconsistencies.</a:t>
            </a:r>
          </a:p>
          <a:p>
            <a:pPr lvl="1"/>
            <a:r>
              <a:rPr lang="en-US" dirty="0"/>
              <a:t>Date fields were converted into appropriate </a:t>
            </a:r>
            <a:r>
              <a:rPr lang="en-US" dirty="0" err="1"/>
              <a:t>datetime</a:t>
            </a:r>
            <a:r>
              <a:rPr lang="en-US" dirty="0"/>
              <a:t> formats to facilitate trend analysis.</a:t>
            </a:r>
          </a:p>
          <a:p>
            <a:pPr lvl="1"/>
            <a:r>
              <a:rPr lang="en-US" dirty="0"/>
              <a:t>New columns were created to capture the month and year from the order date for time-based trend analysis.</a:t>
            </a:r>
          </a:p>
          <a:p>
            <a:pPr lvl="1"/>
            <a:r>
              <a:rPr lang="en-US" dirty="0"/>
              <a:t>Data aggregation was conducted to prepare for month-wise, year-wise, and </a:t>
            </a:r>
            <a:r>
              <a:rPr lang="en-US" dirty="0" err="1"/>
              <a:t>yearly_month</a:t>
            </a:r>
            <a:r>
              <a:rPr lang="en-US" dirty="0"/>
              <a:t>-wise trend analysis.</a:t>
            </a:r>
          </a:p>
          <a:p>
            <a:r>
              <a:rPr lang="en-US" b="1" dirty="0"/>
              <a:t>Load:</a:t>
            </a:r>
            <a:endParaRPr lang="en-US" dirty="0"/>
          </a:p>
          <a:p>
            <a:pPr lvl="1"/>
            <a:r>
              <a:rPr lang="en-US" dirty="0"/>
              <a:t>The cleaned and transformed dataset was stored in a format suitable for exploratory data analysis and visualization.</a:t>
            </a:r>
          </a:p>
        </p:txBody>
      </p:sp>
      <p:sp>
        <p:nvSpPr>
          <p:cNvPr id="3" name="Date Placeholder 2"/>
          <p:cNvSpPr>
            <a:spLocks noGrp="1"/>
          </p:cNvSpPr>
          <p:nvPr>
            <p:ph type="dt" sz="half" idx="10"/>
          </p:nvPr>
        </p:nvSpPr>
        <p:spPr/>
        <p:txBody>
          <a:bodyPr/>
          <a:lstStyle/>
          <a:p>
            <a:fld id="{12E8F7D7-90F6-4F00-957E-3D0437A33946}" type="datetime1">
              <a:rPr lang="en-US" smtClean="0"/>
              <a:t>8/20/2024</a:t>
            </a:fld>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235956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1E07A2A-89D3-401B-8788-53592626B181}"/>
              </a:ext>
            </a:extLst>
          </p:cNvPr>
          <p:cNvSpPr txBox="1"/>
          <p:nvPr/>
        </p:nvSpPr>
        <p:spPr>
          <a:xfrm>
            <a:off x="1104900" y="514680"/>
            <a:ext cx="10096500" cy="707886"/>
          </a:xfrm>
          <a:prstGeom prst="rect">
            <a:avLst/>
          </a:prstGeom>
          <a:noFill/>
        </p:spPr>
        <p:txBody>
          <a:bodyPr wrap="square" rtlCol="0">
            <a:spAutoFit/>
          </a:bodyPr>
          <a:lstStyle/>
          <a:p>
            <a:pPr algn="ctr"/>
            <a:r>
              <a:rPr lang="en-IN" sz="4000" b="1" cap="all" spc="-60" dirty="0" smtClean="0">
                <a:solidFill>
                  <a:srgbClr val="D1282E"/>
                </a:solidFill>
                <a:latin typeface="Calisto MT" pitchFamily="18" charset="0"/>
                <a:ea typeface="+mj-ea"/>
                <a:cs typeface="+mj-cs"/>
              </a:rPr>
              <a:t>DATASET INFORMATION</a:t>
            </a:r>
            <a:endParaRPr lang="en-IN" sz="3600" b="1" dirty="0">
              <a:latin typeface="Calisto MT" pitchFamily="18" charset="0"/>
            </a:endParaRPr>
          </a:p>
        </p:txBody>
      </p:sp>
      <p:sp>
        <p:nvSpPr>
          <p:cNvPr id="6" name="TextBox 5">
            <a:extLst>
              <a:ext uri="{FF2B5EF4-FFF2-40B4-BE49-F238E27FC236}">
                <a16:creationId xmlns:a16="http://schemas.microsoft.com/office/drawing/2014/main" xmlns="" id="{969D8925-C784-41A1-986B-36E510688C7E}"/>
              </a:ext>
            </a:extLst>
          </p:cNvPr>
          <p:cNvSpPr txBox="1"/>
          <p:nvPr/>
        </p:nvSpPr>
        <p:spPr>
          <a:xfrm>
            <a:off x="1104900" y="1222566"/>
            <a:ext cx="10032436" cy="4901150"/>
          </a:xfrm>
          <a:prstGeom prst="rect">
            <a:avLst/>
          </a:prstGeom>
          <a:noFill/>
        </p:spPr>
        <p:txBody>
          <a:bodyPr wrap="square" rtlCol="0">
            <a:spAutoFit/>
          </a:bodyPr>
          <a:lstStyle/>
          <a:p>
            <a:pPr>
              <a:lnSpc>
                <a:spcPct val="150000"/>
              </a:lnSpc>
            </a:pPr>
            <a:r>
              <a:rPr lang="en-US" sz="1400" dirty="0"/>
              <a:t>The dataset includes the following attributes:</a:t>
            </a:r>
          </a:p>
          <a:p>
            <a:pPr marL="285750" indent="-285750">
              <a:lnSpc>
                <a:spcPct val="150000"/>
              </a:lnSpc>
              <a:buClr>
                <a:srgbClr val="C00000"/>
              </a:buClr>
              <a:buFont typeface="Arial" pitchFamily="34" charset="0"/>
              <a:buChar char="•"/>
            </a:pPr>
            <a:r>
              <a:rPr lang="en-US" sz="1400" b="1" dirty="0"/>
              <a:t>Region:</a:t>
            </a:r>
            <a:r>
              <a:rPr lang="en-US" sz="1400" dirty="0"/>
              <a:t> Geographic region where the order was placed.</a:t>
            </a:r>
          </a:p>
          <a:p>
            <a:pPr marL="285750" indent="-285750">
              <a:lnSpc>
                <a:spcPct val="150000"/>
              </a:lnSpc>
              <a:buClr>
                <a:srgbClr val="C00000"/>
              </a:buClr>
              <a:buFont typeface="Arial" pitchFamily="34" charset="0"/>
              <a:buChar char="•"/>
            </a:pPr>
            <a:r>
              <a:rPr lang="en-US" sz="1400" b="1" dirty="0"/>
              <a:t>Country:</a:t>
            </a:r>
            <a:r>
              <a:rPr lang="en-US" sz="1400" dirty="0"/>
              <a:t> Specific country within the region where the order was placed.</a:t>
            </a:r>
          </a:p>
          <a:p>
            <a:pPr marL="285750" indent="-285750">
              <a:lnSpc>
                <a:spcPct val="150000"/>
              </a:lnSpc>
              <a:buClr>
                <a:srgbClr val="C00000"/>
              </a:buClr>
              <a:buFont typeface="Arial" pitchFamily="34" charset="0"/>
              <a:buChar char="•"/>
            </a:pPr>
            <a:r>
              <a:rPr lang="en-US" sz="1400" b="1" dirty="0"/>
              <a:t>Item Type:</a:t>
            </a:r>
            <a:r>
              <a:rPr lang="en-US" sz="1400" dirty="0"/>
              <a:t> Category of the item sold.</a:t>
            </a:r>
          </a:p>
          <a:p>
            <a:pPr marL="285750" indent="-285750">
              <a:lnSpc>
                <a:spcPct val="150000"/>
              </a:lnSpc>
              <a:buClr>
                <a:srgbClr val="C00000"/>
              </a:buClr>
              <a:buFont typeface="Arial" pitchFamily="34" charset="0"/>
              <a:buChar char="•"/>
            </a:pPr>
            <a:r>
              <a:rPr lang="en-US" sz="1400" b="1" dirty="0"/>
              <a:t>Sales Channel:</a:t>
            </a:r>
            <a:r>
              <a:rPr lang="en-US" sz="1400" dirty="0"/>
              <a:t> The channel through which the sale was made (e.g., online, offline).</a:t>
            </a:r>
          </a:p>
          <a:p>
            <a:pPr marL="285750" indent="-285750">
              <a:lnSpc>
                <a:spcPct val="150000"/>
              </a:lnSpc>
              <a:buClr>
                <a:srgbClr val="C00000"/>
              </a:buClr>
              <a:buFont typeface="Arial" pitchFamily="34" charset="0"/>
              <a:buChar char="•"/>
            </a:pPr>
            <a:r>
              <a:rPr lang="en-US" sz="1400" b="1" dirty="0"/>
              <a:t>Order Priority:</a:t>
            </a:r>
            <a:r>
              <a:rPr lang="en-US" sz="1400" dirty="0"/>
              <a:t> Priority level of the order (e.g., high, medium, low).</a:t>
            </a:r>
          </a:p>
          <a:p>
            <a:pPr marL="285750" indent="-285750">
              <a:lnSpc>
                <a:spcPct val="150000"/>
              </a:lnSpc>
              <a:buClr>
                <a:srgbClr val="C00000"/>
              </a:buClr>
              <a:buFont typeface="Arial" pitchFamily="34" charset="0"/>
              <a:buChar char="•"/>
            </a:pPr>
            <a:r>
              <a:rPr lang="en-US" sz="1400" b="1" dirty="0"/>
              <a:t>Order Date:</a:t>
            </a:r>
            <a:r>
              <a:rPr lang="en-US" sz="1400" dirty="0"/>
              <a:t> Date when the order was placed.</a:t>
            </a:r>
          </a:p>
          <a:p>
            <a:pPr marL="285750" indent="-285750">
              <a:lnSpc>
                <a:spcPct val="150000"/>
              </a:lnSpc>
              <a:buClr>
                <a:srgbClr val="C00000"/>
              </a:buClr>
              <a:buFont typeface="Arial" pitchFamily="34" charset="0"/>
              <a:buChar char="•"/>
            </a:pPr>
            <a:r>
              <a:rPr lang="en-US" sz="1400" b="1" dirty="0"/>
              <a:t>Order ID:</a:t>
            </a:r>
            <a:r>
              <a:rPr lang="en-US" sz="1400" dirty="0"/>
              <a:t> Unique identifier for each order.</a:t>
            </a:r>
          </a:p>
          <a:p>
            <a:pPr marL="285750" indent="-285750">
              <a:lnSpc>
                <a:spcPct val="150000"/>
              </a:lnSpc>
              <a:buClr>
                <a:srgbClr val="C00000"/>
              </a:buClr>
              <a:buFont typeface="Arial" pitchFamily="34" charset="0"/>
              <a:buChar char="•"/>
            </a:pPr>
            <a:r>
              <a:rPr lang="en-US" sz="1400" b="1" dirty="0"/>
              <a:t>Ship Date:</a:t>
            </a:r>
            <a:r>
              <a:rPr lang="en-US" sz="1400" dirty="0"/>
              <a:t> Date when the order was shipped.</a:t>
            </a:r>
          </a:p>
          <a:p>
            <a:pPr marL="285750" indent="-285750">
              <a:lnSpc>
                <a:spcPct val="150000"/>
              </a:lnSpc>
              <a:buClr>
                <a:srgbClr val="C00000"/>
              </a:buClr>
              <a:buFont typeface="Arial" pitchFamily="34" charset="0"/>
              <a:buChar char="•"/>
            </a:pPr>
            <a:r>
              <a:rPr lang="en-US" sz="1400" b="1" dirty="0"/>
              <a:t>Units Sold:</a:t>
            </a:r>
            <a:r>
              <a:rPr lang="en-US" sz="1400" dirty="0"/>
              <a:t> Number of units sold in the order.</a:t>
            </a:r>
          </a:p>
          <a:p>
            <a:pPr marL="285750" indent="-285750">
              <a:lnSpc>
                <a:spcPct val="150000"/>
              </a:lnSpc>
              <a:buClr>
                <a:srgbClr val="C00000"/>
              </a:buClr>
              <a:buFont typeface="Arial" pitchFamily="34" charset="0"/>
              <a:buChar char="•"/>
            </a:pPr>
            <a:r>
              <a:rPr lang="en-US" sz="1400" b="1" dirty="0"/>
              <a:t>Unit Price:</a:t>
            </a:r>
            <a:r>
              <a:rPr lang="en-US" sz="1400" dirty="0"/>
              <a:t> Price per unit of the item sold.</a:t>
            </a:r>
          </a:p>
          <a:p>
            <a:pPr marL="285750" indent="-285750">
              <a:lnSpc>
                <a:spcPct val="150000"/>
              </a:lnSpc>
              <a:buClr>
                <a:srgbClr val="C00000"/>
              </a:buClr>
              <a:buFont typeface="Arial" pitchFamily="34" charset="0"/>
              <a:buChar char="•"/>
            </a:pPr>
            <a:r>
              <a:rPr lang="en-US" sz="1400" b="1" dirty="0"/>
              <a:t>Unit Cost:</a:t>
            </a:r>
            <a:r>
              <a:rPr lang="en-US" sz="1400" dirty="0"/>
              <a:t> Cost per unit of the item sold.</a:t>
            </a:r>
          </a:p>
          <a:p>
            <a:pPr marL="285750" indent="-285750">
              <a:lnSpc>
                <a:spcPct val="150000"/>
              </a:lnSpc>
              <a:buClr>
                <a:srgbClr val="C00000"/>
              </a:buClr>
              <a:buFont typeface="Arial" pitchFamily="34" charset="0"/>
              <a:buChar char="•"/>
            </a:pPr>
            <a:r>
              <a:rPr lang="en-US" sz="1400" b="1" dirty="0"/>
              <a:t>Total Revenue:</a:t>
            </a:r>
            <a:r>
              <a:rPr lang="en-US" sz="1400" dirty="0"/>
              <a:t> Total revenue generated from the order.</a:t>
            </a:r>
          </a:p>
          <a:p>
            <a:pPr marL="285750" indent="-285750">
              <a:lnSpc>
                <a:spcPct val="150000"/>
              </a:lnSpc>
              <a:buClr>
                <a:srgbClr val="C00000"/>
              </a:buClr>
              <a:buFont typeface="Arial" pitchFamily="34" charset="0"/>
              <a:buChar char="•"/>
            </a:pPr>
            <a:r>
              <a:rPr lang="en-US" sz="1400" b="1" dirty="0"/>
              <a:t>Total Cost:</a:t>
            </a:r>
            <a:r>
              <a:rPr lang="en-US" sz="1400" dirty="0"/>
              <a:t> Total cost incurred for the order.</a:t>
            </a:r>
          </a:p>
          <a:p>
            <a:pPr marL="285750" indent="-285750">
              <a:lnSpc>
                <a:spcPct val="150000"/>
              </a:lnSpc>
              <a:buClr>
                <a:srgbClr val="C00000"/>
              </a:buClr>
              <a:buFont typeface="Arial" pitchFamily="34" charset="0"/>
              <a:buChar char="•"/>
            </a:pPr>
            <a:r>
              <a:rPr lang="en-US" sz="1400" b="1" dirty="0"/>
              <a:t>Total Profit:</a:t>
            </a:r>
            <a:r>
              <a:rPr lang="en-US" sz="1400" dirty="0"/>
              <a:t> Profit earned from the order.</a:t>
            </a:r>
          </a:p>
        </p:txBody>
      </p:sp>
      <p:sp>
        <p:nvSpPr>
          <p:cNvPr id="2" name="Date Placeholder 1"/>
          <p:cNvSpPr>
            <a:spLocks noGrp="1"/>
          </p:cNvSpPr>
          <p:nvPr>
            <p:ph type="dt" sz="half" idx="10"/>
          </p:nvPr>
        </p:nvSpPr>
        <p:spPr/>
        <p:txBody>
          <a:bodyPr/>
          <a:lstStyle/>
          <a:p>
            <a:fld id="{5BCCC4F2-73C6-4090-9D7A-10152F985422}" type="datetime1">
              <a:rPr lang="en-US" smtClean="0"/>
              <a:t>8/20/2024</a:t>
            </a:fld>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415621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DC2B15F-FD61-4DCA-A183-525049647AA6}"/>
              </a:ext>
            </a:extLst>
          </p:cNvPr>
          <p:cNvSpPr txBox="1"/>
          <p:nvPr/>
        </p:nvSpPr>
        <p:spPr>
          <a:xfrm>
            <a:off x="847753" y="977806"/>
            <a:ext cx="10719601" cy="707886"/>
          </a:xfrm>
          <a:prstGeom prst="rect">
            <a:avLst/>
          </a:prstGeom>
          <a:noFill/>
        </p:spPr>
        <p:txBody>
          <a:bodyPr wrap="square" rtlCol="0">
            <a:spAutoFit/>
          </a:bodyPr>
          <a:lstStyle/>
          <a:p>
            <a:pPr algn="ctr"/>
            <a:r>
              <a:rPr lang="en-IN" sz="4000" b="1" cap="all" spc="-60" dirty="0" smtClean="0">
                <a:solidFill>
                  <a:srgbClr val="D1282E"/>
                </a:solidFill>
                <a:latin typeface="Calisto MT" pitchFamily="18" charset="0"/>
              </a:rPr>
              <a:t>KEY PERFORMANCE INDICATORS (KPIs)</a:t>
            </a:r>
            <a:endParaRPr lang="en-IN" sz="3600" b="1" dirty="0">
              <a:latin typeface="Calisto MT" pitchFamily="18" charset="0"/>
            </a:endParaRPr>
          </a:p>
        </p:txBody>
      </p:sp>
      <p:sp>
        <p:nvSpPr>
          <p:cNvPr id="3" name="TextBox 2">
            <a:extLst>
              <a:ext uri="{FF2B5EF4-FFF2-40B4-BE49-F238E27FC236}">
                <a16:creationId xmlns:a16="http://schemas.microsoft.com/office/drawing/2014/main" xmlns="" id="{552BBA34-28EB-4202-88ED-51C14F088F7E}"/>
              </a:ext>
            </a:extLst>
          </p:cNvPr>
          <p:cNvSpPr txBox="1"/>
          <p:nvPr/>
        </p:nvSpPr>
        <p:spPr>
          <a:xfrm>
            <a:off x="1091821" y="1774073"/>
            <a:ext cx="10099343" cy="5401479"/>
          </a:xfrm>
          <a:prstGeom prst="rect">
            <a:avLst/>
          </a:prstGeom>
          <a:noFill/>
        </p:spPr>
        <p:txBody>
          <a:bodyPr wrap="square" rtlCol="0">
            <a:spAutoFit/>
          </a:bodyPr>
          <a:lstStyle/>
          <a:p>
            <a:pPr marL="342900" indent="-342900">
              <a:lnSpc>
                <a:spcPct val="150000"/>
              </a:lnSpc>
              <a:buClr>
                <a:srgbClr val="C00000"/>
              </a:buClr>
              <a:buFont typeface="Wingdings" pitchFamily="2" charset="2"/>
              <a:buChar char="Ø"/>
            </a:pPr>
            <a:r>
              <a:rPr lang="en-US" b="1" dirty="0" smtClean="0">
                <a:latin typeface="Times New Roman" pitchFamily="18" charset="0"/>
                <a:cs typeface="Times New Roman" pitchFamily="18" charset="0"/>
              </a:rPr>
              <a:t>Total </a:t>
            </a:r>
            <a:r>
              <a:rPr lang="en-US" b="1" dirty="0">
                <a:latin typeface="Times New Roman" pitchFamily="18" charset="0"/>
                <a:cs typeface="Times New Roman" pitchFamily="18" charset="0"/>
              </a:rPr>
              <a:t>Revenue</a:t>
            </a:r>
            <a:r>
              <a:rPr lang="en-US" b="1" dirty="0" smtClean="0">
                <a:latin typeface="Times New Roman" pitchFamily="18" charset="0"/>
                <a:cs typeface="Times New Roman" pitchFamily="18" charset="0"/>
              </a:rPr>
              <a:t>:</a:t>
            </a:r>
          </a:p>
          <a:p>
            <a:pPr>
              <a:lnSpc>
                <a:spcPct val="150000"/>
              </a:lnSpc>
            </a:pPr>
            <a:r>
              <a:rPr lang="en-US" dirty="0" smtClean="0"/>
              <a:t>Measures </a:t>
            </a:r>
            <a:r>
              <a:rPr lang="en-US" dirty="0"/>
              <a:t>overall sales income across all products.</a:t>
            </a:r>
          </a:p>
          <a:p>
            <a:pPr marL="285750" indent="-285750">
              <a:lnSpc>
                <a:spcPct val="150000"/>
              </a:lnSpc>
              <a:buClr>
                <a:srgbClr val="C00000"/>
              </a:buClr>
              <a:buFont typeface="Wingdings" pitchFamily="2" charset="2"/>
              <a:buChar char="Ø"/>
            </a:pPr>
            <a:r>
              <a:rPr lang="en-US" b="1" dirty="0" smtClean="0">
                <a:latin typeface="Times New Roman" pitchFamily="18" charset="0"/>
                <a:cs typeface="Times New Roman" pitchFamily="18" charset="0"/>
              </a:rPr>
              <a:t>Total Profit:</a:t>
            </a:r>
            <a:r>
              <a:rPr lang="en-US" dirty="0" smtClean="0">
                <a:latin typeface="Times New Roman" pitchFamily="18" charset="0"/>
                <a:cs typeface="Times New Roman" pitchFamily="18" charset="0"/>
              </a:rPr>
              <a:t> </a:t>
            </a:r>
          </a:p>
          <a:p>
            <a:pPr>
              <a:lnSpc>
                <a:spcPct val="150000"/>
              </a:lnSpc>
              <a:buClr>
                <a:srgbClr val="C00000"/>
              </a:buClr>
            </a:pPr>
            <a:r>
              <a:rPr lang="en-US" dirty="0"/>
              <a:t>Net income after all costs, indicating financial health</a:t>
            </a:r>
            <a:r>
              <a:rPr lang="en-US" dirty="0" smtClean="0"/>
              <a:t>.</a:t>
            </a:r>
          </a:p>
          <a:p>
            <a:pPr marL="285750" indent="-285750">
              <a:lnSpc>
                <a:spcPct val="150000"/>
              </a:lnSpc>
              <a:buClr>
                <a:srgbClr val="C00000"/>
              </a:buClr>
              <a:buFont typeface="Wingdings" pitchFamily="2" charset="2"/>
              <a:buChar char="Ø"/>
            </a:pPr>
            <a:r>
              <a:rPr lang="en-US" b="1" dirty="0" smtClean="0">
                <a:latin typeface="Times New Roman" pitchFamily="18" charset="0"/>
                <a:cs typeface="Times New Roman" pitchFamily="18" charset="0"/>
              </a:rPr>
              <a:t>Profit </a:t>
            </a:r>
            <a:r>
              <a:rPr lang="en-US" b="1" dirty="0">
                <a:latin typeface="Times New Roman" pitchFamily="18" charset="0"/>
                <a:cs typeface="Times New Roman" pitchFamily="18" charset="0"/>
              </a:rPr>
              <a:t>Margin:</a:t>
            </a:r>
            <a:r>
              <a:rPr lang="en-US" dirty="0" smtClean="0">
                <a:latin typeface="Times New Roman" pitchFamily="18" charset="0"/>
                <a:cs typeface="Times New Roman" pitchFamily="18" charset="0"/>
              </a:rPr>
              <a:t> </a:t>
            </a:r>
          </a:p>
          <a:p>
            <a:pPr>
              <a:lnSpc>
                <a:spcPct val="150000"/>
              </a:lnSpc>
            </a:pPr>
            <a:r>
              <a:rPr lang="en-US" dirty="0"/>
              <a:t>Percentage of revenue that becomes profit, showing efficiency</a:t>
            </a:r>
            <a:r>
              <a:rPr lang="en-US" dirty="0" smtClean="0"/>
              <a:t>.</a:t>
            </a:r>
          </a:p>
          <a:p>
            <a:pPr marL="342900" indent="-342900">
              <a:lnSpc>
                <a:spcPct val="150000"/>
              </a:lnSpc>
              <a:buClr>
                <a:srgbClr val="C00000"/>
              </a:buClr>
              <a:buFont typeface="Wingdings" pitchFamily="2" charset="2"/>
              <a:buChar char="Ø"/>
            </a:pPr>
            <a:r>
              <a:rPr lang="en-US" b="1" dirty="0">
                <a:latin typeface="Times New Roman" pitchFamily="18" charset="0"/>
                <a:cs typeface="Times New Roman" pitchFamily="18" charset="0"/>
              </a:rPr>
              <a:t>Revenue by Product </a:t>
            </a:r>
            <a:r>
              <a:rPr lang="en-US" b="1" dirty="0" smtClean="0">
                <a:latin typeface="Times New Roman" pitchFamily="18" charset="0"/>
                <a:cs typeface="Times New Roman" pitchFamily="18" charset="0"/>
              </a:rPr>
              <a:t>Category:</a:t>
            </a:r>
          </a:p>
          <a:p>
            <a:pPr>
              <a:lnSpc>
                <a:spcPct val="150000"/>
              </a:lnSpc>
              <a:buClr>
                <a:srgbClr val="C00000"/>
              </a:buClr>
            </a:pPr>
            <a:r>
              <a:rPr lang="en-US" dirty="0" smtClean="0">
                <a:latin typeface="Times New Roman" pitchFamily="18" charset="0"/>
                <a:cs typeface="Times New Roman" pitchFamily="18" charset="0"/>
              </a:rPr>
              <a:t>Income </a:t>
            </a:r>
            <a:r>
              <a:rPr lang="en-US" dirty="0">
                <a:latin typeface="Times New Roman" pitchFamily="18" charset="0"/>
                <a:cs typeface="Times New Roman" pitchFamily="18" charset="0"/>
              </a:rPr>
              <a:t>from each product category, highlighting top sellers</a:t>
            </a:r>
            <a:r>
              <a:rPr lang="en-US" dirty="0" smtClean="0">
                <a:latin typeface="Times New Roman" pitchFamily="18" charset="0"/>
                <a:cs typeface="Times New Roman" pitchFamily="18" charset="0"/>
              </a:rPr>
              <a:t>.</a:t>
            </a:r>
          </a:p>
          <a:p>
            <a:pPr marL="342900" indent="-342900">
              <a:lnSpc>
                <a:spcPct val="150000"/>
              </a:lnSpc>
              <a:buClr>
                <a:srgbClr val="C00000"/>
              </a:buClr>
              <a:buFont typeface="Wingdings" pitchFamily="2" charset="2"/>
              <a:buChar char="Ø"/>
            </a:pPr>
            <a:r>
              <a:rPr lang="en-US" b="1" dirty="0" smtClean="0">
                <a:latin typeface="Times New Roman" pitchFamily="18" charset="0"/>
                <a:cs typeface="Times New Roman" pitchFamily="18" charset="0"/>
              </a:rPr>
              <a:t>Revenue </a:t>
            </a:r>
            <a:r>
              <a:rPr lang="en-US" b="1" dirty="0">
                <a:latin typeface="Times New Roman" pitchFamily="18" charset="0"/>
                <a:cs typeface="Times New Roman" pitchFamily="18" charset="0"/>
              </a:rPr>
              <a:t>by Sales Channel (Online vs. Offline</a:t>
            </a:r>
            <a:r>
              <a:rPr lang="en-US" b="1" dirty="0" smtClean="0">
                <a:latin typeface="Times New Roman" pitchFamily="18" charset="0"/>
                <a:cs typeface="Times New Roman" pitchFamily="18" charset="0"/>
              </a:rPr>
              <a:t>):</a:t>
            </a:r>
          </a:p>
          <a:p>
            <a:pPr>
              <a:lnSpc>
                <a:spcPct val="150000"/>
              </a:lnSpc>
              <a:buClr>
                <a:srgbClr val="C00000"/>
              </a:buClr>
            </a:pPr>
            <a:r>
              <a:rPr lang="en-US" dirty="0" smtClean="0">
                <a:latin typeface="Times New Roman" pitchFamily="18" charset="0"/>
                <a:cs typeface="Times New Roman" pitchFamily="18" charset="0"/>
              </a:rPr>
              <a:t>Breakdown </a:t>
            </a:r>
            <a:r>
              <a:rPr lang="en-US" dirty="0">
                <a:latin typeface="Times New Roman" pitchFamily="18" charset="0"/>
                <a:cs typeface="Times New Roman" pitchFamily="18" charset="0"/>
              </a:rPr>
              <a:t>of revenue from online and offline channels</a:t>
            </a:r>
            <a:r>
              <a:rPr lang="en-US" dirty="0" smtClean="0">
                <a:latin typeface="Times New Roman" pitchFamily="18" charset="0"/>
                <a:cs typeface="Times New Roman" pitchFamily="18" charset="0"/>
              </a:rPr>
              <a:t>.</a:t>
            </a:r>
            <a:endParaRPr lang="en-US" dirty="0" smtClean="0"/>
          </a:p>
          <a:p>
            <a:pPr>
              <a:lnSpc>
                <a:spcPct val="150000"/>
              </a:lnSpc>
            </a:pPr>
            <a:endParaRPr lang="en-IN" sz="1600" dirty="0">
              <a:latin typeface="Times New Roman" pitchFamily="18" charset="0"/>
              <a:cs typeface="Times New Roman" pitchFamily="18" charset="0"/>
            </a:endParaRPr>
          </a:p>
          <a:p>
            <a:pPr>
              <a:lnSpc>
                <a:spcPct val="150000"/>
              </a:lnSpc>
            </a:pPr>
            <a:endParaRPr lang="en-US" dirty="0"/>
          </a:p>
          <a:p>
            <a:pPr>
              <a:lnSpc>
                <a:spcPct val="150000"/>
              </a:lnSpc>
            </a:pPr>
            <a:endParaRPr lang="en-IN"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D22660E-D48C-415B-8565-53BFB1589368}" type="datetime1">
              <a:rPr lang="en-US" smtClean="0"/>
              <a:t>8/20/2024</a:t>
            </a:fld>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12544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DC2B15F-FD61-4DCA-A183-525049647AA6}"/>
              </a:ext>
            </a:extLst>
          </p:cNvPr>
          <p:cNvSpPr txBox="1"/>
          <p:nvPr/>
        </p:nvSpPr>
        <p:spPr>
          <a:xfrm>
            <a:off x="707075" y="866731"/>
            <a:ext cx="10719601" cy="707886"/>
          </a:xfrm>
          <a:prstGeom prst="rect">
            <a:avLst/>
          </a:prstGeom>
          <a:noFill/>
        </p:spPr>
        <p:txBody>
          <a:bodyPr wrap="square" rtlCol="0">
            <a:spAutoFit/>
          </a:bodyPr>
          <a:lstStyle/>
          <a:p>
            <a:pPr algn="ctr"/>
            <a:r>
              <a:rPr lang="en-US" sz="4000" b="1" cap="all" spc="-60" dirty="0" smtClean="0">
                <a:solidFill>
                  <a:srgbClr val="D1282E"/>
                </a:solidFill>
                <a:latin typeface="Calisto MT" pitchFamily="18" charset="0"/>
              </a:rPr>
              <a:t>INSIGHTS</a:t>
            </a:r>
            <a:endParaRPr lang="en-IN" sz="3600" b="1" dirty="0">
              <a:latin typeface="Calisto MT" pitchFamily="18" charset="0"/>
            </a:endParaRPr>
          </a:p>
        </p:txBody>
      </p:sp>
      <p:sp>
        <p:nvSpPr>
          <p:cNvPr id="4" name="TextBox 3">
            <a:extLst>
              <a:ext uri="{FF2B5EF4-FFF2-40B4-BE49-F238E27FC236}">
                <a16:creationId xmlns:a16="http://schemas.microsoft.com/office/drawing/2014/main" xmlns="" id="{552BBA34-28EB-4202-88ED-51C14F088F7E}"/>
              </a:ext>
            </a:extLst>
          </p:cNvPr>
          <p:cNvSpPr txBox="1"/>
          <p:nvPr/>
        </p:nvSpPr>
        <p:spPr>
          <a:xfrm>
            <a:off x="361122" y="1840400"/>
            <a:ext cx="11411508" cy="3782061"/>
          </a:xfrm>
          <a:prstGeom prst="rect">
            <a:avLst/>
          </a:prstGeom>
          <a:noFill/>
        </p:spPr>
        <p:txBody>
          <a:bodyPr wrap="square" rtlCol="0">
            <a:spAutoFit/>
          </a:bodyPr>
          <a:lstStyle/>
          <a:p>
            <a:pPr marL="285750" indent="-285750">
              <a:lnSpc>
                <a:spcPct val="150000"/>
              </a:lnSpc>
              <a:buClr>
                <a:srgbClr val="C00000"/>
              </a:buClr>
              <a:buFont typeface="Wingdings" pitchFamily="2" charset="2"/>
              <a:buChar char="Ø"/>
            </a:pPr>
            <a:r>
              <a:rPr lang="en-US" b="1" dirty="0">
                <a:latin typeface="Times New Roman" pitchFamily="18" charset="0"/>
                <a:cs typeface="Times New Roman" pitchFamily="18" charset="0"/>
              </a:rPr>
              <a:t>Demographic Insights:</a:t>
            </a:r>
            <a:r>
              <a:rPr lang="en-US" dirty="0">
                <a:latin typeface="Times New Roman" pitchFamily="18" charset="0"/>
                <a:cs typeface="Times New Roman" pitchFamily="18" charset="0"/>
              </a:rPr>
              <a:t> The dataset includes a diverse sample, with a significant representation of middle to older age groups and a balanced gender distribution.</a:t>
            </a:r>
          </a:p>
          <a:p>
            <a:pPr marL="285750" indent="-285750">
              <a:lnSpc>
                <a:spcPct val="150000"/>
              </a:lnSpc>
              <a:buClr>
                <a:srgbClr val="C00000"/>
              </a:buClr>
              <a:buFont typeface="Wingdings" pitchFamily="2" charset="2"/>
              <a:buChar char="Ø"/>
            </a:pPr>
            <a:r>
              <a:rPr lang="en-US" b="1" dirty="0">
                <a:latin typeface="Times New Roman" pitchFamily="18" charset="0"/>
                <a:cs typeface="Times New Roman" pitchFamily="18" charset="0"/>
              </a:rPr>
              <a:t>Clinical Parameters:</a:t>
            </a:r>
            <a:r>
              <a:rPr lang="en-US" dirty="0">
                <a:latin typeface="Times New Roman" pitchFamily="18" charset="0"/>
                <a:cs typeface="Times New Roman" pitchFamily="18" charset="0"/>
              </a:rPr>
              <a:t> Critical health metrics like blood pressure, cholesterol levels, and maximum heart rate provide a detailed overview of the individuals' health, highlighting potential risk factors for heart disease.</a:t>
            </a:r>
          </a:p>
          <a:p>
            <a:pPr marL="285750" indent="-285750">
              <a:lnSpc>
                <a:spcPct val="150000"/>
              </a:lnSpc>
              <a:buClr>
                <a:srgbClr val="C00000"/>
              </a:buClr>
              <a:buFont typeface="Wingdings" pitchFamily="2" charset="2"/>
              <a:buChar char="Ø"/>
            </a:pPr>
            <a:r>
              <a:rPr lang="en-US" b="1" dirty="0">
                <a:latin typeface="Times New Roman" pitchFamily="18" charset="0"/>
                <a:cs typeface="Times New Roman" pitchFamily="18" charset="0"/>
              </a:rPr>
              <a:t>Risk Factors Analysis:</a:t>
            </a:r>
            <a:r>
              <a:rPr lang="en-US" dirty="0">
                <a:latin typeface="Times New Roman" pitchFamily="18" charset="0"/>
                <a:cs typeface="Times New Roman" pitchFamily="18" charset="0"/>
              </a:rPr>
              <a:t> Preliminary findings indicate connections between age, gender, chest pain type, and the likelihood of heart disease, with further analysis into exercise-induced angina and ST depression offering deeper insights.</a:t>
            </a:r>
          </a:p>
          <a:p>
            <a:pPr marL="285750" indent="-285750">
              <a:lnSpc>
                <a:spcPct val="150000"/>
              </a:lnSpc>
              <a:buClr>
                <a:srgbClr val="C00000"/>
              </a:buClr>
              <a:buFont typeface="Wingdings" pitchFamily="2" charset="2"/>
              <a:buChar char="Ø"/>
            </a:pPr>
            <a:r>
              <a:rPr lang="en-US" b="1" dirty="0">
                <a:latin typeface="Times New Roman" pitchFamily="18" charset="0"/>
                <a:cs typeface="Times New Roman" pitchFamily="18" charset="0"/>
              </a:rPr>
              <a:t>Healthcare Implications:</a:t>
            </a:r>
            <a:r>
              <a:rPr lang="en-US" dirty="0">
                <a:latin typeface="Times New Roman" pitchFamily="18" charset="0"/>
                <a:cs typeface="Times New Roman" pitchFamily="18" charset="0"/>
              </a:rPr>
              <a:t> The analysis supports enhanced understanding and early detection of heart disease, paving the way for personalized healthcare strategies that could improve patient outcomes.</a:t>
            </a:r>
          </a:p>
        </p:txBody>
      </p:sp>
      <p:sp>
        <p:nvSpPr>
          <p:cNvPr id="2" name="Date Placeholder 1"/>
          <p:cNvSpPr>
            <a:spLocks noGrp="1"/>
          </p:cNvSpPr>
          <p:nvPr>
            <p:ph type="dt" sz="half" idx="10"/>
          </p:nvPr>
        </p:nvSpPr>
        <p:spPr/>
        <p:txBody>
          <a:bodyPr/>
          <a:lstStyle/>
          <a:p>
            <a:fld id="{93F552C4-1EE0-4061-B609-BFDCBB43C0D4}" type="datetime1">
              <a:rPr lang="en-US" smtClean="0"/>
              <a:t>8/20/2024</a:t>
            </a:fld>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1761697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40FCA-AED2-4CDE-85B6-576782D38EC4}" type="datetime1">
              <a:rPr lang="en-US" smtClean="0"/>
              <a:t>8/20/2024</a:t>
            </a:fld>
            <a:endParaRPr lang="en-US" dirty="0"/>
          </a:p>
        </p:txBody>
      </p:sp>
      <p:sp>
        <p:nvSpPr>
          <p:cNvPr id="3" name="Slide Number Placeholder 2"/>
          <p:cNvSpPr>
            <a:spLocks noGrp="1"/>
          </p:cNvSpPr>
          <p:nvPr>
            <p:ph type="sldNum" sz="quarter" idx="12"/>
          </p:nvPr>
        </p:nvSpPr>
        <p:spPr/>
        <p:txBody>
          <a:bodyPr/>
          <a:lstStyle/>
          <a:p>
            <a:fld id="{3A98EE3D-8CD1-4C3F-BD1C-C98C9596463C}" type="slidenum">
              <a:rPr lang="en-US" smtClean="0"/>
              <a:t>9</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325" y="558800"/>
            <a:ext cx="10288588" cy="57451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0044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Custom 7">
      <a:dk1>
        <a:sysClr val="windowText" lastClr="000000"/>
      </a:dk1>
      <a:lt1>
        <a:srgbClr val="E8EEEA"/>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purl.org/dc/dcmitype/"/>
    <ds:schemaRef ds:uri="http://schemas.microsoft.com/office/2006/metadata/properties"/>
    <ds:schemaRef ds:uri="http://www.w3.org/XML/1998/namespace"/>
    <ds:schemaRef ds:uri="http://schemas.microsoft.com/office/infopath/2007/PartnerControls"/>
    <ds:schemaRef ds:uri="http://schemas.microsoft.com/office/2006/documentManagement/types"/>
    <ds:schemaRef ds:uri="http://purl.org/dc/terms/"/>
    <ds:schemaRef ds:uri="71af3243-3dd4-4a8d-8c0d-dd76da1f02a5"/>
    <ds:schemaRef ds:uri="http://schemas.openxmlformats.org/package/2006/metadata/core-properties"/>
    <ds:schemaRef ds:uri="16c05727-aa75-4e4a-9b5f-8a80a1165891"/>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Newsprint</Template>
  <TotalTime>317</TotalTime>
  <Words>956</Words>
  <Application>Microsoft Office PowerPoint</Application>
  <PresentationFormat>Custom</PresentationFormat>
  <Paragraphs>106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NewsPrint</vt:lpstr>
      <vt:lpstr>AMAZON SALES  ANALYSIS REPORT</vt:lpstr>
      <vt:lpstr>Project Details </vt:lpstr>
      <vt:lpstr>Problem statement</vt:lpstr>
      <vt:lpstr>Objective</vt:lpstr>
      <vt:lpstr>Data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Entertainer Data Analysis</dc:title>
  <dc:creator>91638</dc:creator>
  <cp:lastModifiedBy>csi-694</cp:lastModifiedBy>
  <cp:revision>47</cp:revision>
  <dcterms:created xsi:type="dcterms:W3CDTF">2022-08-15T13:13:12Z</dcterms:created>
  <dcterms:modified xsi:type="dcterms:W3CDTF">2024-08-20T03:16:19Z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