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56" r:id="rId2"/>
  </p:sldIdLst>
  <p:sldSz cx="7772400" cy="10058400"/>
  <p:notesSz cx="6858000" cy="9144000"/>
  <p:embeddedFontLst>
    <p:embeddedFont>
      <p:font typeface="PT Sans Narrow" charset="0"/>
      <p:regular r:id="rId4"/>
      <p:bold r:id="rId5"/>
    </p:embeddedFont>
    <p:embeddedFont>
      <p:font typeface="Google Sans SemiBold" charset="0"/>
      <p:regular r:id="rId6"/>
      <p:bold r:id="rId7"/>
      <p:italic r:id="rId8"/>
      <p:boldItalic r:id="rId9"/>
    </p:embeddedFont>
    <p:embeddedFont>
      <p:font typeface="Work Sans" charset="0"/>
      <p:regular r:id="rId10"/>
      <p:bold r:id="rId11"/>
      <p:italic r:id="rId12"/>
      <p:boldItalic r:id="rId13"/>
    </p:embeddedFont>
    <p:embeddedFont>
      <p:font typeface="Google Sans" charset="0"/>
      <p:regular r:id="rId14"/>
      <p:bold r:id="rId15"/>
      <p:italic r:id="rId16"/>
      <p:boldItalic r:id="rId17"/>
    </p:embeddedFont>
    <p:embeddedFont>
      <p:font typeface="Roboto" charset="0"/>
      <p:regular r:id="rId18"/>
      <p:bold r:id="rId19"/>
      <p:italic r:id="rId20"/>
      <p:boldItalic r:id="rId21"/>
    </p:embeddedFont>
    <p:embeddedFont>
      <p:font typeface="Calibri"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8"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26"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font" Target="fonts/font21.fntdata"/><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font" Target="fonts/font20.fntdata"/><Relationship Id="rId28"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font" Target="fonts/font1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205178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512140ae02_0_79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512140ae02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sp>
        <p:nvSpPr>
          <p:cNvPr id="36" name="Google Shape;36;p2"/>
          <p:cNvSpPr txBox="1">
            <a:spLocks noGrp="1"/>
          </p:cNvSpPr>
          <p:nvPr>
            <p:ph type="title"/>
          </p:nvPr>
        </p:nvSpPr>
        <p:spPr>
          <a:xfrm>
            <a:off x="168925" y="324775"/>
            <a:ext cx="7408500" cy="771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7" name="Google Shape;37;p2"/>
          <p:cNvSpPr txBox="1">
            <a:spLocks noGrp="1"/>
          </p:cNvSpPr>
          <p:nvPr>
            <p:ph type="subTitle" idx="1"/>
          </p:nvPr>
        </p:nvSpPr>
        <p:spPr>
          <a:xfrm>
            <a:off x="2263675" y="826975"/>
            <a:ext cx="3219000" cy="269100"/>
          </a:xfrm>
          <a:prstGeom prst="rect">
            <a:avLst/>
          </a:prstGeom>
        </p:spPr>
        <p:txBody>
          <a:bodyPr spcFirstLastPara="1" wrap="square" lIns="91425" tIns="91425" rIns="91425" bIns="91425" anchor="t" anchorCtr="0">
            <a:spAutoFit/>
          </a:bodyPr>
          <a:lstStyle>
            <a:lvl1pPr lvl="0" algn="ctr" rtl="0">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38"/>
        <p:cNvGrpSpPr/>
        <p:nvPr/>
      </p:nvGrpSpPr>
      <p:grpSpPr>
        <a:xfrm>
          <a:off x="0" y="0"/>
          <a:ext cx="0" cy="0"/>
          <a:chOff x="0" y="0"/>
          <a:chExt cx="0" cy="0"/>
        </a:xfrm>
      </p:grpSpPr>
      <p:cxnSp>
        <p:nvCxnSpPr>
          <p:cNvPr id="39" name="Google Shape;39;p3"/>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40" name="Google Shape;40;p3"/>
          <p:cNvCxnSpPr>
            <a:stCxn id="41" idx="0"/>
          </p:cNvCxnSpPr>
          <p:nvPr/>
        </p:nvCxnSpPr>
        <p:spPr>
          <a:xfrm flipH="1">
            <a:off x="172045" y="903711"/>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42" name="Google Shape;42;p3"/>
          <p:cNvGrpSpPr/>
          <p:nvPr/>
        </p:nvGrpSpPr>
        <p:grpSpPr>
          <a:xfrm>
            <a:off x="190345" y="900758"/>
            <a:ext cx="7581747" cy="5906"/>
            <a:chOff x="1890075" y="5241175"/>
            <a:chExt cx="4240556" cy="257700"/>
          </a:xfrm>
        </p:grpSpPr>
        <p:sp>
          <p:nvSpPr>
            <p:cNvPr id="41" name="Google Shape;41;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3" name="Google Shape;43;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4" name="Google Shape;44;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5" name="Google Shape;45;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46" name="Google Shape;46;p3"/>
          <p:cNvGrpSpPr/>
          <p:nvPr/>
        </p:nvGrpSpPr>
        <p:grpSpPr>
          <a:xfrm>
            <a:off x="190320" y="931759"/>
            <a:ext cx="7581691" cy="5901"/>
            <a:chOff x="1890075" y="5241175"/>
            <a:chExt cx="4240556" cy="257700"/>
          </a:xfrm>
        </p:grpSpPr>
        <p:sp>
          <p:nvSpPr>
            <p:cNvPr id="47" name="Google Shape;47;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 name="Google Shape;48;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 name="Google Shape;49;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 name="Google Shape;50;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51" name="Google Shape;51;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52" name="Google Shape;52;p3"/>
          <p:cNvSpPr txBox="1"/>
          <p:nvPr/>
        </p:nvSpPr>
        <p:spPr>
          <a:xfrm>
            <a:off x="490594" y="10869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53" name="Google Shape;53;p3"/>
          <p:cNvGrpSpPr/>
          <p:nvPr/>
        </p:nvGrpSpPr>
        <p:grpSpPr>
          <a:xfrm>
            <a:off x="372224" y="1193225"/>
            <a:ext cx="137818" cy="187200"/>
            <a:chOff x="507100" y="1997600"/>
            <a:chExt cx="158375" cy="187200"/>
          </a:xfrm>
        </p:grpSpPr>
        <p:sp>
          <p:nvSpPr>
            <p:cNvPr id="54" name="Google Shape;54;p3"/>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p:nvPr/>
        </p:nvSpPr>
        <p:spPr>
          <a:xfrm>
            <a:off x="3314919" y="10869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57" name="Google Shape;57;p3"/>
          <p:cNvGrpSpPr/>
          <p:nvPr/>
        </p:nvGrpSpPr>
        <p:grpSpPr>
          <a:xfrm>
            <a:off x="3196549" y="1193225"/>
            <a:ext cx="137818" cy="187200"/>
            <a:chOff x="507100" y="1997600"/>
            <a:chExt cx="158375" cy="187200"/>
          </a:xfrm>
        </p:grpSpPr>
        <p:sp>
          <p:nvSpPr>
            <p:cNvPr id="58" name="Google Shape;58;p3"/>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txBox="1"/>
          <p:nvPr/>
        </p:nvSpPr>
        <p:spPr>
          <a:xfrm>
            <a:off x="3314919" y="39101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61" name="Google Shape;61;p3"/>
          <p:cNvGrpSpPr/>
          <p:nvPr/>
        </p:nvGrpSpPr>
        <p:grpSpPr>
          <a:xfrm>
            <a:off x="3196549" y="4016425"/>
            <a:ext cx="137818" cy="187200"/>
            <a:chOff x="507100" y="1997600"/>
            <a:chExt cx="158375" cy="187200"/>
          </a:xfrm>
        </p:grpSpPr>
        <p:sp>
          <p:nvSpPr>
            <p:cNvPr id="62" name="Google Shape;62;p3"/>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172050" y="4643025"/>
            <a:ext cx="2852450" cy="2183285"/>
            <a:chOff x="404700" y="4541500"/>
            <a:chExt cx="2852450" cy="2183285"/>
          </a:xfrm>
        </p:grpSpPr>
        <p:sp>
          <p:nvSpPr>
            <p:cNvPr id="65" name="Google Shape;65;p3"/>
            <p:cNvSpPr/>
            <p:nvPr/>
          </p:nvSpPr>
          <p:spPr>
            <a:xfrm>
              <a:off x="404700" y="4574127"/>
              <a:ext cx="2758200" cy="2148000"/>
            </a:xfrm>
            <a:prstGeom prst="rect">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452450" y="4614885"/>
              <a:ext cx="2804700" cy="21099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txBox="1"/>
            <p:nvPr/>
          </p:nvSpPr>
          <p:spPr>
            <a:xfrm>
              <a:off x="643125" y="4541500"/>
              <a:ext cx="2595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sp>
          <p:nvSpPr>
            <p:cNvPr id="68" name="Google Shape;68;p3"/>
            <p:cNvSpPr/>
            <p:nvPr/>
          </p:nvSpPr>
          <p:spPr>
            <a:xfrm>
              <a:off x="529575" y="4663612"/>
              <a:ext cx="135900" cy="2004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07100" y="4684392"/>
              <a:ext cx="135900" cy="1569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3"/>
          <p:cNvSpPr/>
          <p:nvPr/>
        </p:nvSpPr>
        <p:spPr>
          <a:xfrm>
            <a:off x="3668950" y="6615125"/>
            <a:ext cx="3184200" cy="2495700"/>
          </a:xfrm>
          <a:prstGeom prst="rect">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043125" y="7288425"/>
            <a:ext cx="2573100" cy="2261400"/>
          </a:xfrm>
          <a:prstGeom prst="rect">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a:spLocks noGrp="1"/>
          </p:cNvSpPr>
          <p:nvPr>
            <p:ph type="pic" idx="2"/>
          </p:nvPr>
        </p:nvSpPr>
        <p:spPr>
          <a:xfrm>
            <a:off x="3681075" y="6466100"/>
            <a:ext cx="3035400" cy="2495700"/>
          </a:xfrm>
          <a:prstGeom prst="rect">
            <a:avLst/>
          </a:prstGeom>
          <a:noFill/>
          <a:ln w="19050" cap="flat" cmpd="sng">
            <a:solidFill>
              <a:srgbClr val="000000"/>
            </a:solidFill>
            <a:prstDash val="solid"/>
            <a:round/>
            <a:headEnd type="none" w="sm" len="sm"/>
            <a:tailEnd type="none" w="sm" len="sm"/>
          </a:ln>
        </p:spPr>
      </p:sp>
      <p:sp>
        <p:nvSpPr>
          <p:cNvPr id="73" name="Google Shape;73;p3"/>
          <p:cNvSpPr>
            <a:spLocks noGrp="1"/>
          </p:cNvSpPr>
          <p:nvPr>
            <p:ph type="pic" idx="3"/>
          </p:nvPr>
        </p:nvSpPr>
        <p:spPr>
          <a:xfrm>
            <a:off x="1162700" y="7044000"/>
            <a:ext cx="2453400" cy="2398200"/>
          </a:xfrm>
          <a:prstGeom prst="rect">
            <a:avLst/>
          </a:prstGeom>
          <a:noFill/>
          <a:ln w="19050" cap="flat" cmpd="sng">
            <a:solidFill>
              <a:srgbClr val="000000"/>
            </a:solidFill>
            <a:prstDash val="solid"/>
            <a:round/>
            <a:headEnd type="none" w="sm" len="sm"/>
            <a:tailEnd type="none" w="sm" len="sm"/>
          </a:ln>
        </p:spPr>
      </p:sp>
      <p:sp>
        <p:nvSpPr>
          <p:cNvPr id="74" name="Google Shape;74;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75" name="Google Shape;75;p3"/>
          <p:cNvSpPr txBox="1">
            <a:spLocks noGrp="1"/>
          </p:cNvSpPr>
          <p:nvPr>
            <p:ph type="title"/>
          </p:nvPr>
        </p:nvSpPr>
        <p:spPr>
          <a:xfrm>
            <a:off x="190350" y="11200"/>
            <a:ext cx="7290900" cy="771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3"/>
          <p:cNvSpPr txBox="1">
            <a:spLocks noGrp="1"/>
          </p:cNvSpPr>
          <p:nvPr>
            <p:ph type="subTitle" idx="1"/>
          </p:nvPr>
        </p:nvSpPr>
        <p:spPr>
          <a:xfrm>
            <a:off x="2226300" y="513400"/>
            <a:ext cx="3219000" cy="269100"/>
          </a:xfrm>
          <a:prstGeom prst="rect">
            <a:avLst/>
          </a:prstGeom>
        </p:spPr>
        <p:txBody>
          <a:bodyPr spcFirstLastPara="1" wrap="square" lIns="91425" tIns="91425" rIns="91425" bIns="91425" anchor="t" anchorCtr="0">
            <a:spAutoFit/>
          </a:bodyPr>
          <a:lstStyle>
            <a:lvl1pPr lvl="0" algn="ctr" rtl="0">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77"/>
        <p:cNvGrpSpPr/>
        <p:nvPr/>
      </p:nvGrpSpPr>
      <p:grpSpPr>
        <a:xfrm>
          <a:off x="0" y="0"/>
          <a:ext cx="0" cy="0"/>
          <a:chOff x="0" y="0"/>
          <a:chExt cx="0" cy="0"/>
        </a:xfrm>
      </p:grpSpPr>
      <p:cxnSp>
        <p:nvCxnSpPr>
          <p:cNvPr id="78" name="Google Shape;78;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79" name="Google Shape;79;p4"/>
          <p:cNvGrpSpPr/>
          <p:nvPr/>
        </p:nvGrpSpPr>
        <p:grpSpPr>
          <a:xfrm>
            <a:off x="404725" y="1300475"/>
            <a:ext cx="6908400" cy="72025"/>
            <a:chOff x="404725" y="1681475"/>
            <a:chExt cx="6908400" cy="72025"/>
          </a:xfrm>
        </p:grpSpPr>
        <p:cxnSp>
          <p:nvCxnSpPr>
            <p:cNvPr id="80" name="Google Shape;80;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81" name="Google Shape;81;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82" name="Google Shape;82;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sp>
        <p:nvSpPr>
          <p:cNvPr id="83" name="Google Shape;83;p4"/>
          <p:cNvSpPr txBox="1">
            <a:spLocks noGrp="1"/>
          </p:cNvSpPr>
          <p:nvPr>
            <p:ph type="title"/>
          </p:nvPr>
        </p:nvSpPr>
        <p:spPr>
          <a:xfrm>
            <a:off x="404725" y="246200"/>
            <a:ext cx="6908400" cy="771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4" name="Google Shape;84;p4"/>
          <p:cNvSpPr txBox="1">
            <a:spLocks noGrp="1"/>
          </p:cNvSpPr>
          <p:nvPr>
            <p:ph type="subTitle" idx="1"/>
          </p:nvPr>
        </p:nvSpPr>
        <p:spPr>
          <a:xfrm>
            <a:off x="2249425" y="827075"/>
            <a:ext cx="3219000" cy="269100"/>
          </a:xfrm>
          <a:prstGeom prst="rect">
            <a:avLst/>
          </a:prstGeom>
        </p:spPr>
        <p:txBody>
          <a:bodyPr spcFirstLastPara="1" wrap="square" lIns="91425" tIns="91425" rIns="91425" bIns="91425" anchor="t" anchorCtr="0">
            <a:spAutoFit/>
          </a:bodyPr>
          <a:lstStyle>
            <a:lvl1pPr lvl="0" algn="ctr" rtl="0">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85" name="Google Shape;85;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86" name="Google Shape;86;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87" name="Google Shape;87;p4"/>
          <p:cNvGrpSpPr/>
          <p:nvPr/>
        </p:nvGrpSpPr>
        <p:grpSpPr>
          <a:xfrm>
            <a:off x="417975" y="1504250"/>
            <a:ext cx="2357775" cy="410125"/>
            <a:chOff x="417975" y="1885250"/>
            <a:chExt cx="2357775" cy="410125"/>
          </a:xfrm>
        </p:grpSpPr>
        <p:sp>
          <p:nvSpPr>
            <p:cNvPr id="88" name="Google Shape;88;p4"/>
            <p:cNvSpPr/>
            <p:nvPr/>
          </p:nvSpPr>
          <p:spPr>
            <a:xfrm>
              <a:off x="417975" y="1885250"/>
              <a:ext cx="2020800" cy="410100"/>
            </a:xfrm>
            <a:prstGeom prst="rect">
              <a:avLst/>
            </a:prstGeom>
            <a:solidFill>
              <a:schemeClr val="dk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a:off x="2236350" y="1885875"/>
              <a:ext cx="539400" cy="409500"/>
            </a:xfrm>
            <a:prstGeom prst="chevron">
              <a:avLst>
                <a:gd name="adj" fmla="val 50000"/>
              </a:avLst>
            </a:prstGeom>
            <a:solidFill>
              <a:schemeClr val="dk2"/>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4"/>
          <p:cNvGrpSpPr/>
          <p:nvPr/>
        </p:nvGrpSpPr>
        <p:grpSpPr>
          <a:xfrm>
            <a:off x="417975" y="3276600"/>
            <a:ext cx="2357775" cy="410125"/>
            <a:chOff x="265575" y="3352800"/>
            <a:chExt cx="2357775" cy="410125"/>
          </a:xfrm>
        </p:grpSpPr>
        <p:sp>
          <p:nvSpPr>
            <p:cNvPr id="93" name="Google Shape;93;p4"/>
            <p:cNvSpPr/>
            <p:nvPr/>
          </p:nvSpPr>
          <p:spPr>
            <a:xfrm>
              <a:off x="265575" y="3352800"/>
              <a:ext cx="2020800" cy="410100"/>
            </a:xfrm>
            <a:prstGeom prst="rect">
              <a:avLst/>
            </a:prstGeom>
            <a:solidFill>
              <a:schemeClr val="dk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a:off x="2083950" y="3353425"/>
              <a:ext cx="539400" cy="409500"/>
            </a:xfrm>
            <a:prstGeom prst="chevron">
              <a:avLst>
                <a:gd name="adj" fmla="val 50000"/>
              </a:avLst>
            </a:prstGeom>
            <a:solidFill>
              <a:schemeClr val="dk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4"/>
          <p:cNvGrpSpPr/>
          <p:nvPr/>
        </p:nvGrpSpPr>
        <p:grpSpPr>
          <a:xfrm>
            <a:off x="3872044" y="3276600"/>
            <a:ext cx="2747987" cy="410125"/>
            <a:chOff x="3567313" y="3200400"/>
            <a:chExt cx="2357775" cy="410125"/>
          </a:xfrm>
        </p:grpSpPr>
        <p:sp>
          <p:nvSpPr>
            <p:cNvPr id="98" name="Google Shape;98;p4"/>
            <p:cNvSpPr/>
            <p:nvPr/>
          </p:nvSpPr>
          <p:spPr>
            <a:xfrm>
              <a:off x="3567313" y="3200400"/>
              <a:ext cx="2020800" cy="410100"/>
            </a:xfrm>
            <a:prstGeom prst="rect">
              <a:avLst/>
            </a:prstGeom>
            <a:solidFill>
              <a:schemeClr val="dk2"/>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10800000">
              <a:off x="5385688" y="3201025"/>
              <a:ext cx="539400" cy="409500"/>
            </a:xfrm>
            <a:prstGeom prst="chevron">
              <a:avLst>
                <a:gd name="adj" fmla="val 50000"/>
              </a:avLst>
            </a:prstGeom>
            <a:solidFill>
              <a:schemeClr val="dk2"/>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417963" y="6597750"/>
            <a:ext cx="2357775" cy="410125"/>
            <a:chOff x="-39237" y="6140550"/>
            <a:chExt cx="2357775" cy="410125"/>
          </a:xfrm>
        </p:grpSpPr>
        <p:sp>
          <p:nvSpPr>
            <p:cNvPr id="103" name="Google Shape;103;p4"/>
            <p:cNvSpPr/>
            <p:nvPr/>
          </p:nvSpPr>
          <p:spPr>
            <a:xfrm>
              <a:off x="-39237" y="6140550"/>
              <a:ext cx="2020800" cy="410100"/>
            </a:xfrm>
            <a:prstGeom prst="rect">
              <a:avLst/>
            </a:prstGeom>
            <a:solidFill>
              <a:schemeClr val="dk2"/>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10800000">
              <a:off x="1779138" y="6141175"/>
              <a:ext cx="539400" cy="409500"/>
            </a:xfrm>
            <a:prstGeom prst="chevron">
              <a:avLst>
                <a:gd name="adj" fmla="val 50000"/>
              </a:avLst>
            </a:prstGeom>
            <a:solidFill>
              <a:schemeClr val="dk2"/>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08" name="Google Shape;108;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09" name="Google Shape;109;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10" name="Google Shape;110;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11" name="Google Shape;111;p4"/>
          <p:cNvSpPr txBox="1">
            <a:spLocks noGrp="1"/>
          </p:cNvSpPr>
          <p:nvPr>
            <p:ph type="body" idx="2"/>
          </p:nvPr>
        </p:nvSpPr>
        <p:spPr>
          <a:xfrm>
            <a:off x="413425" y="1939675"/>
            <a:ext cx="6896100" cy="10275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2" name="Google Shape;112;p4"/>
          <p:cNvSpPr txBox="1">
            <a:spLocks noGrp="1"/>
          </p:cNvSpPr>
          <p:nvPr>
            <p:ph type="body" idx="3"/>
          </p:nvPr>
        </p:nvSpPr>
        <p:spPr>
          <a:xfrm>
            <a:off x="438138" y="3915350"/>
            <a:ext cx="3108300" cy="2370000"/>
          </a:xfrm>
          <a:prstGeom prst="rect">
            <a:avLst/>
          </a:prstGeom>
        </p:spPr>
        <p:txBody>
          <a:bodyPr spcFirstLastPara="1" wrap="square" lIns="57150"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3" name="Google Shape;113;p4"/>
          <p:cNvSpPr txBox="1">
            <a:spLocks noGrp="1"/>
          </p:cNvSpPr>
          <p:nvPr>
            <p:ph type="body" idx="4"/>
          </p:nvPr>
        </p:nvSpPr>
        <p:spPr>
          <a:xfrm>
            <a:off x="438150" y="7050750"/>
            <a:ext cx="3108300" cy="2255400"/>
          </a:xfrm>
          <a:prstGeom prst="rect">
            <a:avLst/>
          </a:prstGeom>
        </p:spPr>
        <p:txBody>
          <a:bodyPr spcFirstLastPara="1" wrap="square" lIns="57150"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4" name="Google Shape;114;p4"/>
          <p:cNvSpPr txBox="1">
            <a:spLocks noGrp="1"/>
          </p:cNvSpPr>
          <p:nvPr>
            <p:ph type="body" idx="5"/>
          </p:nvPr>
        </p:nvSpPr>
        <p:spPr>
          <a:xfrm>
            <a:off x="3905525" y="4039263"/>
            <a:ext cx="3219000" cy="2604300"/>
          </a:xfrm>
          <a:prstGeom prst="rect">
            <a:avLst/>
          </a:prstGeom>
        </p:spPr>
        <p:txBody>
          <a:bodyPr spcFirstLastPara="1" wrap="square" lIns="57150"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15" name="Google Shape;115;p4"/>
          <p:cNvSpPr txBox="1">
            <a:spLocks noGrp="1"/>
          </p:cNvSpPr>
          <p:nvPr>
            <p:ph type="subTitle" idx="6"/>
          </p:nvPr>
        </p:nvSpPr>
        <p:spPr>
          <a:xfrm>
            <a:off x="4183575" y="9228125"/>
            <a:ext cx="3086700" cy="2850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None/>
              <a:defRPr sz="1100" i="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6" name="Google Shape;116;p4"/>
          <p:cNvSpPr>
            <a:spLocks noGrp="1"/>
          </p:cNvSpPr>
          <p:nvPr>
            <p:ph type="pic" idx="7"/>
          </p:nvPr>
        </p:nvSpPr>
        <p:spPr>
          <a:xfrm>
            <a:off x="4007763" y="6899688"/>
            <a:ext cx="3172200" cy="2357700"/>
          </a:xfrm>
          <a:prstGeom prst="rect">
            <a:avLst/>
          </a:prstGeom>
          <a:noFill/>
          <a:ln w="38100" cap="flat" cmpd="sng">
            <a:solidFill>
              <a:srgbClr val="000000"/>
            </a:solidFill>
            <a:prstDash val="solid"/>
            <a:round/>
            <a:headEnd type="none" w="sm" len="sm"/>
            <a:tailEnd type="none" w="sm" len="sm"/>
          </a:ln>
        </p:spPr>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17"/>
        <p:cNvGrpSpPr/>
        <p:nvPr/>
      </p:nvGrpSpPr>
      <p:grpSpPr>
        <a:xfrm>
          <a:off x="0" y="0"/>
          <a:ext cx="0" cy="0"/>
          <a:chOff x="0" y="0"/>
          <a:chExt cx="0" cy="0"/>
        </a:xfrm>
      </p:grpSpPr>
      <p:sp>
        <p:nvSpPr>
          <p:cNvPr id="118" name="Google Shape;118;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Google Sans"/>
              <a:ea typeface="Google Sans"/>
              <a:cs typeface="Google Sans"/>
              <a:sym typeface="Google Sans"/>
            </a:endParaRPr>
          </a:p>
        </p:txBody>
      </p:sp>
      <p:sp>
        <p:nvSpPr>
          <p:cNvPr id="119" name="Google Shape;119;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Google Sans"/>
              <a:ea typeface="Google Sans"/>
              <a:cs typeface="Google Sans"/>
              <a:sym typeface="Google Sans"/>
            </a:endParaRPr>
          </a:p>
        </p:txBody>
      </p:sp>
      <p:sp>
        <p:nvSpPr>
          <p:cNvPr id="120" name="Google Shape;120;p5"/>
          <p:cNvSpPr txBox="1">
            <a:spLocks noGrp="1"/>
          </p:cNvSpPr>
          <p:nvPr>
            <p:ph type="title"/>
          </p:nvPr>
        </p:nvSpPr>
        <p:spPr>
          <a:xfrm>
            <a:off x="432000" y="449725"/>
            <a:ext cx="6908400" cy="771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1" name="Google Shape;121;p5"/>
          <p:cNvSpPr txBox="1">
            <a:spLocks noGrp="1"/>
          </p:cNvSpPr>
          <p:nvPr>
            <p:ph type="subTitle" idx="1"/>
          </p:nvPr>
        </p:nvSpPr>
        <p:spPr>
          <a:xfrm>
            <a:off x="2276700" y="951925"/>
            <a:ext cx="3219000" cy="269100"/>
          </a:xfrm>
          <a:prstGeom prst="rect">
            <a:avLst/>
          </a:prstGeom>
        </p:spPr>
        <p:txBody>
          <a:bodyPr spcFirstLastPara="1" wrap="square" lIns="91425" tIns="91425" rIns="91425" bIns="91425" anchor="t" anchorCtr="0">
            <a:spAutoFit/>
          </a:bodyPr>
          <a:lstStyle>
            <a:lvl1pPr lvl="0" algn="ctr" rtl="0">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22" name="Google Shape;122;p5"/>
          <p:cNvGrpSpPr/>
          <p:nvPr/>
        </p:nvGrpSpPr>
        <p:grpSpPr>
          <a:xfrm>
            <a:off x="95351" y="1392509"/>
            <a:ext cx="7581691" cy="5901"/>
            <a:chOff x="1890075" y="5241175"/>
            <a:chExt cx="4240556" cy="257700"/>
          </a:xfrm>
        </p:grpSpPr>
        <p:sp>
          <p:nvSpPr>
            <p:cNvPr id="123" name="Google Shape;123;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4" name="Google Shape;124;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5" name="Google Shape;125;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6" name="Google Shape;126;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127" name="Google Shape;127;p5"/>
          <p:cNvGrpSpPr/>
          <p:nvPr/>
        </p:nvGrpSpPr>
        <p:grpSpPr>
          <a:xfrm>
            <a:off x="95351" y="4542984"/>
            <a:ext cx="7581691" cy="5901"/>
            <a:chOff x="1890075" y="5241175"/>
            <a:chExt cx="4240556" cy="257700"/>
          </a:xfrm>
        </p:grpSpPr>
        <p:sp>
          <p:nvSpPr>
            <p:cNvPr id="128" name="Google Shape;128;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29" name="Google Shape;129;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0" name="Google Shape;130;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1" name="Google Shape;131;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32" name="Google Shape;132;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Overview </a:t>
            </a:r>
            <a:endParaRPr b="1">
              <a:solidFill>
                <a:schemeClr val="dk1"/>
              </a:solidFill>
              <a:latin typeface="Google Sans"/>
              <a:ea typeface="Google Sans"/>
              <a:cs typeface="Google Sans"/>
              <a:sym typeface="Google Sans"/>
            </a:endParaRPr>
          </a:p>
        </p:txBody>
      </p:sp>
      <p:sp>
        <p:nvSpPr>
          <p:cNvPr id="133" name="Google Shape;133;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Problem</a:t>
            </a:r>
            <a:endParaRPr b="1">
              <a:solidFill>
                <a:schemeClr val="dk1"/>
              </a:solidFill>
              <a:latin typeface="Google Sans"/>
              <a:ea typeface="Google Sans"/>
              <a:cs typeface="Google Sans"/>
              <a:sym typeface="Google Sans"/>
            </a:endParaRPr>
          </a:p>
        </p:txBody>
      </p:sp>
      <p:sp>
        <p:nvSpPr>
          <p:cNvPr id="134" name="Google Shape;134;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Solution</a:t>
            </a:r>
            <a:endParaRPr b="1">
              <a:solidFill>
                <a:schemeClr val="dk1"/>
              </a:solidFill>
              <a:latin typeface="Google Sans"/>
              <a:ea typeface="Google Sans"/>
              <a:cs typeface="Google Sans"/>
              <a:sym typeface="Google Sans"/>
            </a:endParaRPr>
          </a:p>
        </p:txBody>
      </p:sp>
      <p:sp>
        <p:nvSpPr>
          <p:cNvPr id="135" name="Google Shape;135;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Details </a:t>
            </a:r>
            <a:endParaRPr b="1">
              <a:solidFill>
                <a:schemeClr val="dk1"/>
              </a:solidFill>
              <a:latin typeface="Google Sans"/>
              <a:ea typeface="Google Sans"/>
              <a:cs typeface="Google Sans"/>
              <a:sym typeface="Google Sans"/>
            </a:endParaRPr>
          </a:p>
        </p:txBody>
      </p:sp>
      <p:sp>
        <p:nvSpPr>
          <p:cNvPr id="136" name="Google Shape;136;p5"/>
          <p:cNvSpPr/>
          <p:nvPr/>
        </p:nvSpPr>
        <p:spPr>
          <a:xfrm>
            <a:off x="432000" y="76869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Next Steps </a:t>
            </a:r>
            <a:endParaRPr b="1">
              <a:solidFill>
                <a:schemeClr val="dk1"/>
              </a:solidFill>
              <a:latin typeface="Google Sans"/>
              <a:ea typeface="Google Sans"/>
              <a:cs typeface="Google Sans"/>
              <a:sym typeface="Google Sans"/>
            </a:endParaRPr>
          </a:p>
        </p:txBody>
      </p:sp>
      <p:grpSp>
        <p:nvGrpSpPr>
          <p:cNvPr id="137" name="Google Shape;137;p5"/>
          <p:cNvGrpSpPr/>
          <p:nvPr/>
        </p:nvGrpSpPr>
        <p:grpSpPr>
          <a:xfrm>
            <a:off x="95351" y="7514559"/>
            <a:ext cx="7581691" cy="5901"/>
            <a:chOff x="1890075" y="5241175"/>
            <a:chExt cx="4240556" cy="257700"/>
          </a:xfrm>
        </p:grpSpPr>
        <p:sp>
          <p:nvSpPr>
            <p:cNvPr id="138" name="Google Shape;138;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9" name="Google Shape;139;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0" name="Google Shape;140;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1" name="Google Shape;141;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42" name="Google Shape;142;p5"/>
          <p:cNvSpPr>
            <a:spLocks noGrp="1"/>
          </p:cNvSpPr>
          <p:nvPr>
            <p:ph type="pic" idx="2"/>
          </p:nvPr>
        </p:nvSpPr>
        <p:spPr>
          <a:xfrm>
            <a:off x="4467025" y="4719300"/>
            <a:ext cx="3006900" cy="2044800"/>
          </a:xfrm>
          <a:prstGeom prst="rect">
            <a:avLst/>
          </a:prstGeom>
          <a:no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43"/>
        <p:cNvGrpSpPr/>
        <p:nvPr/>
      </p:nvGrpSpPr>
      <p:grpSpPr>
        <a:xfrm>
          <a:off x="0" y="0"/>
          <a:ext cx="0" cy="0"/>
          <a:chOff x="0" y="0"/>
          <a:chExt cx="0" cy="0"/>
        </a:xfrm>
      </p:grpSpPr>
      <p:sp>
        <p:nvSpPr>
          <p:cNvPr id="144" name="Google Shape;144;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45" name="Google Shape;145;p6"/>
          <p:cNvSpPr txBox="1"/>
          <p:nvPr/>
        </p:nvSpPr>
        <p:spPr>
          <a:xfrm>
            <a:off x="6744495" y="427827"/>
            <a:ext cx="1027800" cy="5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46" name="Google Shape;146;p6"/>
          <p:cNvGrpSpPr/>
          <p:nvPr/>
        </p:nvGrpSpPr>
        <p:grpSpPr>
          <a:xfrm>
            <a:off x="-16250" y="9048087"/>
            <a:ext cx="7804900" cy="1072407"/>
            <a:chOff x="-19118" y="4617750"/>
            <a:chExt cx="9182236" cy="548378"/>
          </a:xfrm>
        </p:grpSpPr>
        <p:sp>
          <p:nvSpPr>
            <p:cNvPr id="147" name="Google Shape;147;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48" name="Google Shape;148;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404725" y="246200"/>
            <a:ext cx="6908400" cy="7713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0"/>
              </a:spcAft>
              <a:buClr>
                <a:schemeClr val="dk1"/>
              </a:buClr>
              <a:buSzPts val="1100"/>
              <a:buFont typeface="Arial"/>
              <a:buNone/>
            </a:pPr>
            <a:r>
              <a:rPr lang="en" sz="1600" b="1"/>
              <a:t>New York City TLC Project Preliminary Data Summary</a:t>
            </a:r>
            <a:endParaRPr sz="1900"/>
          </a:p>
        </p:txBody>
      </p:sp>
      <p:sp>
        <p:nvSpPr>
          <p:cNvPr id="155" name="Google Shape;155;p8"/>
          <p:cNvSpPr txBox="1">
            <a:spLocks noGrp="1"/>
          </p:cNvSpPr>
          <p:nvPr>
            <p:ph type="subTitle" idx="1"/>
          </p:nvPr>
        </p:nvSpPr>
        <p:spPr>
          <a:xfrm>
            <a:off x="1941150" y="677675"/>
            <a:ext cx="3890100" cy="5817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b="1"/>
              <a:t>Executive summary report</a:t>
            </a:r>
            <a:endParaRPr b="1"/>
          </a:p>
          <a:p>
            <a:pPr marL="0" lvl="0" indent="0" algn="ctr" rtl="0">
              <a:spcBef>
                <a:spcPts val="0"/>
              </a:spcBef>
              <a:spcAft>
                <a:spcPts val="0"/>
              </a:spcAft>
              <a:buClr>
                <a:schemeClr val="dk1"/>
              </a:buClr>
              <a:buSzPts val="1100"/>
              <a:buFont typeface="Arial"/>
              <a:buNone/>
            </a:pPr>
            <a:r>
              <a:rPr lang="en"/>
              <a:t>Commission Prepared by </a:t>
            </a:r>
            <a:r>
              <a:rPr lang="en" b="1"/>
              <a:t>Automatidata</a:t>
            </a:r>
            <a:endParaRPr b="1"/>
          </a:p>
        </p:txBody>
      </p:sp>
      <p:sp>
        <p:nvSpPr>
          <p:cNvPr id="156" name="Google Shape;156;p8"/>
          <p:cNvSpPr txBox="1"/>
          <p:nvPr/>
        </p:nvSpPr>
        <p:spPr>
          <a:xfrm>
            <a:off x="4051263" y="5448175"/>
            <a:ext cx="3000000" cy="337800"/>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170" b="1" i="1">
                <a:solidFill>
                  <a:schemeClr val="dk1"/>
                </a:solidFill>
                <a:latin typeface="Google Sans"/>
                <a:ea typeface="Google Sans"/>
                <a:cs typeface="Google Sans"/>
                <a:sym typeface="Google Sans"/>
              </a:rPr>
              <a:t>Total_amount variable </a:t>
            </a:r>
            <a:endParaRPr b="1"/>
          </a:p>
        </p:txBody>
      </p:sp>
      <p:sp>
        <p:nvSpPr>
          <p:cNvPr id="157" name="Google Shape;157;p8"/>
          <p:cNvSpPr txBox="1"/>
          <p:nvPr/>
        </p:nvSpPr>
        <p:spPr>
          <a:xfrm>
            <a:off x="432000" y="2019013"/>
            <a:ext cx="6908400" cy="113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350"/>
              </a:spcAft>
              <a:buNone/>
            </a:pPr>
            <a:r>
              <a:rPr lang="en" sz="1100">
                <a:solidFill>
                  <a:schemeClr val="dk1"/>
                </a:solidFill>
                <a:latin typeface="Google Sans"/>
                <a:ea typeface="Google Sans"/>
                <a:cs typeface="Google Sans"/>
                <a:sym typeface="Google Sans"/>
              </a:rPr>
              <a:t>The NYC Taxi &amp; Limousine Commission has contracted with Automatidata to build a regression model that predicts taxi cab fares. In this part of the project, the Automatidata data team performed a preliminary inspection of the data supplied by the NYC Taxi and Limousine Commission in order to inform the team of key data variable descriptions, and ensure the information provided is suitable for generating clear and meaningful insights.</a:t>
            </a:r>
            <a:endParaRPr sz="1100">
              <a:solidFill>
                <a:schemeClr val="dk1"/>
              </a:solidFill>
              <a:latin typeface="Google Sans"/>
              <a:ea typeface="Google Sans"/>
              <a:cs typeface="Google Sans"/>
              <a:sym typeface="Google Sans"/>
            </a:endParaRPr>
          </a:p>
        </p:txBody>
      </p:sp>
      <p:sp>
        <p:nvSpPr>
          <p:cNvPr id="158" name="Google Shape;158;p8"/>
          <p:cNvSpPr txBox="1"/>
          <p:nvPr/>
        </p:nvSpPr>
        <p:spPr>
          <a:xfrm>
            <a:off x="3701450" y="3674475"/>
            <a:ext cx="3639000" cy="1877700"/>
          </a:xfrm>
          <a:prstGeom prst="rect">
            <a:avLst/>
          </a:prstGeom>
          <a:noFill/>
          <a:ln>
            <a:noFill/>
          </a:ln>
        </p:spPr>
        <p:txBody>
          <a:bodyPr spcFirstLastPara="1" wrap="square" lIns="91425" tIns="91425" rIns="91425" bIns="91425" anchor="t" anchorCtr="0">
            <a:spAutoFit/>
          </a:bodyPr>
          <a:lstStyle/>
          <a:p>
            <a:pPr marL="457200" lvl="0" indent="-298450" algn="l" rtl="0">
              <a:lnSpc>
                <a:spcPct val="150000"/>
              </a:lnSpc>
              <a:spcBef>
                <a:spcPts val="0"/>
              </a:spcBef>
              <a:spcAft>
                <a:spcPts val="0"/>
              </a:spcAft>
              <a:buClr>
                <a:schemeClr val="dk1"/>
              </a:buClr>
              <a:buSzPts val="1100"/>
              <a:buFont typeface="Google Sans"/>
              <a:buChar char="●"/>
            </a:pPr>
            <a:r>
              <a:rPr lang="en" sz="1050" dirty="0">
                <a:solidFill>
                  <a:schemeClr val="dk1"/>
                </a:solidFill>
                <a:latin typeface="Google Sans"/>
                <a:ea typeface="Google Sans"/>
                <a:cs typeface="Google Sans"/>
                <a:sym typeface="Google Sans"/>
              </a:rPr>
              <a:t>This dataset includes variables that should be helpful for building prediction model(s) on taxi cab ride fares. </a:t>
            </a:r>
            <a:endParaRPr sz="1050" dirty="0">
              <a:solidFill>
                <a:schemeClr val="dk1"/>
              </a:solidFill>
              <a:latin typeface="Google Sans"/>
              <a:ea typeface="Google Sans"/>
              <a:cs typeface="Google Sans"/>
              <a:sym typeface="Google Sans"/>
            </a:endParaRPr>
          </a:p>
          <a:p>
            <a:pPr marL="457200" lvl="0" indent="-298450" algn="l" rtl="0">
              <a:lnSpc>
                <a:spcPct val="150000"/>
              </a:lnSpc>
              <a:spcBef>
                <a:spcPts val="0"/>
              </a:spcBef>
              <a:spcAft>
                <a:spcPts val="0"/>
              </a:spcAft>
              <a:buClr>
                <a:schemeClr val="dk1"/>
              </a:buClr>
              <a:buSzPts val="1100"/>
              <a:buFont typeface="Google Sans"/>
              <a:buChar char="●"/>
            </a:pPr>
            <a:r>
              <a:rPr lang="en" sz="1050" dirty="0">
                <a:solidFill>
                  <a:schemeClr val="dk1"/>
                </a:solidFill>
                <a:latin typeface="Google Sans"/>
                <a:ea typeface="Google Sans"/>
                <a:cs typeface="Google Sans"/>
                <a:sym typeface="Google Sans"/>
              </a:rPr>
              <a:t>The identified unusual values are trips that are a short distance but have high charges associated with them, as shown in the total_amount variable. Reference screenshots:</a:t>
            </a:r>
            <a:endParaRPr sz="1050" dirty="0">
              <a:solidFill>
                <a:schemeClr val="dk1"/>
              </a:solidFill>
              <a:latin typeface="Google Sans"/>
              <a:ea typeface="Google Sans"/>
              <a:cs typeface="Google Sans"/>
              <a:sym typeface="Google Sans"/>
            </a:endParaRPr>
          </a:p>
        </p:txBody>
      </p:sp>
      <p:sp>
        <p:nvSpPr>
          <p:cNvPr id="159" name="Google Shape;159;p8"/>
          <p:cNvSpPr txBox="1">
            <a:spLocks noGrp="1"/>
          </p:cNvSpPr>
          <p:nvPr>
            <p:ph type="body" idx="3"/>
          </p:nvPr>
        </p:nvSpPr>
        <p:spPr>
          <a:xfrm>
            <a:off x="438151" y="3762950"/>
            <a:ext cx="3407700" cy="2634402"/>
          </a:xfrm>
          <a:prstGeom prst="rect">
            <a:avLst/>
          </a:prstGeom>
        </p:spPr>
        <p:txBody>
          <a:bodyPr spcFirstLastPara="1" wrap="square" lIns="57150"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Google Sans"/>
              <a:buChar char="●"/>
            </a:pPr>
            <a:r>
              <a:rPr lang="en" sz="1050" dirty="0">
                <a:solidFill>
                  <a:schemeClr val="dk1"/>
                </a:solidFill>
              </a:rPr>
              <a:t>Explored dataset to find any unusual values.</a:t>
            </a:r>
            <a:endParaRPr sz="1050" dirty="0">
              <a:solidFill>
                <a:schemeClr val="dk1"/>
              </a:solidFill>
            </a:endParaRPr>
          </a:p>
          <a:p>
            <a:pPr marL="457200" lvl="0" indent="-298450" algn="l" rtl="0">
              <a:lnSpc>
                <a:spcPct val="115000"/>
              </a:lnSpc>
              <a:spcBef>
                <a:spcPts val="1000"/>
              </a:spcBef>
              <a:spcAft>
                <a:spcPts val="0"/>
              </a:spcAft>
              <a:buClr>
                <a:schemeClr val="dk1"/>
              </a:buClr>
              <a:buSzPts val="1100"/>
              <a:buFont typeface="Google Sans"/>
              <a:buChar char="●"/>
            </a:pPr>
            <a:r>
              <a:rPr lang="en" sz="1050" dirty="0">
                <a:solidFill>
                  <a:schemeClr val="dk1"/>
                </a:solidFill>
              </a:rPr>
              <a:t>Considered which variables are most useful to build predictive models (in this case: total_amount and trip_distance, which work together to depict a taxi cab ride).</a:t>
            </a:r>
            <a:endParaRPr sz="1050" dirty="0">
              <a:solidFill>
                <a:schemeClr val="dk1"/>
              </a:solidFill>
            </a:endParaRPr>
          </a:p>
          <a:p>
            <a:pPr marL="457200" lvl="0" indent="-298450" algn="l" rtl="0">
              <a:lnSpc>
                <a:spcPct val="115000"/>
              </a:lnSpc>
              <a:spcBef>
                <a:spcPts val="1000"/>
              </a:spcBef>
              <a:spcAft>
                <a:spcPts val="0"/>
              </a:spcAft>
              <a:buClr>
                <a:schemeClr val="dk1"/>
              </a:buClr>
              <a:buSzPts val="1100"/>
              <a:buFont typeface="Google Sans"/>
              <a:buChar char="●"/>
            </a:pPr>
            <a:r>
              <a:rPr lang="en" sz="1050" dirty="0">
                <a:solidFill>
                  <a:schemeClr val="dk1"/>
                </a:solidFill>
              </a:rPr>
              <a:t>Considered potential interactions between the two chosen variables.</a:t>
            </a:r>
            <a:endParaRPr sz="1050" dirty="0">
              <a:solidFill>
                <a:schemeClr val="dk1"/>
              </a:solidFill>
            </a:endParaRPr>
          </a:p>
          <a:p>
            <a:pPr marL="457200" lvl="0" indent="-298450" algn="l" rtl="0">
              <a:lnSpc>
                <a:spcPct val="115000"/>
              </a:lnSpc>
              <a:spcBef>
                <a:spcPts val="1000"/>
              </a:spcBef>
              <a:spcAft>
                <a:spcPts val="0"/>
              </a:spcAft>
              <a:buClr>
                <a:schemeClr val="dk1"/>
              </a:buClr>
              <a:buSzPts val="1100"/>
              <a:buFont typeface="Google Sans"/>
              <a:buChar char="●"/>
            </a:pPr>
            <a:r>
              <a:rPr lang="en" sz="1050" dirty="0">
                <a:solidFill>
                  <a:schemeClr val="dk1"/>
                </a:solidFill>
              </a:rPr>
              <a:t>Examined which components of the provided data will provide relevant insights.</a:t>
            </a:r>
            <a:endParaRPr sz="1050" dirty="0">
              <a:solidFill>
                <a:schemeClr val="dk1"/>
              </a:solidFill>
            </a:endParaRPr>
          </a:p>
          <a:p>
            <a:pPr marL="457200" lvl="0" indent="-298450" algn="l" rtl="0">
              <a:lnSpc>
                <a:spcPct val="115000"/>
              </a:lnSpc>
              <a:spcBef>
                <a:spcPts val="1000"/>
              </a:spcBef>
              <a:spcAft>
                <a:spcPts val="1000"/>
              </a:spcAft>
              <a:buClr>
                <a:schemeClr val="dk1"/>
              </a:buClr>
              <a:buSzPts val="1100"/>
              <a:buFont typeface="Google Sans"/>
              <a:buChar char="●"/>
            </a:pPr>
            <a:r>
              <a:rPr lang="en" sz="1050" dirty="0">
                <a:solidFill>
                  <a:schemeClr val="dk1"/>
                </a:solidFill>
              </a:rPr>
              <a:t>Built the groundwork for future exploratory data analysis, visualizations, and models.</a:t>
            </a:r>
            <a:endParaRPr sz="1050" dirty="0">
              <a:solidFill>
                <a:schemeClr val="dk1"/>
              </a:solidFill>
            </a:endParaRPr>
          </a:p>
        </p:txBody>
      </p:sp>
      <p:sp>
        <p:nvSpPr>
          <p:cNvPr id="160" name="Google Shape;160;p8"/>
          <p:cNvSpPr txBox="1">
            <a:spLocks noGrp="1"/>
          </p:cNvSpPr>
          <p:nvPr>
            <p:ph type="body" idx="4"/>
          </p:nvPr>
        </p:nvSpPr>
        <p:spPr>
          <a:xfrm>
            <a:off x="438150" y="7050750"/>
            <a:ext cx="3407700" cy="2255400"/>
          </a:xfrm>
          <a:prstGeom prst="rect">
            <a:avLst/>
          </a:prstGeom>
        </p:spPr>
        <p:txBody>
          <a:bodyPr spcFirstLastPara="1" wrap="square" lIns="57150" tIns="91425" rIns="91425" bIns="91425" anchor="t" anchorCtr="0">
            <a:normAutofit/>
          </a:bodyPr>
          <a:lstStyle/>
          <a:p>
            <a:pPr marL="457200" lvl="0" indent="-298450" algn="l" rtl="0">
              <a:lnSpc>
                <a:spcPct val="135714"/>
              </a:lnSpc>
              <a:spcBef>
                <a:spcPts val="0"/>
              </a:spcBef>
              <a:spcAft>
                <a:spcPts val="0"/>
              </a:spcAft>
              <a:buClr>
                <a:schemeClr val="dk1"/>
              </a:buClr>
              <a:buSzPts val="1100"/>
              <a:buFont typeface="Google Sans"/>
              <a:buAutoNum type="arabicPeriod"/>
            </a:pPr>
            <a:r>
              <a:rPr lang="en" sz="1100" dirty="0">
                <a:solidFill>
                  <a:schemeClr val="dk1"/>
                </a:solidFill>
              </a:rPr>
              <a:t>Conduct a complete exploratory data analysis.</a:t>
            </a:r>
            <a:endParaRPr sz="1100" dirty="0">
              <a:solidFill>
                <a:schemeClr val="dk1"/>
              </a:solidFill>
            </a:endParaRPr>
          </a:p>
          <a:p>
            <a:pPr marL="457200" lvl="0" indent="-298450" algn="l" rtl="0">
              <a:lnSpc>
                <a:spcPct val="135714"/>
              </a:lnSpc>
              <a:spcBef>
                <a:spcPts val="0"/>
              </a:spcBef>
              <a:spcAft>
                <a:spcPts val="0"/>
              </a:spcAft>
              <a:buClr>
                <a:schemeClr val="dk1"/>
              </a:buClr>
              <a:buSzPts val="1100"/>
              <a:buFont typeface="Google Sans"/>
              <a:buAutoNum type="arabicPeriod"/>
            </a:pPr>
            <a:r>
              <a:rPr lang="en" sz="1100" dirty="0">
                <a:solidFill>
                  <a:schemeClr val="dk1"/>
                </a:solidFill>
              </a:rPr>
              <a:t>Perform any data cleaning and data analysis steps to understand unusual variables (e.g., outliers).</a:t>
            </a:r>
            <a:endParaRPr sz="1100" dirty="0">
              <a:solidFill>
                <a:schemeClr val="dk1"/>
              </a:solidFill>
            </a:endParaRPr>
          </a:p>
          <a:p>
            <a:pPr marL="457200" lvl="0" indent="-298450" algn="l" rtl="0">
              <a:lnSpc>
                <a:spcPct val="135714"/>
              </a:lnSpc>
              <a:spcBef>
                <a:spcPts val="0"/>
              </a:spcBef>
              <a:spcAft>
                <a:spcPts val="0"/>
              </a:spcAft>
              <a:buClr>
                <a:schemeClr val="dk1"/>
              </a:buClr>
              <a:buSzPts val="1100"/>
              <a:buFont typeface="Google Sans"/>
              <a:buAutoNum type="arabicPeriod"/>
            </a:pPr>
            <a:r>
              <a:rPr lang="en" sz="1100" dirty="0">
                <a:solidFill>
                  <a:schemeClr val="dk1"/>
                </a:solidFill>
              </a:rPr>
              <a:t>Use descriptive statistics to learn more about the data. </a:t>
            </a:r>
            <a:endParaRPr sz="1100" dirty="0">
              <a:solidFill>
                <a:schemeClr val="dk1"/>
              </a:solidFill>
            </a:endParaRPr>
          </a:p>
          <a:p>
            <a:pPr marL="457200" lvl="0" indent="-298450" algn="l" rtl="0">
              <a:lnSpc>
                <a:spcPct val="135714"/>
              </a:lnSpc>
              <a:spcBef>
                <a:spcPts val="0"/>
              </a:spcBef>
              <a:spcAft>
                <a:spcPts val="0"/>
              </a:spcAft>
              <a:buClr>
                <a:schemeClr val="dk1"/>
              </a:buClr>
              <a:buSzPts val="1100"/>
              <a:buFont typeface="Google Sans"/>
              <a:buAutoNum type="arabicPeriod"/>
            </a:pPr>
            <a:r>
              <a:rPr lang="en" sz="1100" dirty="0">
                <a:solidFill>
                  <a:schemeClr val="dk1"/>
                </a:solidFill>
              </a:rPr>
              <a:t>Create and run a regression model.</a:t>
            </a:r>
            <a:endParaRPr sz="1100" dirty="0">
              <a:solidFill>
                <a:schemeClr val="dk1"/>
              </a:solidFill>
            </a:endParaRPr>
          </a:p>
          <a:p>
            <a:pPr marL="0" lvl="0" indent="0" algn="l" rtl="0">
              <a:spcBef>
                <a:spcPts val="0"/>
              </a:spcBef>
              <a:spcAft>
                <a:spcPts val="1200"/>
              </a:spcAft>
              <a:buNone/>
            </a:pPr>
            <a:endParaRPr dirty="0"/>
          </a:p>
        </p:txBody>
      </p:sp>
      <p:sp>
        <p:nvSpPr>
          <p:cNvPr id="161" name="Google Shape;161;p8"/>
          <p:cNvSpPr txBox="1">
            <a:spLocks noGrp="1"/>
          </p:cNvSpPr>
          <p:nvPr>
            <p:ph type="subTitle" idx="6"/>
          </p:nvPr>
        </p:nvSpPr>
        <p:spPr>
          <a:xfrm>
            <a:off x="4051275" y="9304325"/>
            <a:ext cx="3219000" cy="620400"/>
          </a:xfrm>
          <a:prstGeom prst="rect">
            <a:avLst/>
          </a:prstGeom>
        </p:spPr>
        <p:txBody>
          <a:bodyPr spcFirstLastPara="1" wrap="square" lIns="91425" tIns="91425" rIns="91425" bIns="91425" anchor="t" anchorCtr="0">
            <a:noAutofit/>
          </a:bodyPr>
          <a:lstStyle/>
          <a:p>
            <a:pPr marL="0" lvl="0" indent="0" algn="ctr" rtl="0">
              <a:lnSpc>
                <a:spcPct val="85000"/>
              </a:lnSpc>
              <a:spcBef>
                <a:spcPts val="0"/>
              </a:spcBef>
              <a:spcAft>
                <a:spcPts val="0"/>
              </a:spcAft>
              <a:buClr>
                <a:schemeClr val="dk1"/>
              </a:buClr>
              <a:buSzPts val="770"/>
              <a:buFont typeface="Arial"/>
              <a:buNone/>
            </a:pPr>
            <a:r>
              <a:rPr lang="en" sz="1000">
                <a:solidFill>
                  <a:schemeClr val="dk1"/>
                </a:solidFill>
              </a:rPr>
              <a:t>[Alt-text] The total_amount variable indicates the necessity of further analyzing outlier variables.</a:t>
            </a:r>
            <a:endParaRPr/>
          </a:p>
        </p:txBody>
      </p:sp>
      <p:pic>
        <p:nvPicPr>
          <p:cNvPr id="162" name="Google Shape;162;p8"/>
          <p:cNvPicPr preferRelativeResize="0"/>
          <p:nvPr/>
        </p:nvPicPr>
        <p:blipFill>
          <a:blip r:embed="rId3">
            <a:alphaModFix/>
          </a:blip>
          <a:stretch>
            <a:fillRect/>
          </a:stretch>
        </p:blipFill>
        <p:spPr>
          <a:xfrm>
            <a:off x="4465575" y="5695575"/>
            <a:ext cx="876200" cy="3593225"/>
          </a:xfrm>
          <a:prstGeom prst="rect">
            <a:avLst/>
          </a:prstGeom>
          <a:noFill/>
          <a:ln>
            <a:noFill/>
          </a:ln>
        </p:spPr>
      </p:pic>
      <p:pic>
        <p:nvPicPr>
          <p:cNvPr id="163" name="Google Shape;163;p8"/>
          <p:cNvPicPr preferRelativeResize="0"/>
          <p:nvPr/>
        </p:nvPicPr>
        <p:blipFill>
          <a:blip r:embed="rId4">
            <a:alphaModFix/>
          </a:blip>
          <a:stretch>
            <a:fillRect/>
          </a:stretch>
        </p:blipFill>
        <p:spPr>
          <a:xfrm>
            <a:off x="5504300" y="5695575"/>
            <a:ext cx="737276" cy="3593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266</Words>
  <Application>Microsoft Office PowerPoint</Application>
  <PresentationFormat>Custom</PresentationFormat>
  <Paragraphs>17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PT Sans Narrow</vt:lpstr>
      <vt:lpstr>Google Sans SemiBold</vt:lpstr>
      <vt:lpstr>Work Sans</vt:lpstr>
      <vt:lpstr>Google Sans</vt:lpstr>
      <vt:lpstr>Roboto</vt:lpstr>
      <vt:lpstr>Calibri</vt:lpstr>
      <vt:lpstr>Simple Light</vt:lpstr>
      <vt:lpstr>New York City TLC Project Preliminary Data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TLC Project Preliminary Data Summary</dc:title>
  <cp:lastModifiedBy>csi-694</cp:lastModifiedBy>
  <cp:revision>1</cp:revision>
  <dcterms:modified xsi:type="dcterms:W3CDTF">2024-02-10T02:02:57Z</dcterms:modified>
</cp:coreProperties>
</file>