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7" r:id="rId3"/>
    <p:sldId id="282" r:id="rId4"/>
    <p:sldId id="281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6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01EA7-B2A7-4ABF-A179-7C99B0772C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A4B2F-3A88-43D6-9C7A-9E69BB35AAE5}">
      <dgm:prSet custT="1"/>
      <dgm:spPr/>
      <dgm:t>
        <a:bodyPr/>
        <a:lstStyle/>
        <a:p>
          <a:r>
            <a:rPr lang="en-US" sz="1400" b="0" i="0">
              <a:latin typeface="Söhne"/>
            </a:rPr>
            <a:t>Bus matrix served as a blueprint for our models</a:t>
          </a:r>
          <a:endParaRPr lang="en-US" sz="1400">
            <a:latin typeface="Söhne"/>
          </a:endParaRPr>
        </a:p>
      </dgm:t>
    </dgm:pt>
    <dgm:pt modelId="{6FE89359-7DB1-47F5-9A00-16F52F33BD0C}" type="parTrans" cxnId="{DF1CDED7-071D-4CF6-901F-1B3E06A2BC75}">
      <dgm:prSet/>
      <dgm:spPr/>
      <dgm:t>
        <a:bodyPr/>
        <a:lstStyle/>
        <a:p>
          <a:endParaRPr lang="en-US"/>
        </a:p>
      </dgm:t>
    </dgm:pt>
    <dgm:pt modelId="{EA34942E-7982-43B8-BE81-CA86A40DE9EF}" type="sibTrans" cxnId="{DF1CDED7-071D-4CF6-901F-1B3E06A2BC75}">
      <dgm:prSet/>
      <dgm:spPr/>
      <dgm:t>
        <a:bodyPr/>
        <a:lstStyle/>
        <a:p>
          <a:endParaRPr lang="en-US"/>
        </a:p>
      </dgm:t>
    </dgm:pt>
    <dgm:pt modelId="{37FE18C9-F06E-4D48-8C54-BB345042E533}">
      <dgm:prSet/>
      <dgm:spPr/>
      <dgm:t>
        <a:bodyPr/>
        <a:lstStyle/>
        <a:p>
          <a:r>
            <a:rPr lang="en-US" b="0" i="0"/>
            <a:t>Within Power BI, we meticulously organized our models and reports to ensure ease of use and clarity.</a:t>
          </a:r>
          <a:endParaRPr lang="en-US"/>
        </a:p>
      </dgm:t>
    </dgm:pt>
    <dgm:pt modelId="{5B009C5C-E5B6-43A4-9732-A1BE822BF170}" type="parTrans" cxnId="{7A83DBDD-78FC-47FF-879A-99D1664D9922}">
      <dgm:prSet/>
      <dgm:spPr/>
      <dgm:t>
        <a:bodyPr/>
        <a:lstStyle/>
        <a:p>
          <a:endParaRPr lang="en-US"/>
        </a:p>
      </dgm:t>
    </dgm:pt>
    <dgm:pt modelId="{CB2C7747-3F53-4EAE-BDE5-251F859E2637}" type="sibTrans" cxnId="{7A83DBDD-78FC-47FF-879A-99D1664D9922}">
      <dgm:prSet/>
      <dgm:spPr/>
      <dgm:t>
        <a:bodyPr/>
        <a:lstStyle/>
        <a:p>
          <a:endParaRPr lang="en-US"/>
        </a:p>
      </dgm:t>
    </dgm:pt>
    <dgm:pt modelId="{042A4E4F-3EA1-4881-9411-311EEB552FB3}">
      <dgm:prSet/>
      <dgm:spPr/>
      <dgm:t>
        <a:bodyPr/>
        <a:lstStyle/>
        <a:p>
          <a:r>
            <a:rPr lang="en-US" b="0" i="0"/>
            <a:t>We employed conformed dimensions across the models </a:t>
          </a:r>
          <a:endParaRPr lang="en-US"/>
        </a:p>
      </dgm:t>
    </dgm:pt>
    <dgm:pt modelId="{ACD57154-D723-495D-9320-A91A7B71A767}" type="parTrans" cxnId="{3E9FD03A-E6A4-43E9-8A3E-C733C0C12955}">
      <dgm:prSet/>
      <dgm:spPr/>
      <dgm:t>
        <a:bodyPr/>
        <a:lstStyle/>
        <a:p>
          <a:endParaRPr lang="en-CA"/>
        </a:p>
      </dgm:t>
    </dgm:pt>
    <dgm:pt modelId="{A9F3C423-0399-4005-8004-9022DD94F71A}" type="sibTrans" cxnId="{3E9FD03A-E6A4-43E9-8A3E-C733C0C12955}">
      <dgm:prSet/>
      <dgm:spPr/>
      <dgm:t>
        <a:bodyPr/>
        <a:lstStyle/>
        <a:p>
          <a:endParaRPr lang="en-CA"/>
        </a:p>
      </dgm:t>
    </dgm:pt>
    <dgm:pt modelId="{290DB5E6-CA90-4C09-96EC-DC7CEBFB4AB3}" type="pres">
      <dgm:prSet presAssocID="{92D01EA7-B2A7-4ABF-A179-7C99B0772C46}" presName="linear" presStyleCnt="0">
        <dgm:presLayoutVars>
          <dgm:animLvl val="lvl"/>
          <dgm:resizeHandles val="exact"/>
        </dgm:presLayoutVars>
      </dgm:prSet>
      <dgm:spPr/>
    </dgm:pt>
    <dgm:pt modelId="{C5365D8A-5025-492C-800C-E58264C9A81D}" type="pres">
      <dgm:prSet presAssocID="{2FEA4B2F-3A88-43D6-9C7A-9E69BB35AAE5}" presName="parentText" presStyleLbl="node1" presStyleIdx="0" presStyleCnt="3" custScaleX="42600" custScaleY="32132" custLinFactY="-6027" custLinFactNeighborX="-27796" custLinFactNeighborY="-100000">
        <dgm:presLayoutVars>
          <dgm:chMax val="0"/>
          <dgm:bulletEnabled val="1"/>
        </dgm:presLayoutVars>
      </dgm:prSet>
      <dgm:spPr/>
    </dgm:pt>
    <dgm:pt modelId="{1BCD30E5-3025-468B-A59B-2B297DC044C4}" type="pres">
      <dgm:prSet presAssocID="{EA34942E-7982-43B8-BE81-CA86A40DE9EF}" presName="spacer" presStyleCnt="0"/>
      <dgm:spPr/>
    </dgm:pt>
    <dgm:pt modelId="{6C865EBB-5FE3-4561-AF80-CE72EBC803EA}" type="pres">
      <dgm:prSet presAssocID="{37FE18C9-F06E-4D48-8C54-BB345042E533}" presName="parentText" presStyleLbl="node1" presStyleIdx="1" presStyleCnt="3" custScaleX="63111" custScaleY="46825" custLinFactY="-6770" custLinFactNeighborX="-1533" custLinFactNeighborY="-100000">
        <dgm:presLayoutVars>
          <dgm:chMax val="0"/>
          <dgm:bulletEnabled val="1"/>
        </dgm:presLayoutVars>
      </dgm:prSet>
      <dgm:spPr/>
    </dgm:pt>
    <dgm:pt modelId="{1988BD8D-58DF-440F-B5CD-814C2D66172E}" type="pres">
      <dgm:prSet presAssocID="{CB2C7747-3F53-4EAE-BDE5-251F859E2637}" presName="spacer" presStyleCnt="0"/>
      <dgm:spPr/>
    </dgm:pt>
    <dgm:pt modelId="{ABA377BB-B71B-4287-A653-2BF8D40D4A89}" type="pres">
      <dgm:prSet presAssocID="{042A4E4F-3EA1-4881-9411-311EEB552FB3}" presName="parentText" presStyleLbl="node1" presStyleIdx="2" presStyleCnt="3" custScaleX="44907" custScaleY="29247" custLinFactY="-77075" custLinFactNeighborX="24653" custLinFactNeighborY="-100000">
        <dgm:presLayoutVars>
          <dgm:chMax val="0"/>
          <dgm:bulletEnabled val="1"/>
        </dgm:presLayoutVars>
      </dgm:prSet>
      <dgm:spPr/>
    </dgm:pt>
  </dgm:ptLst>
  <dgm:cxnLst>
    <dgm:cxn modelId="{3848B324-B394-4D49-8FC7-A6AE1DF2C5D6}" type="presOf" srcId="{2FEA4B2F-3A88-43D6-9C7A-9E69BB35AAE5}" destId="{C5365D8A-5025-492C-800C-E58264C9A81D}" srcOrd="0" destOrd="0" presId="urn:microsoft.com/office/officeart/2005/8/layout/vList2"/>
    <dgm:cxn modelId="{3E9FD03A-E6A4-43E9-8A3E-C733C0C12955}" srcId="{92D01EA7-B2A7-4ABF-A179-7C99B0772C46}" destId="{042A4E4F-3EA1-4881-9411-311EEB552FB3}" srcOrd="2" destOrd="0" parTransId="{ACD57154-D723-495D-9320-A91A7B71A767}" sibTransId="{A9F3C423-0399-4005-8004-9022DD94F71A}"/>
    <dgm:cxn modelId="{3104D289-BE79-470F-B270-01D7C1499AD0}" type="presOf" srcId="{92D01EA7-B2A7-4ABF-A179-7C99B0772C46}" destId="{290DB5E6-CA90-4C09-96EC-DC7CEBFB4AB3}" srcOrd="0" destOrd="0" presId="urn:microsoft.com/office/officeart/2005/8/layout/vList2"/>
    <dgm:cxn modelId="{A63FD9C3-9352-4FB7-AEA7-1394F1925FF2}" type="presOf" srcId="{042A4E4F-3EA1-4881-9411-311EEB552FB3}" destId="{ABA377BB-B71B-4287-A653-2BF8D40D4A89}" srcOrd="0" destOrd="0" presId="urn:microsoft.com/office/officeart/2005/8/layout/vList2"/>
    <dgm:cxn modelId="{DF1CDED7-071D-4CF6-901F-1B3E06A2BC75}" srcId="{92D01EA7-B2A7-4ABF-A179-7C99B0772C46}" destId="{2FEA4B2F-3A88-43D6-9C7A-9E69BB35AAE5}" srcOrd="0" destOrd="0" parTransId="{6FE89359-7DB1-47F5-9A00-16F52F33BD0C}" sibTransId="{EA34942E-7982-43B8-BE81-CA86A40DE9EF}"/>
    <dgm:cxn modelId="{7A83DBDD-78FC-47FF-879A-99D1664D9922}" srcId="{92D01EA7-B2A7-4ABF-A179-7C99B0772C46}" destId="{37FE18C9-F06E-4D48-8C54-BB345042E533}" srcOrd="1" destOrd="0" parTransId="{5B009C5C-E5B6-43A4-9732-A1BE822BF170}" sibTransId="{CB2C7747-3F53-4EAE-BDE5-251F859E2637}"/>
    <dgm:cxn modelId="{C72DEAE6-AFCB-4B29-93D5-A15C1BD6F130}" type="presOf" srcId="{37FE18C9-F06E-4D48-8C54-BB345042E533}" destId="{6C865EBB-5FE3-4561-AF80-CE72EBC803EA}" srcOrd="0" destOrd="0" presId="urn:microsoft.com/office/officeart/2005/8/layout/vList2"/>
    <dgm:cxn modelId="{64745EED-5BEC-4DAA-83DD-9D156BADD3DD}" type="presParOf" srcId="{290DB5E6-CA90-4C09-96EC-DC7CEBFB4AB3}" destId="{C5365D8A-5025-492C-800C-E58264C9A81D}" srcOrd="0" destOrd="0" presId="urn:microsoft.com/office/officeart/2005/8/layout/vList2"/>
    <dgm:cxn modelId="{4C42D84A-5CBD-4ED6-9243-BE5FB864C18E}" type="presParOf" srcId="{290DB5E6-CA90-4C09-96EC-DC7CEBFB4AB3}" destId="{1BCD30E5-3025-468B-A59B-2B297DC044C4}" srcOrd="1" destOrd="0" presId="urn:microsoft.com/office/officeart/2005/8/layout/vList2"/>
    <dgm:cxn modelId="{1714F899-F0FA-4A15-A5DC-27814E765013}" type="presParOf" srcId="{290DB5E6-CA90-4C09-96EC-DC7CEBFB4AB3}" destId="{6C865EBB-5FE3-4561-AF80-CE72EBC803EA}" srcOrd="2" destOrd="0" presId="urn:microsoft.com/office/officeart/2005/8/layout/vList2"/>
    <dgm:cxn modelId="{09F96B09-6E23-4318-A4D4-ACDE5196BE60}" type="presParOf" srcId="{290DB5E6-CA90-4C09-96EC-DC7CEBFB4AB3}" destId="{1988BD8D-58DF-440F-B5CD-814C2D66172E}" srcOrd="3" destOrd="0" presId="urn:microsoft.com/office/officeart/2005/8/layout/vList2"/>
    <dgm:cxn modelId="{5FF202E8-7FA1-4947-B49F-EFB9B41CD35C}" type="presParOf" srcId="{290DB5E6-CA90-4C09-96EC-DC7CEBFB4AB3}" destId="{ABA377BB-B71B-4287-A653-2BF8D40D4A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65D8A-5025-492C-800C-E58264C9A81D}">
      <dsp:nvSpPr>
        <dsp:cNvPr id="0" name=""/>
        <dsp:cNvSpPr/>
      </dsp:nvSpPr>
      <dsp:spPr>
        <a:xfrm>
          <a:off x="46841" y="0"/>
          <a:ext cx="2207361" cy="12240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Söhne"/>
            </a:rPr>
            <a:t>Bus matrix served as a blueprint for our models</a:t>
          </a:r>
          <a:endParaRPr lang="en-US" sz="1400" kern="1200">
            <a:latin typeface="Söhne"/>
          </a:endParaRPr>
        </a:p>
      </dsp:txBody>
      <dsp:txXfrm>
        <a:off x="106595" y="59754"/>
        <a:ext cx="2087853" cy="1104566"/>
      </dsp:txXfrm>
    </dsp:sp>
    <dsp:sp modelId="{6C865EBB-5FE3-4561-AF80-CE72EBC803EA}">
      <dsp:nvSpPr>
        <dsp:cNvPr id="0" name=""/>
        <dsp:cNvSpPr/>
      </dsp:nvSpPr>
      <dsp:spPr>
        <a:xfrm>
          <a:off x="876286" y="974252"/>
          <a:ext cx="3270159" cy="17838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Within Power BI, we meticulously organized our models and reports to ensure ease of use and clarity.</a:t>
          </a:r>
          <a:endParaRPr lang="en-US" sz="1600" kern="1200"/>
        </a:p>
      </dsp:txBody>
      <dsp:txXfrm>
        <a:off x="963364" y="1061330"/>
        <a:ext cx="3096003" cy="1609651"/>
      </dsp:txXfrm>
    </dsp:sp>
    <dsp:sp modelId="{ABA377BB-B71B-4287-A653-2BF8D40D4A89}">
      <dsp:nvSpPr>
        <dsp:cNvPr id="0" name=""/>
        <dsp:cNvSpPr/>
      </dsp:nvSpPr>
      <dsp:spPr>
        <a:xfrm>
          <a:off x="2704769" y="186337"/>
          <a:ext cx="2326901" cy="11141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We employed conformed dimensions across the models </a:t>
          </a:r>
          <a:endParaRPr lang="en-US" sz="1600" kern="1200"/>
        </a:p>
      </dsp:txBody>
      <dsp:txXfrm>
        <a:off x="2759158" y="240726"/>
        <a:ext cx="2218123" cy="1005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74748-5DC3-43C0-BFF3-325B32764141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905EE-7AF4-40E6-BB20-772398EF09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85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6DBCA-2879-435C-9308-EC73311960C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28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2539-39E4-8049-D170-48AB96AD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BE90B-D519-A72F-A984-FDAE2F5D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8880D-8389-E8FC-FFB7-E9F5280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A816-C2CC-4FAA-A2AF-A29C7B8A4919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AF41F-B69B-F4B0-0676-50691C33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EAA8-1C7F-FC5D-7DCC-63033D9D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477-C357-4AAB-8398-78FE134E1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27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370D-4E2B-B842-E6D0-3C8C2AE5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4B8DF-861B-A590-8855-ABD744A5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4C02-C79F-306C-21D3-7615DF25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A816-C2CC-4FAA-A2AF-A29C7B8A4919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7F94-96B5-598B-0FB4-6CCAF48A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16B7-F54A-FCE1-033B-6774131C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477-C357-4AAB-8398-78FE134E1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36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5B454-D216-AA50-020B-3BF4DF3FF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8395F-6441-5017-2E08-9662577D5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A9EDA-BC37-EA63-0E58-1FDF356D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A816-C2CC-4FAA-A2AF-A29C7B8A4919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F1B2-C4B8-BC82-1726-D2E570E3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3BD0-5221-1A4C-96BD-846D5D71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477-C357-4AAB-8398-78FE134E1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00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25ED-8A76-AC3B-9D63-F460FA79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B388-E4D4-18CD-BF0C-4C46EEFB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7642-A8A8-7D4A-15F4-8779D9FD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A816-C2CC-4FAA-A2AF-A29C7B8A4919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AEDD-0475-E6A3-812A-BA31EC5D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2A02-42DE-4893-2AC2-099E5596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477-C357-4AAB-8398-78FE134E1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34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4D14-C8B3-076D-A971-3909D2BB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59DF8-A4EE-6C7D-C984-29BD8D55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C10E-32EE-8D3A-600D-8AA5FE60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A816-C2CC-4FAA-A2AF-A29C7B8A4919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8078-F8A6-C0A3-0F77-567C11C9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0A17-D7FB-B851-C47E-6CC682DE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477-C357-4AAB-8398-78FE134E1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3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49E8-D1AB-03A2-7E6B-14B9F7D8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BA261-D92D-139E-6A8E-A0E209C26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873A3-625A-0CD7-7D0A-1D072EEAD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7140-1D27-A7D0-C490-315A7E0E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A816-C2CC-4FAA-A2AF-A29C7B8A4919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42FBD-8A57-DFF2-6401-4DC42B7C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1D9D2-FFFF-655E-DB75-DEF27D28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477-C357-4AAB-8398-78FE134E1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00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5FC2-D0C8-0D2F-C3D3-AFE53F1E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C75B-5DFF-DFE1-962F-5BF74D11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397F2-7707-996D-BD7B-15AD2E758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447D1-DF0D-F996-B79A-81627D22B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12897-686B-A50A-19AF-DAE57D333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2043B-AEBC-B6F5-F996-83BF2A6A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A816-C2CC-4FAA-A2AF-A29C7B8A4919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F38A5-87F7-EB63-90FD-F76A4617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59A96-03C5-34EE-082F-1770B346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477-C357-4AAB-8398-78FE134E1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18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3922-DB77-3FFC-7B66-1460AF61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1DDBA-A9F2-147F-BF1B-5473D31C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A816-C2CC-4FAA-A2AF-A29C7B8A4919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2FF93-FAEF-6F3B-2355-76E86326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A7BC9-CF47-B68F-D209-DB357F2A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477-C357-4AAB-8398-78FE134E1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60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7A824-8EAA-00CE-543E-404A0CDF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A816-C2CC-4FAA-A2AF-A29C7B8A4919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5E5C3-B87A-B715-B8F8-4058152B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5894E-2703-7AEA-3D47-F33DC988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477-C357-4AAB-8398-78FE134E1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C0C2-5231-3B53-D7A2-BA875B97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B390-A22A-2FAB-B15C-F14DCB23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8DE7-F2F4-EFEF-87D4-4077B546B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84869-9B20-C0BB-97E5-4A9DA556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A816-C2CC-4FAA-A2AF-A29C7B8A4919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2A61F-311D-1F9F-838C-6207798D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7D3E7-7849-5F09-6D54-88560CEF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477-C357-4AAB-8398-78FE134E1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69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37F7-10BB-58C1-1F34-71DD57DD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4C86B-563A-A4E9-C831-54428392E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86ABE-6CD3-CD3B-3982-C34D42887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681CC-2CD6-5D54-5595-F70A9982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A816-C2CC-4FAA-A2AF-A29C7B8A4919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97AA9-31BC-494A-E758-5A40E323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0F567-1BCB-4AD6-2071-86CDD81C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477-C357-4AAB-8398-78FE134E1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07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F4655-BC2A-DFAB-A011-A1D16FE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9C258-3CD8-CAF5-830B-D93D91B3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6D39-16A4-221C-5BC0-845C47733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0A816-C2CC-4FAA-A2AF-A29C7B8A4919}" type="datetimeFigureOut">
              <a:rPr lang="en-CA" smtClean="0"/>
              <a:t>2024-04-08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86DA9-787B-78C5-72F4-A5F1BC0BF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D070-DA8C-AA58-962A-7428EF58E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C1477-C357-4AAB-8398-78FE134E10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7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ashwatwork/dataco-smart-supply-chain-for-big-data-analysi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and data illustration">
            <a:extLst>
              <a:ext uri="{FF2B5EF4-FFF2-40B4-BE49-F238E27FC236}">
                <a16:creationId xmlns:a16="http://schemas.microsoft.com/office/drawing/2014/main" id="{46B9D16A-1348-983E-1F2F-1D437EF84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0" r="24501" b="-2"/>
          <a:stretch/>
        </p:blipFill>
        <p:spPr>
          <a:xfrm>
            <a:off x="-2" y="0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6EC6A1-F6FD-E516-FAC7-88D8617F6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Final Presentation</a:t>
            </a:r>
            <a:br>
              <a:rPr lang="en-US" sz="4000"/>
            </a:br>
            <a:r>
              <a:rPr lang="en-US" sz="4000"/>
              <a:t>CST2205-Data Modeling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2D66EA48-8779-EE8B-37E0-B871311EBCEE}"/>
              </a:ext>
            </a:extLst>
          </p:cNvPr>
          <p:cNvSpPr txBox="1">
            <a:spLocks/>
          </p:cNvSpPr>
          <p:nvPr/>
        </p:nvSpPr>
        <p:spPr>
          <a:xfrm>
            <a:off x="6115317" y="2743200"/>
            <a:ext cx="5247340" cy="34968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Clr>
                <a:schemeClr val="dk2"/>
              </a:buClr>
              <a:buSzPts val="2400"/>
              <a:buNone/>
            </a:pPr>
            <a:r>
              <a:rPr lang="en-US" sz="1600" b="0" i="0" u="none" strike="noStrike" cap="none" err="1">
                <a:sym typeface="Proxima Nova"/>
              </a:rPr>
              <a:t>Arit</a:t>
            </a:r>
            <a:r>
              <a:rPr lang="en-US" sz="1600" b="0" i="0" u="none" strike="noStrike" cap="none">
                <a:sym typeface="Proxima Nova"/>
              </a:rPr>
              <a:t> Akpan</a:t>
            </a:r>
          </a:p>
          <a:p>
            <a:pPr marL="0" indent="0" algn="ctr">
              <a:spcAft>
                <a:spcPts val="600"/>
              </a:spcAft>
              <a:buClr>
                <a:schemeClr val="dk2"/>
              </a:buClr>
              <a:buSzPts val="2400"/>
              <a:buNone/>
            </a:pPr>
            <a:r>
              <a:rPr lang="en-US" sz="1600" b="0" i="0" u="none" strike="noStrike" cap="none">
                <a:sym typeface="Proxima Nova"/>
              </a:rPr>
              <a:t>Eduardo </a:t>
            </a:r>
            <a:r>
              <a:rPr lang="en-US" sz="1600" b="0" i="0" u="none" strike="noStrike" cap="none" err="1">
                <a:sym typeface="Proxima Nova"/>
              </a:rPr>
              <a:t>Manotas</a:t>
            </a:r>
            <a:endParaRPr lang="en-US" sz="1600" b="0" i="0" u="none" strike="noStrike" cap="none">
              <a:sym typeface="Proxima Nova"/>
            </a:endParaRPr>
          </a:p>
          <a:p>
            <a:pPr marL="0" indent="0" algn="ctr">
              <a:spcAft>
                <a:spcPts val="600"/>
              </a:spcAft>
              <a:buClr>
                <a:schemeClr val="dk2"/>
              </a:buClr>
              <a:buSzPts val="2400"/>
              <a:buNone/>
            </a:pPr>
            <a:r>
              <a:rPr lang="en-US" sz="1600" b="0" i="0" u="none" strike="noStrike" cap="none">
                <a:sym typeface="Proxima Nova"/>
              </a:rPr>
              <a:t>Julia </a:t>
            </a:r>
            <a:r>
              <a:rPr lang="en-US" sz="1600" b="0" i="0" u="none" strike="noStrike" cap="none" err="1">
                <a:sym typeface="Proxima Nova"/>
              </a:rPr>
              <a:t>Saaverda</a:t>
            </a:r>
            <a:endParaRPr lang="en-US" sz="1600" b="0" i="0" u="none" strike="noStrike" cap="none">
              <a:sym typeface="Proxima Nova"/>
            </a:endParaRPr>
          </a:p>
          <a:p>
            <a:pPr marL="0" indent="0" algn="ctr">
              <a:spcAft>
                <a:spcPts val="600"/>
              </a:spcAft>
              <a:buClr>
                <a:schemeClr val="dk2"/>
              </a:buClr>
              <a:buSzPts val="2400"/>
              <a:buNone/>
            </a:pPr>
            <a:r>
              <a:rPr lang="en-US" sz="1600" b="0" i="0" u="none" strike="noStrike" cap="none">
                <a:sym typeface="Proxima Nova"/>
              </a:rPr>
              <a:t>Lillian Townley</a:t>
            </a:r>
          </a:p>
          <a:p>
            <a:pPr marL="0" indent="0" algn="ctr">
              <a:spcAft>
                <a:spcPts val="600"/>
              </a:spcAft>
              <a:buClr>
                <a:schemeClr val="dk2"/>
              </a:buClr>
              <a:buSzPts val="2400"/>
              <a:buNone/>
            </a:pPr>
            <a:r>
              <a:rPr lang="en-US" sz="1600" b="0" i="0" u="none" strike="noStrike" cap="none">
                <a:sym typeface="Proxima Nova"/>
              </a:rPr>
              <a:t>Esin Bilgin </a:t>
            </a:r>
            <a:r>
              <a:rPr lang="en-US" sz="1600" b="0" i="0" u="none" strike="noStrike" cap="none" err="1">
                <a:sym typeface="Proxima Nova"/>
              </a:rPr>
              <a:t>Savkli</a:t>
            </a:r>
            <a:endParaRPr lang="en-US" sz="1600">
              <a:sym typeface="Proxima Nov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B589F-9D3D-3AC4-4038-E0F11013AB36}"/>
              </a:ext>
            </a:extLst>
          </p:cNvPr>
          <p:cNvSpPr txBox="1"/>
          <p:nvPr/>
        </p:nvSpPr>
        <p:spPr>
          <a:xfrm>
            <a:off x="6251713" y="1749287"/>
            <a:ext cx="4770783" cy="37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Order and Sales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B230E-5263-EECA-125C-D76635E1FEDE}"/>
              </a:ext>
            </a:extLst>
          </p:cNvPr>
          <p:cNvSpPr txBox="1"/>
          <p:nvPr/>
        </p:nvSpPr>
        <p:spPr>
          <a:xfrm>
            <a:off x="8247661" y="5933398"/>
            <a:ext cx="229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01/04/2024</a:t>
            </a:r>
          </a:p>
        </p:txBody>
      </p:sp>
    </p:spTree>
    <p:extLst>
      <p:ext uri="{BB962C8B-B14F-4D97-AF65-F5344CB8AC3E}">
        <p14:creationId xmlns:p14="http://schemas.microsoft.com/office/powerpoint/2010/main" val="287299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79670-D55A-955D-E1D4-4AA3F674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8292385" cy="47731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8530E0C-B53E-7AC1-CD64-11FC2A58D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Storytelling though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40DA6-A4F0-8411-C777-C27B45F5FDD9}"/>
              </a:ext>
            </a:extLst>
          </p:cNvPr>
          <p:cNvSpPr txBox="1"/>
          <p:nvPr/>
        </p:nvSpPr>
        <p:spPr>
          <a:xfrm>
            <a:off x="9130585" y="1056968"/>
            <a:ext cx="2733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filter the data we can see that all of the top-performing employees are from the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Fan Shop Department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Footwear Department.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shows that these employees maybe overworked and moving employees from other departments or hiring new employees would be good for sales.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344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530E0C-B53E-7AC1-CD64-11FC2A58D1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Storytelling though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A4B48-8FCC-0FBC-7C3C-5601E47F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458"/>
            <a:ext cx="8211386" cy="4803083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BB282147-BBB8-53AE-4597-7A923404FFD0}"/>
              </a:ext>
            </a:extLst>
          </p:cNvPr>
          <p:cNvSpPr txBox="1"/>
          <p:nvPr/>
        </p:nvSpPr>
        <p:spPr>
          <a:xfrm>
            <a:off x="9196847" y="968451"/>
            <a:ext cx="2660857" cy="40318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started with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601,000 units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inventory across 50 categories and 118 products.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years 2015 to 2017, it sold or committed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382,000 units, averaging 127,000 units per year.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shows categories and products below average stock, like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Accessories and Children's Heaters,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needing more attention to avoid shortages</a:t>
            </a:r>
          </a:p>
        </p:txBody>
      </p:sp>
    </p:spTree>
    <p:extLst>
      <p:ext uri="{BB962C8B-B14F-4D97-AF65-F5344CB8AC3E}">
        <p14:creationId xmlns:p14="http://schemas.microsoft.com/office/powerpoint/2010/main" val="374978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97B5-3C94-9A60-DF32-8BF0C7BF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FC3C-8B24-89FA-5F71-FCA6DA0085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/>
              <a:t> Outcomes from data analysis</a:t>
            </a:r>
          </a:p>
          <a:p>
            <a:pPr marL="457200" indent="-457200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our top selling category</a:t>
            </a:r>
          </a:p>
          <a:p>
            <a:pPr marL="457200" indent="-457200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Diversify market sales using new SKUS</a:t>
            </a:r>
          </a:p>
          <a:p>
            <a:pPr marL="457200" indent="-45720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customer database in pacific region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on-time delivery for customer satisfaction</a:t>
            </a:r>
          </a:p>
          <a:p>
            <a:pPr marL="457200" indent="-45720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 inventory based on business trend </a:t>
            </a:r>
          </a:p>
          <a:p>
            <a:pPr marL="457200" indent="-457200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31D3-B9E9-4132-81A8-0FAE75C5E0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/>
              <a:t>Learning from project</a:t>
            </a:r>
          </a:p>
          <a:p>
            <a:pPr marL="457200" indent="-45720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how to integrate theory material learned in class into practice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bus matrix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and implementing of conformed dimensions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create star schema and unify them</a:t>
            </a:r>
          </a:p>
          <a:p>
            <a:pPr marL="457200" indent="-457200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1599F3-8C2A-8AF7-6366-C40583C859CD}"/>
              </a:ext>
            </a:extLst>
          </p:cNvPr>
          <p:cNvCxnSpPr>
            <a:cxnSpLocks/>
          </p:cNvCxnSpPr>
          <p:nvPr/>
        </p:nvCxnSpPr>
        <p:spPr>
          <a:xfrm>
            <a:off x="6083905" y="1694309"/>
            <a:ext cx="24190" cy="4340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logo of a smiley face&#10;&#10;Description automatically generated">
            <a:extLst>
              <a:ext uri="{FF2B5EF4-FFF2-40B4-BE49-F238E27FC236}">
                <a16:creationId xmlns:a16="http://schemas.microsoft.com/office/drawing/2014/main" id="{58CFC6CD-C2A8-A604-2188-27652AA08C2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r="2883"/>
          <a:stretch/>
        </p:blipFill>
        <p:spPr>
          <a:xfrm>
            <a:off x="123962" y="4908525"/>
            <a:ext cx="1815526" cy="1810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868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CE7E-CE7B-85FE-DE28-16A05E42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723" y="2759982"/>
            <a:ext cx="3512458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  <p:pic>
        <p:nvPicPr>
          <p:cNvPr id="5" name="Picture 4" descr="A logo of a smiley face&#10;&#10;Description automatically generated">
            <a:extLst>
              <a:ext uri="{FF2B5EF4-FFF2-40B4-BE49-F238E27FC236}">
                <a16:creationId xmlns:a16="http://schemas.microsoft.com/office/drawing/2014/main" id="{29DD97F2-3ED0-04BB-53E1-72916271221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r="2883"/>
          <a:stretch/>
        </p:blipFill>
        <p:spPr>
          <a:xfrm>
            <a:off x="123962" y="4908525"/>
            <a:ext cx="1815526" cy="1810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59C36B88-39B1-B314-ED2E-C10D40B7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173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32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5F42-6477-C3C9-8D3C-4C8EAF70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725" y="195792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 descr="A logo of a smiley face&#10;&#10;Description automatically generated">
            <a:extLst>
              <a:ext uri="{FF2B5EF4-FFF2-40B4-BE49-F238E27FC236}">
                <a16:creationId xmlns:a16="http://schemas.microsoft.com/office/drawing/2014/main" id="{7CD92D42-AFD0-D3B3-8706-1AE5AEAC65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r="2883"/>
          <a:stretch/>
        </p:blipFill>
        <p:spPr>
          <a:xfrm>
            <a:off x="123962" y="4908525"/>
            <a:ext cx="1815526" cy="1810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4EF725-FF8F-3E76-6EBE-A58D56AF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Introduction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Define Problem Statement and Objective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Data modeling in Power BI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Storytelling though dashboards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Key Outcomes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DE43-2E65-DC52-5C9D-76557B3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9549-C3AD-E61D-CA41-FFDA71B2B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103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/>
              <a:t>Company Review</a:t>
            </a:r>
          </a:p>
          <a:p>
            <a:r>
              <a:rPr lang="en-CA" sz="1800" dirty="0" err="1">
                <a:latin typeface="Calibri"/>
                <a:ea typeface="Calibri Light" panose="020F0302020204030204" pitchFamily="34" charset="0"/>
                <a:cs typeface="Calibri Light"/>
              </a:rPr>
              <a:t>HappyCo</a:t>
            </a:r>
            <a:r>
              <a:rPr lang="en-CA" sz="1800" dirty="0">
                <a:latin typeface="Calibri"/>
                <a:ea typeface="Calibri Light" panose="020F0302020204030204" pitchFamily="34" charset="0"/>
                <a:cs typeface="Calibri Light"/>
              </a:rPr>
              <a:t> is a fictional e-commerce platform</a:t>
            </a:r>
          </a:p>
          <a:p>
            <a:r>
              <a:rPr lang="en-US" sz="1800" dirty="0">
                <a:latin typeface="Calibri"/>
                <a:ea typeface="Calibri Light" panose="020F0302020204030204" pitchFamily="34" charset="0"/>
                <a:cs typeface="Calibri Light"/>
              </a:rPr>
              <a:t>With a commitment to delivering exceptional value and convenience to its customers</a:t>
            </a:r>
            <a:endParaRPr lang="en-CA" sz="1800" dirty="0">
              <a:latin typeface="Calibri"/>
              <a:ea typeface="Calibri Light" panose="020F0302020204030204" pitchFamily="34" charset="0"/>
              <a:cs typeface="Calibri Light"/>
            </a:endParaRPr>
          </a:p>
        </p:txBody>
      </p:sp>
      <p:pic>
        <p:nvPicPr>
          <p:cNvPr id="5" name="Picture 4" descr="A logo of a smiley face&#10;&#10;Description automatically generated">
            <a:extLst>
              <a:ext uri="{FF2B5EF4-FFF2-40B4-BE49-F238E27FC236}">
                <a16:creationId xmlns:a16="http://schemas.microsoft.com/office/drawing/2014/main" id="{7B3AAB49-BFEB-01EC-2C7D-4D0B367B41F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r="2883"/>
          <a:stretch/>
        </p:blipFill>
        <p:spPr>
          <a:xfrm>
            <a:off x="123962" y="4908525"/>
            <a:ext cx="1815526" cy="1810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A8DC6C-6D63-3E73-C8DD-C5613E3A0EFA}"/>
              </a:ext>
            </a:extLst>
          </p:cNvPr>
          <p:cNvSpPr txBox="1">
            <a:spLocks/>
          </p:cNvSpPr>
          <p:nvPr/>
        </p:nvSpPr>
        <p:spPr>
          <a:xfrm>
            <a:off x="6418006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Central to </a:t>
            </a:r>
            <a:r>
              <a:rPr lang="en-US" u="sng" dirty="0" err="1"/>
              <a:t>HappyCo's</a:t>
            </a:r>
            <a:r>
              <a:rPr lang="en-US" u="sng" dirty="0"/>
              <a:t> success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Its strategic focus on optimizing digital operations</a:t>
            </a:r>
          </a:p>
          <a:p>
            <a:pPr lvl="1"/>
            <a:r>
              <a:rPr lang="en-CA" sz="180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Sales Management</a:t>
            </a:r>
          </a:p>
          <a:p>
            <a:pPr lvl="1"/>
            <a:r>
              <a:rPr lang="en-CA" sz="180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Order Processing</a:t>
            </a:r>
            <a:endParaRPr lang="en-CA" sz="1800" dirty="0">
              <a:solidFill>
                <a:srgbClr val="0D0D0D"/>
              </a:solidFill>
              <a:latin typeface="Calibri"/>
              <a:cs typeface="Calibri"/>
            </a:endParaRPr>
          </a:p>
          <a:p>
            <a:pPr lvl="1"/>
            <a:r>
              <a:rPr lang="en-CA" sz="180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Shipment Monitoring</a:t>
            </a:r>
          </a:p>
          <a:p>
            <a:pPr lvl="1"/>
            <a:r>
              <a:rPr lang="en-CA" sz="180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Employee Performance Review</a:t>
            </a:r>
            <a:endParaRPr lang="en-CA" sz="1800" dirty="0">
              <a:solidFill>
                <a:srgbClr val="0D0D0D"/>
              </a:solidFill>
              <a:latin typeface="Calibri"/>
              <a:cs typeface="Calibri"/>
            </a:endParaRPr>
          </a:p>
          <a:p>
            <a:pPr lvl="1"/>
            <a:r>
              <a:rPr lang="en-CA" sz="180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Inventory Management</a:t>
            </a:r>
            <a:endParaRPr lang="en-US" sz="1800" i="0" dirty="0">
              <a:solidFill>
                <a:srgbClr val="0D0D0D"/>
              </a:solidFill>
              <a:effectLst/>
              <a:latin typeface="Calibri"/>
              <a:cs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0D57D9-80C0-A47A-5D9E-0D05F8CF76DF}"/>
              </a:ext>
            </a:extLst>
          </p:cNvPr>
          <p:cNvCxnSpPr>
            <a:cxnSpLocks/>
          </p:cNvCxnSpPr>
          <p:nvPr/>
        </p:nvCxnSpPr>
        <p:spPr>
          <a:xfrm>
            <a:off x="6096000" y="823452"/>
            <a:ext cx="0" cy="5211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64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04F1-3D1D-609F-65CB-2E810F33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Problem Statement</a:t>
            </a:r>
            <a:endParaRPr lang="en-CA" dirty="0"/>
          </a:p>
        </p:txBody>
      </p:sp>
      <p:pic>
        <p:nvPicPr>
          <p:cNvPr id="5" name="Picture 4" descr="A logo of a smiley face&#10;&#10;Description automatically generated">
            <a:extLst>
              <a:ext uri="{FF2B5EF4-FFF2-40B4-BE49-F238E27FC236}">
                <a16:creationId xmlns:a16="http://schemas.microsoft.com/office/drawing/2014/main" id="{23DA10E6-89FE-2563-2A16-8328F622604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r="2883"/>
          <a:stretch/>
        </p:blipFill>
        <p:spPr>
          <a:xfrm>
            <a:off x="123962" y="4908525"/>
            <a:ext cx="1815526" cy="1810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76447-5E68-7769-C337-D721995DE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81852" cy="335597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Objective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D0D0D"/>
                </a:solidFill>
                <a:latin typeface="Calibri"/>
                <a:cs typeface="Calibri"/>
              </a:rPr>
              <a:t>HappyCo's</a:t>
            </a:r>
            <a:r>
              <a:rPr lang="en-US" sz="1900" dirty="0">
                <a:solidFill>
                  <a:srgbClr val="0D0D0D"/>
                </a:solidFill>
                <a:latin typeface="Calibri"/>
                <a:cs typeface="Calibri"/>
              </a:rPr>
              <a:t> objective is to grow its market position and increase sales in the competitive e-commerce sector.</a:t>
            </a:r>
          </a:p>
          <a:p>
            <a:pPr marL="0" indent="0">
              <a:buNone/>
            </a:pPr>
            <a:endParaRPr lang="en-CA" u="sng" dirty="0"/>
          </a:p>
          <a:p>
            <a:pPr marL="0" indent="0">
              <a:buNone/>
            </a:pPr>
            <a:r>
              <a:rPr lang="en-US" u="sng" dirty="0"/>
              <a:t>Problem Statement</a:t>
            </a:r>
          </a:p>
          <a:p>
            <a:pPr marL="0" indent="0">
              <a:buNone/>
            </a:pPr>
            <a:r>
              <a:rPr lang="en-US" sz="1900" b="1" i="0" dirty="0" err="1">
                <a:solidFill>
                  <a:srgbClr val="0D0D0D"/>
                </a:solidFill>
                <a:effectLst/>
                <a:latin typeface="Calibri"/>
                <a:cs typeface="Calibri"/>
              </a:rPr>
              <a:t>HappyCo</a:t>
            </a:r>
            <a:r>
              <a:rPr lang="en-US" sz="1900" b="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 faces the challenge of analyzing its performance over the past three years to identify what's working,</a:t>
            </a:r>
          </a:p>
          <a:p>
            <a:pPr marL="0" indent="0">
              <a:buNone/>
            </a:pPr>
            <a:r>
              <a:rPr lang="en-US" sz="1900" b="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what needs improvement, and where new opportunities for growth lie.</a:t>
            </a:r>
          </a:p>
          <a:p>
            <a:pPr marL="0" indent="0">
              <a:buNone/>
            </a:pPr>
            <a:r>
              <a:rPr lang="en-US" sz="1900" b="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The goal is to use these insights to enhance operational efficiency and customer satisfaction, thereby boosting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D0D0D"/>
                </a:solidFill>
                <a:latin typeface="Calibri"/>
                <a:cs typeface="Calibri"/>
              </a:rPr>
              <a:t> </a:t>
            </a:r>
            <a:r>
              <a:rPr lang="en-US" sz="1900" b="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sales and ensuring the company's long-term success in the online marketplace.</a:t>
            </a:r>
          </a:p>
          <a:p>
            <a:pPr marL="0" indent="0">
              <a:buNone/>
            </a:pPr>
            <a:endParaRPr lang="en-US" sz="180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0248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2E853F-3822-3AD5-BD8E-346F8A04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95" y="973394"/>
            <a:ext cx="7188599" cy="5417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0CE7E-CE7B-85FE-DE28-16A05E42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</a:t>
            </a:r>
            <a:br>
              <a:rPr lang="en-US" dirty="0"/>
            </a:br>
            <a:r>
              <a:rPr lang="en-US" dirty="0"/>
              <a:t>in Power BI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CB74-DA73-2E19-E1EA-2A5D17C34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0D0D0D"/>
                </a:solidFill>
                <a:latin typeface="Calibri"/>
                <a:cs typeface="Calibri"/>
              </a:rPr>
              <a:t>The dataset was clean and ready to use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Particularly enriched with employee data</a:t>
            </a:r>
          </a:p>
          <a:p>
            <a:r>
              <a:rPr lang="en-US" sz="18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llowed us to create five specialized</a:t>
            </a:r>
            <a:r>
              <a:rPr lang="en-US" sz="1800" dirty="0">
                <a:solidFill>
                  <a:srgbClr val="0D0D0D"/>
                </a:solidFill>
                <a:latin typeface="Calibri"/>
                <a:cs typeface="Calibri"/>
              </a:rPr>
              <a:t> </a:t>
            </a:r>
            <a:endParaRPr lang="en-US" sz="1800" b="0" i="0" dirty="0">
              <a:solidFill>
                <a:srgbClr val="0D0D0D"/>
              </a:solidFill>
              <a:effectLst/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Calibri"/>
                <a:cs typeface="Calibri"/>
              </a:rPr>
              <a:t>business process data models</a:t>
            </a:r>
          </a:p>
          <a:p>
            <a:r>
              <a:rPr lang="en-US" sz="1800" dirty="0">
                <a:solidFill>
                  <a:srgbClr val="0D0D0D"/>
                </a:solidFill>
                <a:latin typeface="Calibri"/>
                <a:cs typeface="Calibri"/>
              </a:rPr>
              <a:t>Dataset link: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D0D0D"/>
                </a:solidFill>
                <a:latin typeface="Söhne"/>
                <a:hlinkClick r:id="rId3"/>
              </a:rPr>
              <a:t>https://www.kaggle.com/datasets/shashwatwork/dataco-smart-supply-chain-for-big-data-analysis   </a:t>
            </a:r>
            <a:endParaRPr lang="en-US" sz="1400" dirty="0">
              <a:solidFill>
                <a:srgbClr val="0D0D0D"/>
              </a:solidFill>
              <a:latin typeface="Söhne"/>
            </a:endParaRPr>
          </a:p>
          <a:p>
            <a:pPr marL="0" indent="0">
              <a:buNone/>
            </a:pPr>
            <a:endParaRPr lang="en-CA" sz="1800" dirty="0"/>
          </a:p>
        </p:txBody>
      </p:sp>
      <p:pic>
        <p:nvPicPr>
          <p:cNvPr id="5" name="Picture 4" descr="A logo of a smiley face&#10;&#10;Description automatically generated">
            <a:extLst>
              <a:ext uri="{FF2B5EF4-FFF2-40B4-BE49-F238E27FC236}">
                <a16:creationId xmlns:a16="http://schemas.microsoft.com/office/drawing/2014/main" id="{29DD97F2-3ED0-04BB-53E1-72916271221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r="2883"/>
          <a:stretch/>
        </p:blipFill>
        <p:spPr>
          <a:xfrm>
            <a:off x="123962" y="4908525"/>
            <a:ext cx="1815526" cy="1810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501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8C62CB-2CE4-1262-44BE-1B424B514004}"/>
              </a:ext>
            </a:extLst>
          </p:cNvPr>
          <p:cNvGraphicFramePr>
            <a:graphicFrameLocks noGrp="1"/>
          </p:cNvGraphicFramePr>
          <p:nvPr/>
        </p:nvGraphicFramePr>
        <p:xfrm>
          <a:off x="5064092" y="4078945"/>
          <a:ext cx="7003946" cy="2644182"/>
        </p:xfrm>
        <a:graphic>
          <a:graphicData uri="http://schemas.openxmlformats.org/drawingml/2006/table">
            <a:tbl>
              <a:tblPr/>
              <a:tblGrid>
                <a:gridCol w="1287913">
                  <a:extLst>
                    <a:ext uri="{9D8B030D-6E8A-4147-A177-3AD203B41FA5}">
                      <a16:colId xmlns:a16="http://schemas.microsoft.com/office/drawing/2014/main" val="992042069"/>
                    </a:ext>
                  </a:extLst>
                </a:gridCol>
                <a:gridCol w="804945">
                  <a:extLst>
                    <a:ext uri="{9D8B030D-6E8A-4147-A177-3AD203B41FA5}">
                      <a16:colId xmlns:a16="http://schemas.microsoft.com/office/drawing/2014/main" val="3285733644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2886501990"/>
                    </a:ext>
                  </a:extLst>
                </a:gridCol>
                <a:gridCol w="441230">
                  <a:extLst>
                    <a:ext uri="{9D8B030D-6E8A-4147-A177-3AD203B41FA5}">
                      <a16:colId xmlns:a16="http://schemas.microsoft.com/office/drawing/2014/main" val="2156216114"/>
                    </a:ext>
                  </a:extLst>
                </a:gridCol>
                <a:gridCol w="482967">
                  <a:extLst>
                    <a:ext uri="{9D8B030D-6E8A-4147-A177-3AD203B41FA5}">
                      <a16:colId xmlns:a16="http://schemas.microsoft.com/office/drawing/2014/main" val="1326638406"/>
                    </a:ext>
                  </a:extLst>
                </a:gridCol>
                <a:gridCol w="763209">
                  <a:extLst>
                    <a:ext uri="{9D8B030D-6E8A-4147-A177-3AD203B41FA5}">
                      <a16:colId xmlns:a16="http://schemas.microsoft.com/office/drawing/2014/main" val="1611264596"/>
                    </a:ext>
                  </a:extLst>
                </a:gridCol>
                <a:gridCol w="608181">
                  <a:extLst>
                    <a:ext uri="{9D8B030D-6E8A-4147-A177-3AD203B41FA5}">
                      <a16:colId xmlns:a16="http://schemas.microsoft.com/office/drawing/2014/main" val="3520209744"/>
                    </a:ext>
                  </a:extLst>
                </a:gridCol>
                <a:gridCol w="488928">
                  <a:extLst>
                    <a:ext uri="{9D8B030D-6E8A-4147-A177-3AD203B41FA5}">
                      <a16:colId xmlns:a16="http://schemas.microsoft.com/office/drawing/2014/main" val="3290342540"/>
                    </a:ext>
                  </a:extLst>
                </a:gridCol>
                <a:gridCol w="518743">
                  <a:extLst>
                    <a:ext uri="{9D8B030D-6E8A-4147-A177-3AD203B41FA5}">
                      <a16:colId xmlns:a16="http://schemas.microsoft.com/office/drawing/2014/main" val="282853016"/>
                    </a:ext>
                  </a:extLst>
                </a:gridCol>
                <a:gridCol w="494894">
                  <a:extLst>
                    <a:ext uri="{9D8B030D-6E8A-4147-A177-3AD203B41FA5}">
                      <a16:colId xmlns:a16="http://schemas.microsoft.com/office/drawing/2014/main" val="359014154"/>
                    </a:ext>
                  </a:extLst>
                </a:gridCol>
                <a:gridCol w="614143">
                  <a:extLst>
                    <a:ext uri="{9D8B030D-6E8A-4147-A177-3AD203B41FA5}">
                      <a16:colId xmlns:a16="http://schemas.microsoft.com/office/drawing/2014/main" val="1926492811"/>
                    </a:ext>
                  </a:extLst>
                </a:gridCol>
              </a:tblGrid>
              <a:tr h="768428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Business Process/Dimensions</a:t>
                      </a:r>
                      <a:r>
                        <a:rPr lang="en-CA" sz="10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Employee Information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Date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Order Status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Review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Department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Customer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Product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Shipping Mode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Delivery Status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Delivered Location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247025"/>
                  </a:ext>
                </a:extLst>
              </a:tr>
              <a:tr h="417146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Employee Process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765646"/>
                  </a:ext>
                </a:extLst>
              </a:tr>
              <a:tr h="30737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Order Process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84905"/>
                  </a:ext>
                </a:extLst>
              </a:tr>
              <a:tr h="417146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Shipping Process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591587"/>
                  </a:ext>
                </a:extLst>
              </a:tr>
              <a:tr h="307371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Sales Process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016870"/>
                  </a:ext>
                </a:extLst>
              </a:tr>
              <a:tr h="417146"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Inventory Process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​</a:t>
                      </a: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  <a:r>
                        <a:rPr lang="en-CA" sz="11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CA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12764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570CE7E-CE7B-85FE-DE28-16A05E42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CA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C4DFAD-2ACF-30EA-0150-EFF79FBB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666" y="341198"/>
            <a:ext cx="5390372" cy="3664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F1A7BB5-6B12-6350-060B-A9375053F86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logo of a smiley face&#10;&#10;Description automatically generated">
            <a:extLst>
              <a:ext uri="{FF2B5EF4-FFF2-40B4-BE49-F238E27FC236}">
                <a16:creationId xmlns:a16="http://schemas.microsoft.com/office/drawing/2014/main" id="{29DD97F2-3ED0-04BB-53E1-72916271221D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r="2883"/>
          <a:stretch/>
        </p:blipFill>
        <p:spPr>
          <a:xfrm>
            <a:off x="123962" y="4908525"/>
            <a:ext cx="1815526" cy="1810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59C36B88-39B1-B314-ED2E-C10D40B7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173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0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82313-4EDB-FDA5-7C17-46AC6E6F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6" y="1102344"/>
            <a:ext cx="10186219" cy="50421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B2C355-F338-D513-9A76-FAA8230504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Storytelling though dashboard</a:t>
            </a:r>
          </a:p>
        </p:txBody>
      </p:sp>
    </p:spTree>
    <p:extLst>
      <p:ext uri="{BB962C8B-B14F-4D97-AF65-F5344CB8AC3E}">
        <p14:creationId xmlns:p14="http://schemas.microsoft.com/office/powerpoint/2010/main" val="328640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B2C355-F338-D513-9A76-FAA8230504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Storytelling though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30BB9-7245-F3B7-D090-FBCB1BDE2FEE}"/>
              </a:ext>
            </a:extLst>
          </p:cNvPr>
          <p:cNvSpPr txBox="1"/>
          <p:nvPr/>
        </p:nvSpPr>
        <p:spPr>
          <a:xfrm>
            <a:off x="9144000" y="1042220"/>
            <a:ext cx="2733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Loyal customer are steady over the years. 3 customer Segments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 serves low-income to middle class earners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Category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 Top 3 sellers: Cleats, Men's footwear, Women Apparel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 Mostly steady until 4th quarter 2017 where there was a decline due to products being out of stock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E453A-897C-84C6-053F-7CC21169A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8268953" cy="49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4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8710F-147B-7652-F6C6-F77BE1E9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8433619" cy="50145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87592A-3079-C305-C6A4-32E8B7605FC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Storytelling though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A8E24-381B-B5E9-2792-1529E37C1C9A}"/>
              </a:ext>
            </a:extLst>
          </p:cNvPr>
          <p:cNvSpPr txBox="1"/>
          <p:nvPr/>
        </p:nvSpPr>
        <p:spPr>
          <a:xfrm>
            <a:off x="9458632" y="1027906"/>
            <a:ext cx="2733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last three years,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57% of deliveries are late delivery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most are standard class shipping.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Focusing on these deliveries to increase customer satisfaction and increase our sales.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5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655</Words>
  <Application>Microsoft Office PowerPoint</Application>
  <PresentationFormat>Widescreen</PresentationFormat>
  <Paragraphs>150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</vt:lpstr>
      <vt:lpstr>Aptos Display</vt:lpstr>
      <vt:lpstr>Aptos Narrow</vt:lpstr>
      <vt:lpstr>Arial</vt:lpstr>
      <vt:lpstr>Calibri</vt:lpstr>
      <vt:lpstr>Courier New</vt:lpstr>
      <vt:lpstr>Proxima Nova</vt:lpstr>
      <vt:lpstr>Segoe UI</vt:lpstr>
      <vt:lpstr>Söhne</vt:lpstr>
      <vt:lpstr>Times New Roman</vt:lpstr>
      <vt:lpstr>Office Theme</vt:lpstr>
      <vt:lpstr>Final Presentation CST2205-Data Modeling</vt:lpstr>
      <vt:lpstr>Agenda</vt:lpstr>
      <vt:lpstr>Introduction</vt:lpstr>
      <vt:lpstr>Objective and Problem Statement</vt:lpstr>
      <vt:lpstr>Data Modeling  in Power BI</vt:lpstr>
      <vt:lpstr>Best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CST2205-Data Modeling</dc:title>
  <dc:creator>Esin Bilgin</dc:creator>
  <cp:lastModifiedBy>Esin Bilgin</cp:lastModifiedBy>
  <cp:revision>2</cp:revision>
  <dcterms:created xsi:type="dcterms:W3CDTF">2024-04-02T18:35:51Z</dcterms:created>
  <dcterms:modified xsi:type="dcterms:W3CDTF">2024-04-08T14:10:51Z</dcterms:modified>
</cp:coreProperties>
</file>