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layfair Display"/>
      <p:regular r:id="rId29"/>
      <p:bold r:id="rId30"/>
      <p:italic r:id="rId31"/>
      <p:boldItalic r:id="rId32"/>
    </p:embeddedFont>
    <p:embeddedFont>
      <p:font typeface="Amatic SC"/>
      <p:regular r:id="rId33"/>
      <p:bold r:id="rId34"/>
    </p:embeddedFont>
    <p:embeddedFont>
      <p:font typeface="Montserrat"/>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E5319E-0069-4E35-B233-12A6ABD529A4}">
  <a:tblStyle styleId="{73E5319E-0069-4E35-B233-12A6ABD529A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5.xml"/><Relationship Id="rId33" Type="http://schemas.openxmlformats.org/officeDocument/2006/relationships/font" Target="fonts/AmaticSC-regular.fntdata"/><Relationship Id="rId10" Type="http://schemas.openxmlformats.org/officeDocument/2006/relationships/slide" Target="slides/slide4.xml"/><Relationship Id="rId32" Type="http://schemas.openxmlformats.org/officeDocument/2006/relationships/font" Target="fonts/PlayfairDisplay-boldItalic.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AmaticSC-bold.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Oswald-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2e8259d6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2e8259d6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2e8259d6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2e8259d6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2e8259d6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2e8259d6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2e8259d6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2e8259d6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2e8259d6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2e8259d6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2e8259d6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2e8259d6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2e8259d6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2e8259d6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2e8259d6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2e8259d6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2e8259d6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2e8259d6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2e8259d6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2e8259d6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e86fa83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e86fa83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2e8259d6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2e8259d6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2e8259d6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2e8259d6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2e8259d63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2e8259d63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d070f5a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d070f5a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2e8259d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2e8259d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2e8259d63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2e8259d63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2e8259d63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2e8259d63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2e8259d6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2e8259d6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2e8259d6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2e8259d6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2e8259d6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2e8259d6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0" y="931525"/>
            <a:ext cx="9144000" cy="2619000"/>
          </a:xfrm>
          <a:prstGeom prst="rect">
            <a:avLst/>
          </a:prstGeom>
          <a:solidFill>
            <a:srgbClr val="D9D9D9"/>
          </a:solidFill>
          <a:effectLst>
            <a:outerShdw rotWithShape="0" algn="bl" dir="5400000" dist="19050">
              <a:srgbClr val="000000">
                <a:alpha val="63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600">
                <a:solidFill>
                  <a:srgbClr val="CC0000"/>
                </a:solidFill>
                <a:latin typeface="Amatic SC"/>
                <a:ea typeface="Amatic SC"/>
                <a:cs typeface="Amatic SC"/>
                <a:sym typeface="Amatic SC"/>
              </a:rPr>
              <a:t>CS550: Massive Data Mining</a:t>
            </a:r>
            <a:endParaRPr sz="6600">
              <a:solidFill>
                <a:srgbClr val="CC0000"/>
              </a:solidFill>
              <a:latin typeface="Amatic SC"/>
              <a:ea typeface="Amatic SC"/>
              <a:cs typeface="Amatic SC"/>
              <a:sym typeface="Amatic SC"/>
            </a:endParaRPr>
          </a:p>
          <a:p>
            <a:pPr indent="0" lvl="0" marL="0" rtl="0" algn="ctr">
              <a:spcBef>
                <a:spcPts val="0"/>
              </a:spcBef>
              <a:spcAft>
                <a:spcPts val="0"/>
              </a:spcAft>
              <a:buSzPts val="990"/>
              <a:buNone/>
            </a:pPr>
            <a:r>
              <a:rPr lang="en" sz="6600">
                <a:solidFill>
                  <a:srgbClr val="CC0000"/>
                </a:solidFill>
                <a:latin typeface="Amatic SC"/>
                <a:ea typeface="Amatic SC"/>
                <a:cs typeface="Amatic SC"/>
                <a:sym typeface="Amatic SC"/>
              </a:rPr>
              <a:t>Movie Recommendation System</a:t>
            </a:r>
            <a:endParaRPr sz="6600">
              <a:solidFill>
                <a:srgbClr val="CC0000"/>
              </a:solidFill>
              <a:latin typeface="Amatic SC"/>
              <a:ea typeface="Amatic SC"/>
              <a:cs typeface="Amatic SC"/>
              <a:sym typeface="Amatic SC"/>
            </a:endParaRPr>
          </a:p>
        </p:txBody>
      </p:sp>
      <p:sp>
        <p:nvSpPr>
          <p:cNvPr id="59" name="Google Shape;59;p13"/>
          <p:cNvSpPr txBox="1"/>
          <p:nvPr>
            <p:ph idx="1" type="subTitle"/>
          </p:nvPr>
        </p:nvSpPr>
        <p:spPr>
          <a:xfrm>
            <a:off x="344250" y="3550650"/>
            <a:ext cx="4910100" cy="13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900">
                <a:latin typeface="Courier New"/>
                <a:ea typeface="Courier New"/>
                <a:cs typeface="Courier New"/>
                <a:sym typeface="Courier New"/>
              </a:rPr>
              <a:t>Aditya Maheshwari</a:t>
            </a:r>
            <a:endParaRPr b="0" sz="2900">
              <a:latin typeface="Courier New"/>
              <a:ea typeface="Courier New"/>
              <a:cs typeface="Courier New"/>
              <a:sym typeface="Courier New"/>
            </a:endParaRPr>
          </a:p>
          <a:p>
            <a:pPr indent="0" lvl="0" marL="0" rtl="0" algn="l">
              <a:spcBef>
                <a:spcPts val="0"/>
              </a:spcBef>
              <a:spcAft>
                <a:spcPts val="0"/>
              </a:spcAft>
              <a:buNone/>
            </a:pPr>
            <a:r>
              <a:rPr b="0" lang="en" sz="2900">
                <a:latin typeface="Courier New"/>
                <a:ea typeface="Courier New"/>
                <a:cs typeface="Courier New"/>
                <a:sym typeface="Courier New"/>
              </a:rPr>
              <a:t>Ronit De </a:t>
            </a:r>
            <a:endParaRPr b="0" sz="2900">
              <a:latin typeface="Courier New"/>
              <a:ea typeface="Courier New"/>
              <a:cs typeface="Courier New"/>
              <a:sym typeface="Courier New"/>
            </a:endParaRPr>
          </a:p>
          <a:p>
            <a:pPr indent="0" lvl="0" marL="0" rtl="0" algn="l">
              <a:spcBef>
                <a:spcPts val="0"/>
              </a:spcBef>
              <a:spcAft>
                <a:spcPts val="0"/>
              </a:spcAft>
              <a:buNone/>
            </a:pPr>
            <a:r>
              <a:rPr b="0" lang="en" sz="2900">
                <a:latin typeface="Courier New"/>
                <a:ea typeface="Courier New"/>
                <a:cs typeface="Courier New"/>
                <a:sym typeface="Courier New"/>
              </a:rPr>
              <a:t>Ezhil Nikhilan C</a:t>
            </a:r>
            <a:endParaRPr b="0" sz="2900">
              <a:latin typeface="Courier New"/>
              <a:ea typeface="Courier New"/>
              <a:cs typeface="Courier New"/>
              <a:sym typeface="Courier New"/>
            </a:endParaRPr>
          </a:p>
        </p:txBody>
      </p:sp>
      <p:sp>
        <p:nvSpPr>
          <p:cNvPr id="60" name="Google Shape;60;p13"/>
          <p:cNvSpPr txBox="1"/>
          <p:nvPr/>
        </p:nvSpPr>
        <p:spPr>
          <a:xfrm>
            <a:off x="5886350" y="4193775"/>
            <a:ext cx="1918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latin typeface="Playfair Display"/>
                <a:ea typeface="Playfair Display"/>
                <a:cs typeface="Playfair Display"/>
                <a:sym typeface="Playfair Display"/>
              </a:rPr>
              <a:t>Team: 30</a:t>
            </a:r>
            <a:endParaRPr b="1" sz="27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Content-Based  Recommendation</a:t>
            </a:r>
            <a:endParaRPr b="1">
              <a:solidFill>
                <a:srgbClr val="FF0000"/>
              </a:solidFill>
              <a:latin typeface="Amatic SC"/>
              <a:ea typeface="Amatic SC"/>
              <a:cs typeface="Amatic SC"/>
              <a:sym typeface="Amatic SC"/>
            </a:endParaRPr>
          </a:p>
          <a:p>
            <a:pPr indent="0" lvl="0" marL="0" rtl="0" algn="l">
              <a:spcBef>
                <a:spcPts val="0"/>
              </a:spcBef>
              <a:spcAft>
                <a:spcPts val="0"/>
              </a:spcAft>
              <a:buSzPts val="990"/>
              <a:buNone/>
            </a:pPr>
            <a:r>
              <a:t/>
            </a:r>
            <a:endParaRPr sz="2700"/>
          </a:p>
        </p:txBody>
      </p:sp>
      <p:pic>
        <p:nvPicPr>
          <p:cNvPr id="122" name="Google Shape;122;p22"/>
          <p:cNvPicPr preferRelativeResize="0"/>
          <p:nvPr/>
        </p:nvPicPr>
        <p:blipFill rotWithShape="1">
          <a:blip r:embed="rId3">
            <a:alphaModFix/>
          </a:blip>
          <a:srcRect b="0" l="0" r="0" t="0"/>
          <a:stretch/>
        </p:blipFill>
        <p:spPr>
          <a:xfrm>
            <a:off x="382150" y="1118675"/>
            <a:ext cx="3796150" cy="3629776"/>
          </a:xfrm>
          <a:prstGeom prst="rect">
            <a:avLst/>
          </a:prstGeom>
          <a:noFill/>
          <a:ln>
            <a:noFill/>
          </a:ln>
        </p:spPr>
      </p:pic>
      <p:sp>
        <p:nvSpPr>
          <p:cNvPr id="123" name="Google Shape;123;p22"/>
          <p:cNvSpPr txBox="1"/>
          <p:nvPr/>
        </p:nvSpPr>
        <p:spPr>
          <a:xfrm>
            <a:off x="4579325" y="1213000"/>
            <a:ext cx="4297200" cy="252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User profile based on item profiles</a:t>
            </a:r>
            <a:br>
              <a:rPr lang="en"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Genre</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Year of release of movie</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Movie - Movie similarity</a:t>
            </a:r>
            <a:endParaRPr sz="1800">
              <a:solidFill>
                <a:schemeClr val="dk2"/>
              </a:solidFill>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User &amp; Item Vectors</a:t>
            </a:r>
            <a:endParaRPr b="1">
              <a:solidFill>
                <a:srgbClr val="FF0000"/>
              </a:solidFill>
              <a:latin typeface="Amatic SC"/>
              <a:ea typeface="Amatic SC"/>
              <a:cs typeface="Amatic SC"/>
              <a:sym typeface="Amatic SC"/>
            </a:endParaRPr>
          </a:p>
        </p:txBody>
      </p:sp>
      <p:sp>
        <p:nvSpPr>
          <p:cNvPr id="129" name="Google Shape;129;p23"/>
          <p:cNvSpPr txBox="1"/>
          <p:nvPr/>
        </p:nvSpPr>
        <p:spPr>
          <a:xfrm>
            <a:off x="460725" y="1382250"/>
            <a:ext cx="74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Item/Movie Vector</a:t>
            </a:r>
            <a:r>
              <a:rPr lang="en">
                <a:latin typeface="Playfair Display"/>
                <a:ea typeface="Playfair Display"/>
                <a:cs typeface="Playfair Display"/>
                <a:sym typeface="Playfair Display"/>
              </a:rPr>
              <a:t>: Contains 0 or 1 based on applicability of a genre to a movie</a:t>
            </a:r>
            <a:endParaRPr>
              <a:latin typeface="Playfair Display"/>
              <a:ea typeface="Playfair Display"/>
              <a:cs typeface="Playfair Display"/>
              <a:sym typeface="Playfair Display"/>
            </a:endParaRPr>
          </a:p>
        </p:txBody>
      </p:sp>
      <p:sp>
        <p:nvSpPr>
          <p:cNvPr id="130" name="Google Shape;130;p23"/>
          <p:cNvSpPr txBox="1"/>
          <p:nvPr/>
        </p:nvSpPr>
        <p:spPr>
          <a:xfrm>
            <a:off x="517150" y="2802125"/>
            <a:ext cx="69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User Vector</a:t>
            </a:r>
            <a:r>
              <a:rPr lang="en">
                <a:latin typeface="Playfair Display"/>
                <a:ea typeface="Playfair Display"/>
                <a:cs typeface="Playfair Display"/>
                <a:sym typeface="Playfair Display"/>
              </a:rPr>
              <a:t>: Contains value of average rating for each genre given by the user</a:t>
            </a:r>
            <a:endParaRPr>
              <a:latin typeface="Playfair Display"/>
              <a:ea typeface="Playfair Display"/>
              <a:cs typeface="Playfair Display"/>
              <a:sym typeface="Playfair Display"/>
            </a:endParaRPr>
          </a:p>
        </p:txBody>
      </p:sp>
      <p:sp>
        <p:nvSpPr>
          <p:cNvPr id="131" name="Google Shape;131;p23"/>
          <p:cNvSpPr txBox="1"/>
          <p:nvPr/>
        </p:nvSpPr>
        <p:spPr>
          <a:xfrm>
            <a:off x="592400" y="1814800"/>
            <a:ext cx="13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For example,</a:t>
            </a:r>
            <a:endParaRPr>
              <a:latin typeface="Playfair Display"/>
              <a:ea typeface="Playfair Display"/>
              <a:cs typeface="Playfair Display"/>
              <a:sym typeface="Playfair Display"/>
            </a:endParaRPr>
          </a:p>
        </p:txBody>
      </p:sp>
      <p:sp>
        <p:nvSpPr>
          <p:cNvPr id="132" name="Google Shape;132;p23"/>
          <p:cNvSpPr txBox="1"/>
          <p:nvPr/>
        </p:nvSpPr>
        <p:spPr>
          <a:xfrm>
            <a:off x="631975" y="3286975"/>
            <a:ext cx="13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For example,</a:t>
            </a:r>
            <a:endParaRPr>
              <a:latin typeface="Playfair Display"/>
              <a:ea typeface="Playfair Display"/>
              <a:cs typeface="Playfair Display"/>
              <a:sym typeface="Playfair Display"/>
            </a:endParaRPr>
          </a:p>
        </p:txBody>
      </p:sp>
      <p:pic>
        <p:nvPicPr>
          <p:cNvPr id="133" name="Google Shape;133;p23"/>
          <p:cNvPicPr preferRelativeResize="0"/>
          <p:nvPr/>
        </p:nvPicPr>
        <p:blipFill>
          <a:blip r:embed="rId3">
            <a:alphaModFix/>
          </a:blip>
          <a:stretch>
            <a:fillRect/>
          </a:stretch>
        </p:blipFill>
        <p:spPr>
          <a:xfrm>
            <a:off x="1866350" y="1880888"/>
            <a:ext cx="5781675" cy="542925"/>
          </a:xfrm>
          <a:prstGeom prst="rect">
            <a:avLst/>
          </a:prstGeom>
          <a:noFill/>
          <a:ln>
            <a:noFill/>
          </a:ln>
        </p:spPr>
      </p:pic>
      <p:pic>
        <p:nvPicPr>
          <p:cNvPr id="134" name="Google Shape;134;p23"/>
          <p:cNvPicPr preferRelativeResize="0"/>
          <p:nvPr/>
        </p:nvPicPr>
        <p:blipFill>
          <a:blip r:embed="rId4">
            <a:alphaModFix/>
          </a:blip>
          <a:stretch>
            <a:fillRect/>
          </a:stretch>
        </p:blipFill>
        <p:spPr>
          <a:xfrm>
            <a:off x="1957675" y="3406050"/>
            <a:ext cx="5734050"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Evaluation Metrics</a:t>
            </a:r>
            <a:endParaRPr b="1">
              <a:solidFill>
                <a:srgbClr val="FF0000"/>
              </a:solidFill>
              <a:latin typeface="Amatic SC"/>
              <a:ea typeface="Amatic SC"/>
              <a:cs typeface="Amatic SC"/>
              <a:sym typeface="Amatic SC"/>
            </a:endParaRPr>
          </a:p>
        </p:txBody>
      </p:sp>
      <p:sp>
        <p:nvSpPr>
          <p:cNvPr id="140" name="Google Shape;140;p24"/>
          <p:cNvSpPr txBox="1"/>
          <p:nvPr>
            <p:ph idx="1" type="body"/>
          </p:nvPr>
        </p:nvSpPr>
        <p:spPr>
          <a:xfrm>
            <a:off x="311700" y="1234075"/>
            <a:ext cx="42603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Higher RMSE and MAE compared to the collaborative filtering techniques.</a:t>
            </a:r>
            <a:endParaRPr/>
          </a:p>
          <a:p>
            <a:pPr indent="-342900" lvl="0" marL="457200" rtl="0" algn="l">
              <a:spcBef>
                <a:spcPts val="0"/>
              </a:spcBef>
              <a:spcAft>
                <a:spcPts val="0"/>
              </a:spcAft>
              <a:buSzPts val="1800"/>
              <a:buChar char="●"/>
            </a:pPr>
            <a:r>
              <a:rPr lang="en"/>
              <a:t>100,000 ratings for 600 users. Very few users with fewer ratings. </a:t>
            </a:r>
            <a:endParaRPr/>
          </a:p>
          <a:p>
            <a:pPr indent="-342900" lvl="0" marL="457200" rtl="0" algn="l">
              <a:spcBef>
                <a:spcPts val="0"/>
              </a:spcBef>
              <a:spcAft>
                <a:spcPts val="0"/>
              </a:spcAft>
              <a:buSzPts val="1800"/>
              <a:buChar char="●"/>
            </a:pPr>
            <a:r>
              <a:rPr lang="en"/>
              <a:t>Collaborative filtering potentially works better.</a:t>
            </a:r>
            <a:endParaRPr/>
          </a:p>
        </p:txBody>
      </p:sp>
      <p:pic>
        <p:nvPicPr>
          <p:cNvPr id="141" name="Google Shape;141;p24"/>
          <p:cNvPicPr preferRelativeResize="0"/>
          <p:nvPr/>
        </p:nvPicPr>
        <p:blipFill>
          <a:blip r:embed="rId3">
            <a:alphaModFix/>
          </a:blip>
          <a:stretch>
            <a:fillRect/>
          </a:stretch>
        </p:blipFill>
        <p:spPr>
          <a:xfrm>
            <a:off x="4572000" y="1234075"/>
            <a:ext cx="4348975" cy="131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Collaborative Filtering</a:t>
            </a:r>
            <a:endParaRPr b="1">
              <a:solidFill>
                <a:srgbClr val="FF0000"/>
              </a:solidFill>
              <a:latin typeface="Amatic SC"/>
              <a:ea typeface="Amatic SC"/>
              <a:cs typeface="Amatic SC"/>
              <a:sym typeface="Amatic SC"/>
            </a:endParaRPr>
          </a:p>
        </p:txBody>
      </p:sp>
      <p:sp>
        <p:nvSpPr>
          <p:cNvPr id="147" name="Google Shape;147;p25"/>
          <p:cNvSpPr txBox="1"/>
          <p:nvPr>
            <p:ph idx="1" type="body"/>
          </p:nvPr>
        </p:nvSpPr>
        <p:spPr>
          <a:xfrm>
            <a:off x="4974250" y="984075"/>
            <a:ext cx="4002600" cy="3415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t>Models: (Surprise Library)</a:t>
            </a:r>
            <a:endParaRPr b="1" sz="1400"/>
          </a:p>
          <a:p>
            <a:pPr indent="-304165" lvl="0" marL="457200" rtl="0" algn="l">
              <a:spcBef>
                <a:spcPts val="1200"/>
              </a:spcBef>
              <a:spcAft>
                <a:spcPts val="0"/>
              </a:spcAft>
              <a:buSzPct val="100000"/>
              <a:buChar char="●"/>
            </a:pPr>
            <a:r>
              <a:rPr lang="en" sz="1400"/>
              <a:t>KNN Basic</a:t>
            </a:r>
            <a:endParaRPr sz="1400"/>
          </a:p>
          <a:p>
            <a:pPr indent="-304165" lvl="0" marL="457200" rtl="0" algn="l">
              <a:spcBef>
                <a:spcPts val="0"/>
              </a:spcBef>
              <a:spcAft>
                <a:spcPts val="0"/>
              </a:spcAft>
              <a:buSzPct val="100000"/>
              <a:buChar char="●"/>
            </a:pPr>
            <a:r>
              <a:rPr lang="en" sz="1400"/>
              <a:t>KNN Baseline</a:t>
            </a:r>
            <a:endParaRPr sz="1400"/>
          </a:p>
          <a:p>
            <a:pPr indent="-304165" lvl="0" marL="457200" rtl="0" algn="l">
              <a:spcBef>
                <a:spcPts val="0"/>
              </a:spcBef>
              <a:spcAft>
                <a:spcPts val="0"/>
              </a:spcAft>
              <a:buSzPct val="100000"/>
              <a:buChar char="●"/>
            </a:pPr>
            <a:r>
              <a:rPr lang="en" sz="1400"/>
              <a:t>KNN with means</a:t>
            </a:r>
            <a:endParaRPr sz="1400"/>
          </a:p>
          <a:p>
            <a:pPr indent="-304165" lvl="0" marL="457200" rtl="0" algn="l">
              <a:spcBef>
                <a:spcPts val="0"/>
              </a:spcBef>
              <a:spcAft>
                <a:spcPts val="0"/>
              </a:spcAft>
              <a:buSzPct val="100000"/>
              <a:buChar char="●"/>
            </a:pPr>
            <a:r>
              <a:rPr lang="en" sz="1400"/>
              <a:t>KNN with Z-score</a:t>
            </a:r>
            <a:endParaRPr sz="1400"/>
          </a:p>
          <a:p>
            <a:pPr indent="-304165" lvl="0" marL="457200" rtl="0" algn="l">
              <a:spcBef>
                <a:spcPts val="0"/>
              </a:spcBef>
              <a:spcAft>
                <a:spcPts val="0"/>
              </a:spcAft>
              <a:buSzPct val="100000"/>
              <a:buChar char="●"/>
            </a:pPr>
            <a:r>
              <a:rPr lang="en" sz="1400"/>
              <a:t>Co-clustering</a:t>
            </a:r>
            <a:endParaRPr sz="1400"/>
          </a:p>
          <a:p>
            <a:pPr indent="-304165" lvl="0" marL="457200" rtl="0" algn="l">
              <a:spcBef>
                <a:spcPts val="0"/>
              </a:spcBef>
              <a:spcAft>
                <a:spcPts val="0"/>
              </a:spcAft>
              <a:buSzPct val="100000"/>
              <a:buChar char="●"/>
            </a:pPr>
            <a:r>
              <a:rPr lang="en" sz="1400"/>
              <a:t>SlopeOne</a:t>
            </a:r>
            <a:endParaRPr sz="1400"/>
          </a:p>
          <a:p>
            <a:pPr indent="-304165" lvl="0" marL="457200" rtl="0" algn="l">
              <a:spcBef>
                <a:spcPts val="0"/>
              </a:spcBef>
              <a:spcAft>
                <a:spcPts val="0"/>
              </a:spcAft>
              <a:buSzPct val="100000"/>
              <a:buChar char="●"/>
            </a:pPr>
            <a:r>
              <a:rPr lang="en" sz="1400"/>
              <a:t>NMF ( A collaborative filtering algorithm based on Non-negative Matrix Factorization.)</a:t>
            </a:r>
            <a:endParaRPr sz="1400"/>
          </a:p>
          <a:p>
            <a:pPr indent="0" lvl="0" marL="0" rtl="0" algn="l">
              <a:spcBef>
                <a:spcPts val="1200"/>
              </a:spcBef>
              <a:spcAft>
                <a:spcPts val="1200"/>
              </a:spcAft>
              <a:buNone/>
            </a:pPr>
            <a:r>
              <a:rPr b="1" lang="en" sz="1400"/>
              <a:t>Similarity Metrics:</a:t>
            </a:r>
            <a:br>
              <a:rPr lang="en" sz="1400"/>
            </a:br>
            <a:br>
              <a:rPr lang="en" sz="1400"/>
            </a:br>
            <a:r>
              <a:rPr lang="en" sz="1400"/>
              <a:t>     Cosine Similarity</a:t>
            </a:r>
            <a:br>
              <a:rPr lang="en" sz="1400"/>
            </a:br>
            <a:r>
              <a:rPr lang="en" sz="1400"/>
              <a:t>     Mean square difference based similarity</a:t>
            </a:r>
            <a:br>
              <a:rPr lang="en" sz="1400"/>
            </a:br>
            <a:r>
              <a:rPr lang="en" sz="1400"/>
              <a:t>     Pearson coefficient</a:t>
            </a:r>
            <a:br>
              <a:rPr lang="en" sz="1400"/>
            </a:br>
            <a:r>
              <a:rPr lang="en" sz="1400"/>
              <a:t>     Pearson baseline</a:t>
            </a:r>
            <a:br>
              <a:rPr lang="en" sz="1500"/>
            </a:br>
            <a:endParaRPr sz="1500"/>
          </a:p>
        </p:txBody>
      </p:sp>
      <p:pic>
        <p:nvPicPr>
          <p:cNvPr id="148" name="Google Shape;148;p25"/>
          <p:cNvPicPr preferRelativeResize="0"/>
          <p:nvPr/>
        </p:nvPicPr>
        <p:blipFill rotWithShape="1">
          <a:blip r:embed="rId3">
            <a:alphaModFix/>
          </a:blip>
          <a:srcRect b="0" l="0" r="0" t="0"/>
          <a:stretch/>
        </p:blipFill>
        <p:spPr>
          <a:xfrm>
            <a:off x="485175" y="1286650"/>
            <a:ext cx="4236625" cy="311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Latent Factor Methods</a:t>
            </a:r>
            <a:endParaRPr b="1">
              <a:solidFill>
                <a:srgbClr val="FF0000"/>
              </a:solidFill>
              <a:latin typeface="Amatic SC"/>
              <a:ea typeface="Amatic SC"/>
              <a:cs typeface="Amatic SC"/>
              <a:sym typeface="Amatic SC"/>
            </a:endParaRPr>
          </a:p>
        </p:txBody>
      </p:sp>
      <p:sp>
        <p:nvSpPr>
          <p:cNvPr id="154" name="Google Shape;154;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Matrix factorization based algorithms:</a:t>
            </a:r>
            <a:endParaRPr/>
          </a:p>
          <a:p>
            <a:pPr indent="-317500" lvl="1" marL="914400" rtl="0" algn="l">
              <a:spcBef>
                <a:spcPts val="1200"/>
              </a:spcBef>
              <a:spcAft>
                <a:spcPts val="0"/>
              </a:spcAft>
              <a:buSzPts val="1400"/>
              <a:buChar char="○"/>
            </a:pPr>
            <a:r>
              <a:rPr b="1" lang="en"/>
              <a:t>SVD </a:t>
            </a:r>
            <a:r>
              <a:rPr lang="en"/>
              <a:t>: baseline estimates + latent factor predictions</a:t>
            </a:r>
            <a:endParaRPr/>
          </a:p>
          <a:p>
            <a:pPr indent="-317500" lvl="1" marL="914400" rtl="0" algn="l">
              <a:spcBef>
                <a:spcPts val="1000"/>
              </a:spcBef>
              <a:spcAft>
                <a:spcPts val="0"/>
              </a:spcAft>
              <a:buSzPts val="1400"/>
              <a:buChar char="○"/>
            </a:pPr>
            <a:r>
              <a:rPr b="1" lang="en"/>
              <a:t>SVDpp </a:t>
            </a:r>
            <a:r>
              <a:rPr lang="en"/>
              <a:t>: SVD + considers implicit ratings</a:t>
            </a:r>
            <a:endParaRPr/>
          </a:p>
          <a:p>
            <a:pPr indent="-342900" lvl="0" marL="457200" rtl="0" algn="l">
              <a:spcBef>
                <a:spcPts val="1000"/>
              </a:spcBef>
              <a:spcAft>
                <a:spcPts val="1200"/>
              </a:spcAft>
              <a:buSzPts val="1800"/>
              <a:buChar char="●"/>
            </a:pPr>
            <a:r>
              <a:rPr lang="en"/>
              <a:t>Hyperparameter tuning using GridsearchCV</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Comparative Analysis : </a:t>
            </a:r>
            <a:r>
              <a:rPr b="1" lang="en" sz="3200">
                <a:solidFill>
                  <a:srgbClr val="FF0000"/>
                </a:solidFill>
                <a:latin typeface="Amatic SC"/>
                <a:ea typeface="Amatic SC"/>
                <a:cs typeface="Amatic SC"/>
                <a:sym typeface="Amatic SC"/>
              </a:rPr>
              <a:t>RMSE vs MAE</a:t>
            </a:r>
            <a:endParaRPr b="1" sz="3200">
              <a:solidFill>
                <a:srgbClr val="FF0000"/>
              </a:solidFill>
              <a:latin typeface="Amatic SC"/>
              <a:ea typeface="Amatic SC"/>
              <a:cs typeface="Amatic SC"/>
              <a:sym typeface="Amatic SC"/>
            </a:endParaRPr>
          </a:p>
        </p:txBody>
      </p:sp>
      <p:pic>
        <p:nvPicPr>
          <p:cNvPr id="160" name="Google Shape;160;p27"/>
          <p:cNvPicPr preferRelativeResize="0"/>
          <p:nvPr/>
        </p:nvPicPr>
        <p:blipFill>
          <a:blip r:embed="rId3">
            <a:alphaModFix/>
          </a:blip>
          <a:stretch>
            <a:fillRect/>
          </a:stretch>
        </p:blipFill>
        <p:spPr>
          <a:xfrm>
            <a:off x="371913" y="1529575"/>
            <a:ext cx="8400176" cy="24769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22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Evaluation of different algorithms</a:t>
            </a:r>
            <a:endParaRPr b="1">
              <a:solidFill>
                <a:srgbClr val="FF0000"/>
              </a:solidFill>
              <a:latin typeface="Amatic SC"/>
              <a:ea typeface="Amatic SC"/>
              <a:cs typeface="Amatic SC"/>
              <a:sym typeface="Amatic SC"/>
            </a:endParaRPr>
          </a:p>
        </p:txBody>
      </p:sp>
      <p:pic>
        <p:nvPicPr>
          <p:cNvPr id="166" name="Google Shape;166;p28"/>
          <p:cNvPicPr preferRelativeResize="0"/>
          <p:nvPr/>
        </p:nvPicPr>
        <p:blipFill>
          <a:blip r:embed="rId3">
            <a:alphaModFix/>
          </a:blip>
          <a:stretch>
            <a:fillRect/>
          </a:stretch>
        </p:blipFill>
        <p:spPr>
          <a:xfrm>
            <a:off x="1068638" y="801450"/>
            <a:ext cx="7006724" cy="421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00">
                <a:solidFill>
                  <a:srgbClr val="FF0000"/>
                </a:solidFill>
                <a:latin typeface="Amatic SC"/>
                <a:ea typeface="Amatic SC"/>
                <a:cs typeface="Amatic SC"/>
                <a:sym typeface="Amatic SC"/>
              </a:rPr>
              <a:t>NDCG scores and trade-offs</a:t>
            </a:r>
            <a:endParaRPr b="1" sz="3100">
              <a:solidFill>
                <a:srgbClr val="FF0000"/>
              </a:solidFill>
              <a:latin typeface="Amatic SC"/>
              <a:ea typeface="Amatic SC"/>
              <a:cs typeface="Amatic SC"/>
              <a:sym typeface="Amatic SC"/>
            </a:endParaRPr>
          </a:p>
        </p:txBody>
      </p:sp>
      <p:pic>
        <p:nvPicPr>
          <p:cNvPr id="172" name="Google Shape;172;p29"/>
          <p:cNvPicPr preferRelativeResize="0"/>
          <p:nvPr/>
        </p:nvPicPr>
        <p:blipFill>
          <a:blip r:embed="rId3">
            <a:alphaModFix/>
          </a:blip>
          <a:stretch>
            <a:fillRect/>
          </a:stretch>
        </p:blipFill>
        <p:spPr>
          <a:xfrm>
            <a:off x="1062475" y="1234075"/>
            <a:ext cx="7139825" cy="343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753100" cy="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User-User vs Item-item Collaborative filtering</a:t>
            </a:r>
            <a:endParaRPr b="1">
              <a:solidFill>
                <a:srgbClr val="FF0000"/>
              </a:solidFill>
              <a:latin typeface="Amatic SC"/>
              <a:ea typeface="Amatic SC"/>
              <a:cs typeface="Amatic SC"/>
              <a:sym typeface="Amatic SC"/>
            </a:endParaRPr>
          </a:p>
        </p:txBody>
      </p:sp>
      <p:graphicFrame>
        <p:nvGraphicFramePr>
          <p:cNvPr id="178" name="Google Shape;178;p30"/>
          <p:cNvGraphicFramePr/>
          <p:nvPr/>
        </p:nvGraphicFramePr>
        <p:xfrm>
          <a:off x="509750" y="1704925"/>
          <a:ext cx="3000000" cy="3000000"/>
        </p:xfrm>
        <a:graphic>
          <a:graphicData uri="http://schemas.openxmlformats.org/drawingml/2006/table">
            <a:tbl>
              <a:tblPr>
                <a:noFill/>
                <a:tableStyleId>{73E5319E-0069-4E35-B233-12A6ABD529A4}</a:tableStyleId>
              </a:tblPr>
              <a:tblGrid>
                <a:gridCol w="2340900"/>
                <a:gridCol w="1491025"/>
                <a:gridCol w="1491025"/>
                <a:gridCol w="1491025"/>
                <a:gridCol w="1491025"/>
              </a:tblGrid>
              <a:tr h="557175">
                <a:tc>
                  <a:txBody>
                    <a:bodyPr/>
                    <a:lstStyle/>
                    <a:p>
                      <a:pPr indent="0" lvl="0" marL="0" rtl="0" algn="l">
                        <a:spcBef>
                          <a:spcPts val="0"/>
                        </a:spcBef>
                        <a:spcAft>
                          <a:spcPts val="0"/>
                        </a:spcAft>
                        <a:buNone/>
                      </a:pPr>
                      <a:r>
                        <a:rPr b="1" lang="en" sz="1300"/>
                        <a:t>KNN_Baseline</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CB4D"/>
                    </a:solidFill>
                  </a:tcPr>
                </a:tc>
                <a:tc gridSpan="2">
                  <a:txBody>
                    <a:bodyPr/>
                    <a:lstStyle/>
                    <a:p>
                      <a:pPr indent="0" lvl="0" marL="0" rtl="0" algn="ctr">
                        <a:lnSpc>
                          <a:spcPct val="115000"/>
                        </a:lnSpc>
                        <a:spcBef>
                          <a:spcPts val="0"/>
                        </a:spcBef>
                        <a:spcAft>
                          <a:spcPts val="0"/>
                        </a:spcAft>
                        <a:buNone/>
                      </a:pPr>
                      <a:r>
                        <a:rPr b="1" lang="en" sz="1000"/>
                        <a:t>Item Based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hMerge="1"/>
                <a:tc gridSpan="2">
                  <a:txBody>
                    <a:bodyPr/>
                    <a:lstStyle/>
                    <a:p>
                      <a:pPr indent="0" lvl="0" marL="0" rtl="0" algn="ctr">
                        <a:lnSpc>
                          <a:spcPct val="115000"/>
                        </a:lnSpc>
                        <a:spcBef>
                          <a:spcPts val="0"/>
                        </a:spcBef>
                        <a:spcAft>
                          <a:spcPts val="0"/>
                        </a:spcAft>
                        <a:buNone/>
                      </a:pPr>
                      <a:r>
                        <a:rPr b="1" lang="en" sz="1000"/>
                        <a:t>User-based</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4C2F4"/>
                    </a:solidFill>
                  </a:tcPr>
                </a:tc>
                <a:tc hMerge="1"/>
              </a:tr>
              <a:tr h="464350">
                <a:tc>
                  <a:txBody>
                    <a:bodyPr/>
                    <a:lstStyle/>
                    <a:p>
                      <a:pPr indent="0" lvl="0" marL="0" rtl="0" algn="l">
                        <a:lnSpc>
                          <a:spcPct val="115000"/>
                        </a:lnSpc>
                        <a:spcBef>
                          <a:spcPts val="0"/>
                        </a:spcBef>
                        <a:spcAft>
                          <a:spcPts val="0"/>
                        </a:spcAft>
                        <a:buNone/>
                      </a:pPr>
                      <a:r>
                        <a:rPr b="1" lang="en" sz="1000"/>
                        <a:t>Similarity Metrics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RMSE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MAE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RMSE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000"/>
                        <a:t>MAE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64350">
                <a:tc>
                  <a:txBody>
                    <a:bodyPr/>
                    <a:lstStyle/>
                    <a:p>
                      <a:pPr indent="0" lvl="0" marL="0" rtl="0" algn="l">
                        <a:lnSpc>
                          <a:spcPct val="115000"/>
                        </a:lnSpc>
                        <a:spcBef>
                          <a:spcPts val="0"/>
                        </a:spcBef>
                        <a:spcAft>
                          <a:spcPts val="0"/>
                        </a:spcAft>
                        <a:buNone/>
                      </a:pPr>
                      <a:r>
                        <a:rPr lang="en" sz="1000"/>
                        <a:t>Pearson baseline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0.8573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0.6718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0.8672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0.679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r>
              <a:tr h="464350">
                <a:tc>
                  <a:txBody>
                    <a:bodyPr/>
                    <a:lstStyle/>
                    <a:p>
                      <a:pPr indent="0" lvl="0" marL="0" rtl="0" algn="l">
                        <a:lnSpc>
                          <a:spcPct val="115000"/>
                        </a:lnSpc>
                        <a:spcBef>
                          <a:spcPts val="0"/>
                        </a:spcBef>
                        <a:spcAft>
                          <a:spcPts val="0"/>
                        </a:spcAft>
                        <a:buNone/>
                      </a:pPr>
                      <a:r>
                        <a:rPr lang="en" sz="1000"/>
                        <a:t>MSD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0.8846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0.6943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0.8935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0.705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64350">
                <a:tc>
                  <a:txBody>
                    <a:bodyPr/>
                    <a:lstStyle/>
                    <a:p>
                      <a:pPr indent="0" lvl="0" marL="0" rtl="0" algn="l">
                        <a:lnSpc>
                          <a:spcPct val="115000"/>
                        </a:lnSpc>
                        <a:spcBef>
                          <a:spcPts val="0"/>
                        </a:spcBef>
                        <a:spcAft>
                          <a:spcPts val="0"/>
                        </a:spcAft>
                        <a:buNone/>
                      </a:pPr>
                      <a:r>
                        <a:rPr lang="en" sz="1000"/>
                        <a:t>Cosine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0.8929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0.7023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0.8997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0.7107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EF8E3"/>
                    </a:solidFill>
                  </a:tcPr>
                </a:tc>
              </a:tr>
              <a:tr h="464350">
                <a:tc>
                  <a:txBody>
                    <a:bodyPr/>
                    <a:lstStyle/>
                    <a:p>
                      <a:pPr indent="0" lvl="0" marL="0" rtl="0" algn="l">
                        <a:lnSpc>
                          <a:spcPct val="115000"/>
                        </a:lnSpc>
                        <a:spcBef>
                          <a:spcPts val="0"/>
                        </a:spcBef>
                        <a:spcAft>
                          <a:spcPts val="0"/>
                        </a:spcAft>
                        <a:buNone/>
                      </a:pPr>
                      <a:r>
                        <a:rPr lang="en" sz="1000"/>
                        <a:t>Pearson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0.8884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0.6989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0.8946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0.7052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Combined Models</a:t>
            </a:r>
            <a:endParaRPr b="1">
              <a:solidFill>
                <a:srgbClr val="FF0000"/>
              </a:solidFill>
              <a:latin typeface="Amatic SC"/>
              <a:ea typeface="Amatic SC"/>
              <a:cs typeface="Amatic SC"/>
              <a:sym typeface="Amatic SC"/>
            </a:endParaRPr>
          </a:p>
        </p:txBody>
      </p:sp>
      <p:sp>
        <p:nvSpPr>
          <p:cNvPr id="184" name="Google Shape;184;p31"/>
          <p:cNvSpPr txBox="1"/>
          <p:nvPr>
            <p:ph idx="1" type="body"/>
          </p:nvPr>
        </p:nvSpPr>
        <p:spPr>
          <a:xfrm>
            <a:off x="311700" y="1234075"/>
            <a:ext cx="8520600" cy="39093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a:t>Combine the benefits of Collaborative filtering with other methods</a:t>
            </a:r>
            <a:endParaRPr/>
          </a:p>
          <a:p>
            <a:pPr indent="-342900" lvl="0" marL="457200" rtl="0" algn="l">
              <a:spcBef>
                <a:spcPts val="1200"/>
              </a:spcBef>
              <a:spcAft>
                <a:spcPts val="0"/>
              </a:spcAft>
              <a:buSzPts val="1800"/>
              <a:buChar char="●"/>
            </a:pPr>
            <a:r>
              <a:rPr lang="en"/>
              <a:t>Collaborative Filtering models : </a:t>
            </a:r>
            <a:endParaRPr/>
          </a:p>
          <a:p>
            <a:pPr indent="-317500" lvl="1" marL="914400" rtl="0" algn="l">
              <a:spcBef>
                <a:spcPts val="1000"/>
              </a:spcBef>
              <a:spcAft>
                <a:spcPts val="0"/>
              </a:spcAft>
              <a:buSzPts val="1400"/>
              <a:buChar char="○"/>
            </a:pPr>
            <a:r>
              <a:rPr lang="en"/>
              <a:t>KNN</a:t>
            </a:r>
            <a:endParaRPr/>
          </a:p>
          <a:p>
            <a:pPr indent="-317500" lvl="1" marL="914400" rtl="0" algn="l">
              <a:spcBef>
                <a:spcPts val="1000"/>
              </a:spcBef>
              <a:spcAft>
                <a:spcPts val="0"/>
              </a:spcAft>
              <a:buSzPts val="1400"/>
              <a:buChar char="○"/>
            </a:pPr>
            <a:r>
              <a:rPr lang="en"/>
              <a:t>Co-Clustering</a:t>
            </a:r>
            <a:endParaRPr/>
          </a:p>
          <a:p>
            <a:pPr indent="-317500" lvl="1" marL="914400" rtl="0" algn="l">
              <a:spcBef>
                <a:spcPts val="1000"/>
              </a:spcBef>
              <a:spcAft>
                <a:spcPts val="0"/>
              </a:spcAft>
              <a:buSzPts val="1400"/>
              <a:buChar char="○"/>
            </a:pPr>
            <a:r>
              <a:rPr lang="en"/>
              <a:t>SlopeOne</a:t>
            </a:r>
            <a:endParaRPr/>
          </a:p>
          <a:p>
            <a:pPr indent="-342900" lvl="0" marL="457200" rtl="0" algn="l">
              <a:spcBef>
                <a:spcPts val="1000"/>
              </a:spcBef>
              <a:spcAft>
                <a:spcPts val="0"/>
              </a:spcAft>
              <a:buSzPts val="1800"/>
              <a:buChar char="●"/>
            </a:pPr>
            <a:r>
              <a:rPr lang="en"/>
              <a:t>Combined with:</a:t>
            </a:r>
            <a:endParaRPr/>
          </a:p>
          <a:p>
            <a:pPr indent="-317500" lvl="1" marL="914400" rtl="0" algn="l">
              <a:spcBef>
                <a:spcPts val="1000"/>
              </a:spcBef>
              <a:spcAft>
                <a:spcPts val="0"/>
              </a:spcAft>
              <a:buSzPts val="1400"/>
              <a:buChar char="○"/>
            </a:pPr>
            <a:r>
              <a:rPr lang="en"/>
              <a:t>Matrix Factorization/NMF</a:t>
            </a:r>
            <a:endParaRPr/>
          </a:p>
          <a:p>
            <a:pPr indent="-317500" lvl="1" marL="914400" rtl="0" algn="l">
              <a:spcBef>
                <a:spcPts val="1000"/>
              </a:spcBef>
              <a:spcAft>
                <a:spcPts val="0"/>
              </a:spcAft>
              <a:buSzPts val="1400"/>
              <a:buChar char="○"/>
            </a:pPr>
            <a:r>
              <a:rPr lang="en"/>
              <a:t>SVD/SVD++</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a:solidFill>
                  <a:srgbClr val="FF0000"/>
                </a:solidFill>
                <a:latin typeface="Amatic SC"/>
                <a:ea typeface="Amatic SC"/>
                <a:cs typeface="Amatic SC"/>
                <a:sym typeface="Amatic SC"/>
              </a:rPr>
              <a:t>Problem Statement</a:t>
            </a:r>
            <a:endParaRPr b="1" sz="4000">
              <a:solidFill>
                <a:srgbClr val="FF0000"/>
              </a:solidFill>
              <a:latin typeface="Amatic SC"/>
              <a:ea typeface="Amatic SC"/>
              <a:cs typeface="Amatic SC"/>
              <a:sym typeface="Amatic SC"/>
            </a:endParaRPr>
          </a:p>
        </p:txBody>
      </p:sp>
      <p:sp>
        <p:nvSpPr>
          <p:cNvPr id="66" name="Google Shape;66;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A Movie Recommendation System based on the “MovieLens” dataset.</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0" y="1948975"/>
            <a:ext cx="9143999" cy="19250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Weighted Combination Of The Best Algorithms</a:t>
            </a:r>
            <a:endParaRPr b="1">
              <a:solidFill>
                <a:srgbClr val="FF0000"/>
              </a:solidFill>
              <a:latin typeface="Amatic SC"/>
              <a:ea typeface="Amatic SC"/>
              <a:cs typeface="Amatic SC"/>
              <a:sym typeface="Amatic SC"/>
            </a:endParaRPr>
          </a:p>
        </p:txBody>
      </p:sp>
      <p:sp>
        <p:nvSpPr>
          <p:cNvPr id="190" name="Google Shape;190;p32"/>
          <p:cNvSpPr txBox="1"/>
          <p:nvPr>
            <p:ph idx="1" type="body"/>
          </p:nvPr>
        </p:nvSpPr>
        <p:spPr>
          <a:xfrm>
            <a:off x="311700" y="2201775"/>
            <a:ext cx="8520600" cy="23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combinations under consideration:</a:t>
            </a:r>
            <a:endParaRPr/>
          </a:p>
          <a:p>
            <a:pPr indent="-342900" lvl="0" marL="457200" rtl="0" algn="l">
              <a:spcBef>
                <a:spcPts val="1200"/>
              </a:spcBef>
              <a:spcAft>
                <a:spcPts val="0"/>
              </a:spcAft>
              <a:buSzPts val="1800"/>
              <a:buChar char="●"/>
            </a:pPr>
            <a:r>
              <a:rPr lang="en"/>
              <a:t>KNN/Co-clustering + NMF</a:t>
            </a:r>
            <a:endParaRPr/>
          </a:p>
          <a:p>
            <a:pPr indent="-342900" lvl="0" marL="457200" rtl="0" algn="l">
              <a:spcBef>
                <a:spcPts val="0"/>
              </a:spcBef>
              <a:spcAft>
                <a:spcPts val="0"/>
              </a:spcAft>
              <a:buSzPts val="1800"/>
              <a:buChar char="●"/>
            </a:pPr>
            <a:r>
              <a:rPr lang="en"/>
              <a:t>Co-Clustering + NMF/SVD</a:t>
            </a:r>
            <a:endParaRPr/>
          </a:p>
        </p:txBody>
      </p:sp>
      <p:pic>
        <p:nvPicPr>
          <p:cNvPr id="191" name="Google Shape;191;p32"/>
          <p:cNvPicPr preferRelativeResize="0"/>
          <p:nvPr/>
        </p:nvPicPr>
        <p:blipFill>
          <a:blip r:embed="rId3">
            <a:alphaModFix/>
          </a:blip>
          <a:stretch>
            <a:fillRect/>
          </a:stretch>
        </p:blipFill>
        <p:spPr>
          <a:xfrm>
            <a:off x="218050" y="1285775"/>
            <a:ext cx="8520600" cy="64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Conclusion</a:t>
            </a:r>
            <a:endParaRPr b="1">
              <a:solidFill>
                <a:srgbClr val="FF0000"/>
              </a:solidFill>
              <a:latin typeface="Amatic SC"/>
              <a:ea typeface="Amatic SC"/>
              <a:cs typeface="Amatic SC"/>
              <a:sym typeface="Amatic SC"/>
            </a:endParaRPr>
          </a:p>
        </p:txBody>
      </p:sp>
      <p:sp>
        <p:nvSpPr>
          <p:cNvPr id="197" name="Google Shape;197;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Collaborative</a:t>
            </a:r>
            <a:r>
              <a:rPr lang="en"/>
              <a:t> filtering works better because very few users have &lt;20 ratings. A large number of the users have rated 50+ movies ~ atleast 5% of the total number of movies.</a:t>
            </a:r>
            <a:endParaRPr/>
          </a:p>
          <a:p>
            <a:pPr indent="0" lvl="0" marL="0" rtl="0" algn="l">
              <a:spcBef>
                <a:spcPts val="1200"/>
              </a:spcBef>
              <a:spcAft>
                <a:spcPts val="0"/>
              </a:spcAft>
              <a:buNone/>
            </a:pPr>
            <a:r>
              <a:rPr lang="en"/>
              <a:t>2) Item-item collaborative </a:t>
            </a:r>
            <a:r>
              <a:rPr lang="en"/>
              <a:t>filtering</a:t>
            </a:r>
            <a:r>
              <a:rPr lang="en"/>
              <a:t> works better than user to user collaborative filtering</a:t>
            </a:r>
            <a:endParaRPr/>
          </a:p>
          <a:p>
            <a:pPr indent="0" lvl="0" marL="0" rtl="0" algn="l">
              <a:spcBef>
                <a:spcPts val="1200"/>
              </a:spcBef>
              <a:spcAft>
                <a:spcPts val="0"/>
              </a:spcAft>
              <a:buNone/>
            </a:pPr>
            <a:r>
              <a:rPr lang="en"/>
              <a:t>3) The accuracy of recommendations improve when the </a:t>
            </a:r>
            <a:r>
              <a:rPr lang="en"/>
              <a:t>prediction</a:t>
            </a:r>
            <a:r>
              <a:rPr lang="en"/>
              <a:t> of different models are combined</a:t>
            </a:r>
            <a:endParaRPr/>
          </a:p>
          <a:p>
            <a:pPr indent="0" lvl="0" marL="0" rtl="0" algn="l">
              <a:spcBef>
                <a:spcPts val="1200"/>
              </a:spcBef>
              <a:spcAft>
                <a:spcPts val="12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4"/>
          <p:cNvPicPr preferRelativeResize="0"/>
          <p:nvPr/>
        </p:nvPicPr>
        <p:blipFill>
          <a:blip r:embed="rId3">
            <a:alphaModFix/>
          </a:blip>
          <a:stretch>
            <a:fillRect/>
          </a:stretch>
        </p:blipFill>
        <p:spPr>
          <a:xfrm>
            <a:off x="376475" y="445025"/>
            <a:ext cx="8098010" cy="465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0000"/>
                </a:solidFill>
                <a:latin typeface="Amatic SC"/>
                <a:ea typeface="Amatic SC"/>
                <a:cs typeface="Amatic SC"/>
                <a:sym typeface="Amatic SC"/>
              </a:rPr>
              <a:t>Dataset</a:t>
            </a:r>
            <a:endParaRPr sz="4000">
              <a:solidFill>
                <a:srgbClr val="FF0000"/>
              </a:solidFill>
              <a:latin typeface="Amatic SC"/>
              <a:ea typeface="Amatic SC"/>
              <a:cs typeface="Amatic SC"/>
              <a:sym typeface="Amatic SC"/>
            </a:endParaRPr>
          </a:p>
        </p:txBody>
      </p:sp>
      <p:sp>
        <p:nvSpPr>
          <p:cNvPr id="73" name="Google Shape;73;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MovieLens (Small) dataset</a:t>
            </a:r>
            <a:endParaRPr/>
          </a:p>
          <a:p>
            <a:pPr indent="0" lvl="0" marL="0" rtl="0" algn="l">
              <a:spcBef>
                <a:spcPts val="1200"/>
              </a:spcBef>
              <a:spcAft>
                <a:spcPts val="0"/>
              </a:spcAft>
              <a:buNone/>
            </a:pPr>
            <a:r>
              <a:rPr lang="en"/>
              <a:t> </a:t>
            </a:r>
            <a:r>
              <a:rPr b="1" lang="en"/>
              <a:t>Ratings</a:t>
            </a:r>
            <a:r>
              <a:rPr lang="en"/>
              <a:t>: ~100,000 </a:t>
            </a:r>
            <a:endParaRPr/>
          </a:p>
          <a:p>
            <a:pPr indent="0" lvl="0" marL="0" rtl="0" algn="l">
              <a:spcBef>
                <a:spcPts val="1200"/>
              </a:spcBef>
              <a:spcAft>
                <a:spcPts val="0"/>
              </a:spcAft>
              <a:buNone/>
            </a:pPr>
            <a:r>
              <a:rPr lang="en"/>
              <a:t> </a:t>
            </a:r>
            <a:r>
              <a:rPr b="1" lang="en"/>
              <a:t>Movies</a:t>
            </a:r>
            <a:r>
              <a:rPr lang="en"/>
              <a:t>: ~9000</a:t>
            </a:r>
            <a:endParaRPr/>
          </a:p>
          <a:p>
            <a:pPr indent="0" lvl="0" marL="0" rtl="0" algn="l">
              <a:spcBef>
                <a:spcPts val="1200"/>
              </a:spcBef>
              <a:spcAft>
                <a:spcPts val="0"/>
              </a:spcAft>
              <a:buNone/>
            </a:pPr>
            <a:r>
              <a:rPr lang="en"/>
              <a:t> </a:t>
            </a:r>
            <a:r>
              <a:rPr b="1" lang="en"/>
              <a:t>Users</a:t>
            </a:r>
            <a:r>
              <a:rPr lang="en"/>
              <a:t>: ~600</a:t>
            </a:r>
            <a:endParaRPr/>
          </a:p>
          <a:p>
            <a:pPr indent="0" lvl="0" marL="0" rtl="0" algn="l">
              <a:spcBef>
                <a:spcPts val="1200"/>
              </a:spcBef>
              <a:spcAft>
                <a:spcPts val="1200"/>
              </a:spcAft>
              <a:buNone/>
            </a:pPr>
            <a:r>
              <a:rPr b="1" lang="en"/>
              <a:t> Dataset Augmentation:</a:t>
            </a:r>
            <a:r>
              <a:rPr lang="en"/>
              <a:t> </a:t>
            </a:r>
            <a:br>
              <a:rPr lang="en"/>
            </a:br>
            <a:r>
              <a:rPr lang="en"/>
              <a:t> </a:t>
            </a:r>
            <a:r>
              <a:rPr lang="en" u="sng"/>
              <a:t>TMDB(The Movie Database)</a:t>
            </a:r>
            <a:r>
              <a:rPr lang="en"/>
              <a:t> database web-</a:t>
            </a:r>
            <a:r>
              <a:rPr lang="en"/>
              <a:t>scraped for retrieving auxiliary movie content information like Plot, Cast and Director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62925"/>
            <a:ext cx="85206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a:solidFill>
                  <a:srgbClr val="FF0000"/>
                </a:solidFill>
                <a:latin typeface="Amatic SC"/>
                <a:ea typeface="Amatic SC"/>
                <a:cs typeface="Amatic SC"/>
                <a:sym typeface="Amatic SC"/>
              </a:rPr>
              <a:t>Analysis of the Dataset</a:t>
            </a:r>
            <a:endParaRPr b="1" sz="4000">
              <a:solidFill>
                <a:srgbClr val="FF0000"/>
              </a:solidFill>
              <a:latin typeface="Amatic SC"/>
              <a:ea typeface="Amatic SC"/>
              <a:cs typeface="Amatic SC"/>
              <a:sym typeface="Amatic SC"/>
            </a:endParaRPr>
          </a:p>
        </p:txBody>
      </p:sp>
      <p:sp>
        <p:nvSpPr>
          <p:cNvPr id="79" name="Google Shape;79;p16"/>
          <p:cNvSpPr txBox="1"/>
          <p:nvPr/>
        </p:nvSpPr>
        <p:spPr>
          <a:xfrm>
            <a:off x="197400" y="3949300"/>
            <a:ext cx="8634900" cy="1024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SzPts val="1400"/>
              <a:buFont typeface="Playfair Display"/>
              <a:buChar char="-"/>
            </a:pPr>
            <a:r>
              <a:rPr lang="en">
                <a:latin typeface="Playfair Display"/>
                <a:ea typeface="Playfair Display"/>
                <a:cs typeface="Playfair Display"/>
                <a:sym typeface="Playfair Display"/>
              </a:rPr>
              <a:t>Shows average rating of each genre</a:t>
            </a:r>
            <a:endParaRPr>
              <a:latin typeface="Playfair Display"/>
              <a:ea typeface="Playfair Display"/>
              <a:cs typeface="Playfair Display"/>
              <a:sym typeface="Playfair Display"/>
            </a:endParaRPr>
          </a:p>
          <a:p>
            <a:pPr indent="-317500" lvl="0" marL="457200" rtl="0" algn="l">
              <a:lnSpc>
                <a:spcPct val="115000"/>
              </a:lnSpc>
              <a:spcBef>
                <a:spcPts val="1000"/>
              </a:spcBef>
              <a:spcAft>
                <a:spcPts val="0"/>
              </a:spcAft>
              <a:buSzPts val="1400"/>
              <a:buFont typeface="Playfair Display"/>
              <a:buChar char="-"/>
            </a:pPr>
            <a:r>
              <a:rPr lang="en">
                <a:latin typeface="Playfair Display"/>
                <a:ea typeface="Playfair Display"/>
                <a:cs typeface="Playfair Display"/>
                <a:sym typeface="Playfair Display"/>
              </a:rPr>
              <a:t>Gives indication of how likely movies of that genre is to be recommended to user based on the rating they give to that genre and the weights of the mean genre ratings</a:t>
            </a:r>
            <a:endParaRPr>
              <a:latin typeface="Playfair Display"/>
              <a:ea typeface="Playfair Display"/>
              <a:cs typeface="Playfair Display"/>
              <a:sym typeface="Playfair Display"/>
            </a:endParaRPr>
          </a:p>
        </p:txBody>
      </p:sp>
      <p:pic>
        <p:nvPicPr>
          <p:cNvPr id="80" name="Google Shape;80;p16"/>
          <p:cNvPicPr preferRelativeResize="0"/>
          <p:nvPr/>
        </p:nvPicPr>
        <p:blipFill>
          <a:blip r:embed="rId3">
            <a:alphaModFix/>
          </a:blip>
          <a:stretch>
            <a:fillRect/>
          </a:stretch>
        </p:blipFill>
        <p:spPr>
          <a:xfrm>
            <a:off x="0" y="934797"/>
            <a:ext cx="9144001" cy="30145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38150"/>
            <a:ext cx="85206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a:solidFill>
                  <a:srgbClr val="FF0000"/>
                </a:solidFill>
                <a:latin typeface="Amatic SC"/>
                <a:ea typeface="Amatic SC"/>
                <a:cs typeface="Amatic SC"/>
                <a:sym typeface="Amatic SC"/>
              </a:rPr>
              <a:t>Analysis of the Dataset - 2</a:t>
            </a:r>
            <a:endParaRPr b="1" sz="4000">
              <a:solidFill>
                <a:srgbClr val="FF0000"/>
              </a:solidFill>
              <a:latin typeface="Amatic SC"/>
              <a:ea typeface="Amatic SC"/>
              <a:cs typeface="Amatic SC"/>
              <a:sym typeface="Amatic SC"/>
            </a:endParaRPr>
          </a:p>
        </p:txBody>
      </p:sp>
      <p:pic>
        <p:nvPicPr>
          <p:cNvPr id="86" name="Google Shape;86;p17"/>
          <p:cNvPicPr preferRelativeResize="0"/>
          <p:nvPr/>
        </p:nvPicPr>
        <p:blipFill>
          <a:blip r:embed="rId3">
            <a:alphaModFix/>
          </a:blip>
          <a:stretch>
            <a:fillRect/>
          </a:stretch>
        </p:blipFill>
        <p:spPr>
          <a:xfrm>
            <a:off x="0" y="1133556"/>
            <a:ext cx="9143999" cy="2989237"/>
          </a:xfrm>
          <a:prstGeom prst="rect">
            <a:avLst/>
          </a:prstGeom>
          <a:noFill/>
          <a:ln>
            <a:noFill/>
          </a:ln>
        </p:spPr>
      </p:pic>
      <p:sp>
        <p:nvSpPr>
          <p:cNvPr id="87" name="Google Shape;87;p17"/>
          <p:cNvSpPr txBox="1"/>
          <p:nvPr/>
        </p:nvSpPr>
        <p:spPr>
          <a:xfrm>
            <a:off x="197400" y="4015125"/>
            <a:ext cx="8634900" cy="1024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SzPts val="1400"/>
              <a:buFont typeface="Playfair Display"/>
              <a:buChar char="-"/>
            </a:pPr>
            <a:r>
              <a:rPr lang="en">
                <a:latin typeface="Playfair Display"/>
                <a:ea typeface="Playfair Display"/>
                <a:cs typeface="Playfair Display"/>
                <a:sym typeface="Playfair Display"/>
              </a:rPr>
              <a:t>Demonstrates most frequently rated genres</a:t>
            </a:r>
            <a:endParaRPr>
              <a:latin typeface="Playfair Display"/>
              <a:ea typeface="Playfair Display"/>
              <a:cs typeface="Playfair Display"/>
              <a:sym typeface="Playfair Display"/>
            </a:endParaRPr>
          </a:p>
          <a:p>
            <a:pPr indent="-317500" lvl="0" marL="457200" rtl="0" algn="l">
              <a:lnSpc>
                <a:spcPct val="115000"/>
              </a:lnSpc>
              <a:spcBef>
                <a:spcPts val="1000"/>
              </a:spcBef>
              <a:spcAft>
                <a:spcPts val="0"/>
              </a:spcAft>
              <a:buSzPts val="1400"/>
              <a:buFont typeface="Playfair Display"/>
              <a:buChar char="-"/>
            </a:pPr>
            <a:r>
              <a:rPr lang="en">
                <a:latin typeface="Playfair Display"/>
                <a:ea typeface="Playfair Display"/>
                <a:cs typeface="Playfair Display"/>
                <a:sym typeface="Playfair Display"/>
              </a:rPr>
              <a:t>Gives indication of how popular the particular genre is and how likely movies from that genre is to be recommended</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629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ts val="891"/>
              <a:buFont typeface="Arial"/>
              <a:buNone/>
            </a:pPr>
            <a:r>
              <a:rPr b="1" lang="en" sz="4000">
                <a:solidFill>
                  <a:srgbClr val="FF0000"/>
                </a:solidFill>
                <a:latin typeface="Amatic SC"/>
                <a:ea typeface="Amatic SC"/>
                <a:cs typeface="Amatic SC"/>
                <a:sym typeface="Amatic SC"/>
              </a:rPr>
              <a:t>Analysis of the Dataset - 3</a:t>
            </a:r>
            <a:endParaRPr/>
          </a:p>
        </p:txBody>
      </p:sp>
      <p:pic>
        <p:nvPicPr>
          <p:cNvPr id="93" name="Google Shape;93;p18"/>
          <p:cNvPicPr preferRelativeResize="0"/>
          <p:nvPr/>
        </p:nvPicPr>
        <p:blipFill>
          <a:blip r:embed="rId3">
            <a:alphaModFix/>
          </a:blip>
          <a:stretch>
            <a:fillRect/>
          </a:stretch>
        </p:blipFill>
        <p:spPr>
          <a:xfrm>
            <a:off x="3996325" y="989675"/>
            <a:ext cx="5147675" cy="3514575"/>
          </a:xfrm>
          <a:prstGeom prst="rect">
            <a:avLst/>
          </a:prstGeom>
          <a:noFill/>
          <a:ln>
            <a:noFill/>
          </a:ln>
        </p:spPr>
      </p:pic>
      <p:pic>
        <p:nvPicPr>
          <p:cNvPr id="94" name="Google Shape;94;p18"/>
          <p:cNvPicPr preferRelativeResize="0"/>
          <p:nvPr/>
        </p:nvPicPr>
        <p:blipFill>
          <a:blip r:embed="rId4">
            <a:alphaModFix/>
          </a:blip>
          <a:stretch>
            <a:fillRect/>
          </a:stretch>
        </p:blipFill>
        <p:spPr>
          <a:xfrm>
            <a:off x="109225" y="861425"/>
            <a:ext cx="3887100" cy="377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Recommender</a:t>
            </a:r>
            <a:r>
              <a:rPr b="1" lang="en">
                <a:solidFill>
                  <a:srgbClr val="FF0000"/>
                </a:solidFill>
                <a:latin typeface="Amatic SC"/>
                <a:ea typeface="Amatic SC"/>
                <a:cs typeface="Amatic SC"/>
                <a:sym typeface="Amatic SC"/>
              </a:rPr>
              <a:t> Systems Models</a:t>
            </a:r>
            <a:endParaRPr b="1">
              <a:solidFill>
                <a:srgbClr val="FF0000"/>
              </a:solidFill>
              <a:latin typeface="Amatic SC"/>
              <a:ea typeface="Amatic SC"/>
              <a:cs typeface="Amatic SC"/>
              <a:sym typeface="Amatic SC"/>
            </a:endParaRPr>
          </a:p>
        </p:txBody>
      </p:sp>
      <p:sp>
        <p:nvSpPr>
          <p:cNvPr id="100" name="Google Shape;100;p19"/>
          <p:cNvSpPr txBox="1"/>
          <p:nvPr>
            <p:ph idx="1" type="body"/>
          </p:nvPr>
        </p:nvSpPr>
        <p:spPr>
          <a:xfrm>
            <a:off x="311700" y="1220175"/>
            <a:ext cx="8520600" cy="3334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Vote-based/Popularity</a:t>
            </a:r>
            <a:r>
              <a:rPr lang="en" sz="2000"/>
              <a:t> model</a:t>
            </a:r>
            <a:br>
              <a:rPr lang="en" sz="2000"/>
            </a:br>
            <a:endParaRPr sz="2000"/>
          </a:p>
          <a:p>
            <a:pPr indent="-355600" lvl="0" marL="457200" rtl="0" algn="l">
              <a:spcBef>
                <a:spcPts val="0"/>
              </a:spcBef>
              <a:spcAft>
                <a:spcPts val="0"/>
              </a:spcAft>
              <a:buSzPts val="2000"/>
              <a:buChar char="●"/>
            </a:pPr>
            <a:r>
              <a:rPr lang="en" sz="2000"/>
              <a:t>Content based model</a:t>
            </a:r>
            <a:br>
              <a:rPr lang="en" sz="2000"/>
            </a:br>
            <a:endParaRPr sz="2000"/>
          </a:p>
          <a:p>
            <a:pPr indent="-355600" lvl="0" marL="457200" rtl="0" algn="l">
              <a:spcBef>
                <a:spcPts val="0"/>
              </a:spcBef>
              <a:spcAft>
                <a:spcPts val="0"/>
              </a:spcAft>
              <a:buSzPts val="2000"/>
              <a:buChar char="●"/>
            </a:pPr>
            <a:r>
              <a:rPr lang="en" sz="2000"/>
              <a:t>Collaborative Filtering</a:t>
            </a:r>
            <a:br>
              <a:rPr lang="en" sz="2000"/>
            </a:br>
            <a:endParaRPr sz="2000"/>
          </a:p>
          <a:p>
            <a:pPr indent="-355600" lvl="0" marL="457200" rtl="0" algn="l">
              <a:spcBef>
                <a:spcPts val="0"/>
              </a:spcBef>
              <a:spcAft>
                <a:spcPts val="0"/>
              </a:spcAft>
              <a:buSzPts val="2000"/>
              <a:buChar char="●"/>
            </a:pPr>
            <a:r>
              <a:rPr lang="en" sz="2000"/>
              <a:t>Matrix Factorization method</a:t>
            </a:r>
            <a:br>
              <a:rPr lang="en" sz="2000"/>
            </a:br>
            <a:endParaRPr sz="2000"/>
          </a:p>
          <a:p>
            <a:pPr indent="-355600" lvl="0" marL="457200" rtl="0" algn="l">
              <a:spcBef>
                <a:spcPts val="0"/>
              </a:spcBef>
              <a:spcAft>
                <a:spcPts val="0"/>
              </a:spcAft>
              <a:buSzPts val="2000"/>
              <a:buChar char="●"/>
            </a:pPr>
            <a:r>
              <a:rPr lang="en" sz="2000"/>
              <a:t>Combined model ( Collaborative Filtering + SVD/NMF)</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00">
                <a:solidFill>
                  <a:srgbClr val="FF0000"/>
                </a:solidFill>
                <a:latin typeface="Amatic SC"/>
                <a:ea typeface="Amatic SC"/>
                <a:cs typeface="Amatic SC"/>
                <a:sym typeface="Amatic SC"/>
              </a:rPr>
              <a:t>Vote-Based/</a:t>
            </a:r>
            <a:r>
              <a:rPr b="1" lang="en" sz="3100">
                <a:solidFill>
                  <a:srgbClr val="FF0000"/>
                </a:solidFill>
                <a:latin typeface="Amatic SC"/>
                <a:ea typeface="Amatic SC"/>
                <a:cs typeface="Amatic SC"/>
                <a:sym typeface="Amatic SC"/>
              </a:rPr>
              <a:t>Popularity MODEL</a:t>
            </a:r>
            <a:endParaRPr b="1" sz="3100">
              <a:solidFill>
                <a:srgbClr val="FF0000"/>
              </a:solidFill>
              <a:latin typeface="Amatic SC"/>
              <a:ea typeface="Amatic SC"/>
              <a:cs typeface="Amatic SC"/>
              <a:sym typeface="Amatic SC"/>
            </a:endParaRPr>
          </a:p>
        </p:txBody>
      </p:sp>
      <p:pic>
        <p:nvPicPr>
          <p:cNvPr id="106" name="Google Shape;106;p20"/>
          <p:cNvPicPr preferRelativeResize="0"/>
          <p:nvPr/>
        </p:nvPicPr>
        <p:blipFill>
          <a:blip r:embed="rId3">
            <a:alphaModFix/>
          </a:blip>
          <a:stretch>
            <a:fillRect/>
          </a:stretch>
        </p:blipFill>
        <p:spPr>
          <a:xfrm>
            <a:off x="422825" y="1215550"/>
            <a:ext cx="3582599" cy="3135475"/>
          </a:xfrm>
          <a:prstGeom prst="rect">
            <a:avLst/>
          </a:prstGeom>
          <a:noFill/>
          <a:ln>
            <a:noFill/>
          </a:ln>
        </p:spPr>
      </p:pic>
      <p:sp>
        <p:nvSpPr>
          <p:cNvPr id="107" name="Google Shape;107;p20"/>
          <p:cNvSpPr txBox="1"/>
          <p:nvPr/>
        </p:nvSpPr>
        <p:spPr>
          <a:xfrm>
            <a:off x="4108025" y="1215550"/>
            <a:ext cx="4319100" cy="22320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1000"/>
              </a:spcBef>
              <a:spcAft>
                <a:spcPts val="0"/>
              </a:spcAft>
              <a:buSzPts val="1800"/>
              <a:buFont typeface="Playfair Display"/>
              <a:buChar char="●"/>
            </a:pPr>
            <a:r>
              <a:rPr lang="en" sz="1800">
                <a:latin typeface="Playfair Display"/>
                <a:ea typeface="Playfair Display"/>
                <a:cs typeface="Playfair Display"/>
                <a:sym typeface="Playfair Display"/>
              </a:rPr>
              <a:t>New users/ users with no rating</a:t>
            </a:r>
            <a:endParaRPr sz="1800">
              <a:latin typeface="Playfair Display"/>
              <a:ea typeface="Playfair Display"/>
              <a:cs typeface="Playfair Display"/>
              <a:sym typeface="Playfair Display"/>
            </a:endParaRPr>
          </a:p>
          <a:p>
            <a:pPr indent="-342900" lvl="0" marL="457200" rtl="0" algn="l">
              <a:lnSpc>
                <a:spcPct val="100000"/>
              </a:lnSpc>
              <a:spcBef>
                <a:spcPts val="1000"/>
              </a:spcBef>
              <a:spcAft>
                <a:spcPts val="0"/>
              </a:spcAft>
              <a:buSzPts val="1800"/>
              <a:buFont typeface="Playfair Display"/>
              <a:buChar char="●"/>
            </a:pPr>
            <a:r>
              <a:rPr lang="en" sz="1800">
                <a:latin typeface="Playfair Display"/>
                <a:ea typeface="Playfair Display"/>
                <a:cs typeface="Playfair Display"/>
                <a:sym typeface="Playfair Display"/>
              </a:rPr>
              <a:t>Crowd sourced data to augment the results.</a:t>
            </a:r>
            <a:endParaRPr sz="1800">
              <a:latin typeface="Playfair Display"/>
              <a:ea typeface="Playfair Display"/>
              <a:cs typeface="Playfair Display"/>
              <a:sym typeface="Playfair Display"/>
            </a:endParaRPr>
          </a:p>
          <a:p>
            <a:pPr indent="-342900" lvl="0" marL="457200" rtl="0" algn="l">
              <a:lnSpc>
                <a:spcPct val="100000"/>
              </a:lnSpc>
              <a:spcBef>
                <a:spcPts val="1000"/>
              </a:spcBef>
              <a:spcAft>
                <a:spcPts val="0"/>
              </a:spcAft>
              <a:buSzPts val="1800"/>
              <a:buFont typeface="Playfair Display"/>
              <a:buChar char="●"/>
            </a:pPr>
            <a:r>
              <a:rPr lang="en" sz="1800">
                <a:latin typeface="Playfair Display"/>
                <a:ea typeface="Playfair Display"/>
                <a:cs typeface="Playfair Display"/>
                <a:sym typeface="Playfair Display"/>
              </a:rPr>
              <a:t>IMDB ranking method for </a:t>
            </a:r>
            <a:r>
              <a:rPr lang="en" sz="1800">
                <a:latin typeface="Playfair Display"/>
                <a:ea typeface="Playfair Display"/>
                <a:cs typeface="Playfair Display"/>
                <a:sym typeface="Playfair Display"/>
              </a:rPr>
              <a:t>choosing</a:t>
            </a:r>
            <a:r>
              <a:rPr lang="en" sz="1800">
                <a:latin typeface="Playfair Display"/>
                <a:ea typeface="Playfair Display"/>
                <a:cs typeface="Playfair Display"/>
                <a:sym typeface="Playfair Display"/>
              </a:rPr>
              <a:t> TOP 250 movies.</a:t>
            </a:r>
            <a:endParaRPr sz="1800">
              <a:latin typeface="Playfair Display"/>
              <a:ea typeface="Playfair Display"/>
              <a:cs typeface="Playfair Display"/>
              <a:sym typeface="Playfair Display"/>
            </a:endParaRPr>
          </a:p>
          <a:p>
            <a:pPr indent="-342900" lvl="0" marL="457200" rtl="0" algn="l">
              <a:lnSpc>
                <a:spcPct val="100000"/>
              </a:lnSpc>
              <a:spcBef>
                <a:spcPts val="1000"/>
              </a:spcBef>
              <a:spcAft>
                <a:spcPts val="1000"/>
              </a:spcAft>
              <a:buSzPts val="1800"/>
              <a:buFont typeface="Playfair Display"/>
              <a:buChar char="●"/>
            </a:pPr>
            <a:r>
              <a:rPr b="1" lang="en" sz="1800">
                <a:latin typeface="Playfair Display"/>
                <a:ea typeface="Playfair Display"/>
                <a:cs typeface="Playfair Display"/>
                <a:sym typeface="Playfair Display"/>
              </a:rPr>
              <a:t>Dataset</a:t>
            </a:r>
            <a:r>
              <a:rPr lang="en" sz="1800">
                <a:latin typeface="Playfair Display"/>
                <a:ea typeface="Playfair Display"/>
                <a:cs typeface="Playfair Display"/>
                <a:sym typeface="Playfair Display"/>
              </a:rPr>
              <a:t>: TMDB-5000</a:t>
            </a:r>
            <a:endParaRPr sz="18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solidFill>
                  <a:srgbClr val="FF0000"/>
                </a:solidFill>
                <a:latin typeface="Amatic SC"/>
                <a:ea typeface="Amatic SC"/>
                <a:cs typeface="Amatic SC"/>
                <a:sym typeface="Amatic SC"/>
              </a:rPr>
              <a:t>Vote-based/</a:t>
            </a:r>
            <a:r>
              <a:rPr b="1" lang="en">
                <a:solidFill>
                  <a:srgbClr val="FF0000"/>
                </a:solidFill>
                <a:latin typeface="Amatic SC"/>
                <a:ea typeface="Amatic SC"/>
                <a:cs typeface="Amatic SC"/>
                <a:sym typeface="Amatic SC"/>
              </a:rPr>
              <a:t>Popularity</a:t>
            </a:r>
            <a:r>
              <a:rPr b="1" lang="en">
                <a:solidFill>
                  <a:srgbClr val="FF0000"/>
                </a:solidFill>
                <a:latin typeface="Amatic SC"/>
                <a:ea typeface="Amatic SC"/>
                <a:cs typeface="Amatic SC"/>
                <a:sym typeface="Amatic SC"/>
              </a:rPr>
              <a:t> MODEL (RESULTS)</a:t>
            </a:r>
            <a:endParaRPr b="1">
              <a:solidFill>
                <a:srgbClr val="FF0000"/>
              </a:solidFill>
              <a:latin typeface="Amatic SC"/>
              <a:ea typeface="Amatic SC"/>
              <a:cs typeface="Amatic SC"/>
              <a:sym typeface="Amatic SC"/>
            </a:endParaRPr>
          </a:p>
        </p:txBody>
      </p:sp>
      <p:sp>
        <p:nvSpPr>
          <p:cNvPr id="113" name="Google Shape;113;p21"/>
          <p:cNvSpPr txBox="1"/>
          <p:nvPr/>
        </p:nvSpPr>
        <p:spPr>
          <a:xfrm>
            <a:off x="669975" y="3846100"/>
            <a:ext cx="27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Top rated </a:t>
            </a:r>
            <a:r>
              <a:rPr b="1" lang="en">
                <a:latin typeface="Playfair Display"/>
                <a:ea typeface="Playfair Display"/>
                <a:cs typeface="Playfair Display"/>
                <a:sym typeface="Playfair Display"/>
              </a:rPr>
              <a:t>"</a:t>
            </a:r>
            <a:r>
              <a:rPr b="1" lang="en">
                <a:solidFill>
                  <a:srgbClr val="F46524"/>
                </a:solidFill>
                <a:latin typeface="Playfair Display"/>
                <a:ea typeface="Playfair Display"/>
                <a:cs typeface="Playfair Display"/>
                <a:sym typeface="Playfair Display"/>
              </a:rPr>
              <a:t>Romance</a:t>
            </a:r>
            <a:r>
              <a:rPr b="1" lang="en">
                <a:latin typeface="Playfair Display"/>
                <a:ea typeface="Playfair Display"/>
                <a:cs typeface="Playfair Display"/>
                <a:sym typeface="Playfair Display"/>
              </a:rPr>
              <a:t>"</a:t>
            </a:r>
            <a:r>
              <a:rPr lang="en">
                <a:latin typeface="Playfair Display"/>
                <a:ea typeface="Playfair Display"/>
                <a:cs typeface="Playfair Display"/>
                <a:sym typeface="Playfair Display"/>
              </a:rPr>
              <a:t> movies</a:t>
            </a:r>
            <a:endParaRPr>
              <a:latin typeface="Playfair Display"/>
              <a:ea typeface="Playfair Display"/>
              <a:cs typeface="Playfair Display"/>
              <a:sym typeface="Playfair Display"/>
            </a:endParaRPr>
          </a:p>
        </p:txBody>
      </p:sp>
      <p:sp>
        <p:nvSpPr>
          <p:cNvPr id="114" name="Google Shape;114;p21"/>
          <p:cNvSpPr txBox="1"/>
          <p:nvPr/>
        </p:nvSpPr>
        <p:spPr>
          <a:xfrm>
            <a:off x="5344475" y="1519350"/>
            <a:ext cx="25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Top rated "</a:t>
            </a:r>
            <a:r>
              <a:rPr b="1" lang="en">
                <a:solidFill>
                  <a:schemeClr val="accent4"/>
                </a:solidFill>
                <a:latin typeface="Playfair Display"/>
                <a:ea typeface="Playfair Display"/>
                <a:cs typeface="Playfair Display"/>
                <a:sym typeface="Playfair Display"/>
              </a:rPr>
              <a:t>Mystery</a:t>
            </a:r>
            <a:r>
              <a:rPr b="1" lang="en">
                <a:latin typeface="Playfair Display"/>
                <a:ea typeface="Playfair Display"/>
                <a:cs typeface="Playfair Display"/>
                <a:sym typeface="Playfair Display"/>
              </a:rPr>
              <a:t>"</a:t>
            </a:r>
            <a:r>
              <a:rPr lang="en">
                <a:latin typeface="Playfair Display"/>
                <a:ea typeface="Playfair Display"/>
                <a:cs typeface="Playfair Display"/>
                <a:sym typeface="Playfair Display"/>
              </a:rPr>
              <a:t> movies</a:t>
            </a:r>
            <a:endParaRPr>
              <a:latin typeface="Playfair Display"/>
              <a:ea typeface="Playfair Display"/>
              <a:cs typeface="Playfair Display"/>
              <a:sym typeface="Playfair Display"/>
            </a:endParaRPr>
          </a:p>
        </p:txBody>
      </p:sp>
      <p:pic>
        <p:nvPicPr>
          <p:cNvPr id="115" name="Google Shape;115;p21"/>
          <p:cNvPicPr preferRelativeResize="0"/>
          <p:nvPr/>
        </p:nvPicPr>
        <p:blipFill>
          <a:blip r:embed="rId3">
            <a:alphaModFix/>
          </a:blip>
          <a:stretch>
            <a:fillRect/>
          </a:stretch>
        </p:blipFill>
        <p:spPr>
          <a:xfrm>
            <a:off x="4572001" y="2275828"/>
            <a:ext cx="4224700" cy="2246723"/>
          </a:xfrm>
          <a:prstGeom prst="rect">
            <a:avLst/>
          </a:prstGeom>
          <a:noFill/>
          <a:ln>
            <a:noFill/>
          </a:ln>
        </p:spPr>
      </p:pic>
      <p:graphicFrame>
        <p:nvGraphicFramePr>
          <p:cNvPr id="116" name="Google Shape;116;p21"/>
          <p:cNvGraphicFramePr/>
          <p:nvPr/>
        </p:nvGraphicFramePr>
        <p:xfrm>
          <a:off x="75450" y="1279388"/>
          <a:ext cx="3000000" cy="3000000"/>
        </p:xfrm>
        <a:graphic>
          <a:graphicData uri="http://schemas.openxmlformats.org/drawingml/2006/table">
            <a:tbl>
              <a:tblPr>
                <a:noFill/>
                <a:tableStyleId>{73E5319E-0069-4E35-B233-12A6ABD529A4}</a:tableStyleId>
              </a:tblPr>
              <a:tblGrid>
                <a:gridCol w="2219325"/>
                <a:gridCol w="952500"/>
                <a:gridCol w="952500"/>
              </a:tblGrid>
              <a:tr h="200025">
                <a:tc>
                  <a:txBody>
                    <a:bodyPr/>
                    <a:lstStyle/>
                    <a:p>
                      <a:pPr indent="0" lvl="0" marL="0" rtl="0" algn="ctr">
                        <a:lnSpc>
                          <a:spcPct val="115000"/>
                        </a:lnSpc>
                        <a:spcBef>
                          <a:spcPts val="0"/>
                        </a:spcBef>
                        <a:spcAft>
                          <a:spcPts val="0"/>
                        </a:spcAft>
                        <a:buNone/>
                      </a:pPr>
                      <a:r>
                        <a:rPr b="1" lang="en" sz="1000"/>
                        <a:t>title</a:t>
                      </a:r>
                      <a:endParaRPr b="1"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46524"/>
                    </a:solidFill>
                  </a:tcPr>
                </a:tc>
                <a:tc>
                  <a:txBody>
                    <a:bodyPr/>
                    <a:lstStyle/>
                    <a:p>
                      <a:pPr indent="0" lvl="0" marL="0" rtl="0" algn="ctr">
                        <a:lnSpc>
                          <a:spcPct val="115000"/>
                        </a:lnSpc>
                        <a:spcBef>
                          <a:spcPts val="0"/>
                        </a:spcBef>
                        <a:spcAft>
                          <a:spcPts val="0"/>
                        </a:spcAft>
                        <a:buNone/>
                      </a:pPr>
                      <a:r>
                        <a:rPr b="1" lang="en" sz="1000"/>
                        <a:t>imdb_rating</a:t>
                      </a:r>
                      <a:endParaRPr b="1"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46524"/>
                    </a:solidFill>
                  </a:tcPr>
                </a:tc>
                <a:tc>
                  <a:txBody>
                    <a:bodyPr/>
                    <a:lstStyle/>
                    <a:p>
                      <a:pPr indent="0" lvl="0" marL="0" rtl="0" algn="ctr">
                        <a:lnSpc>
                          <a:spcPct val="115000"/>
                        </a:lnSpc>
                        <a:spcBef>
                          <a:spcPts val="0"/>
                        </a:spcBef>
                        <a:spcAft>
                          <a:spcPts val="0"/>
                        </a:spcAft>
                        <a:buNone/>
                      </a:pPr>
                      <a:r>
                        <a:rPr b="1" lang="en" sz="1000"/>
                        <a:t>popularity</a:t>
                      </a:r>
                      <a:endParaRPr b="1"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46524"/>
                    </a:solidFill>
                  </a:tcPr>
                </a:tc>
              </a:tr>
              <a:tr h="200025">
                <a:tc>
                  <a:txBody>
                    <a:bodyPr/>
                    <a:lstStyle/>
                    <a:p>
                      <a:pPr indent="0" lvl="0" marL="0" rtl="0" algn="l">
                        <a:lnSpc>
                          <a:spcPct val="115000"/>
                        </a:lnSpc>
                        <a:spcBef>
                          <a:spcPts val="0"/>
                        </a:spcBef>
                        <a:spcAft>
                          <a:spcPts val="0"/>
                        </a:spcAft>
                        <a:buNone/>
                      </a:pPr>
                      <a:r>
                        <a:rPr lang="en" sz="1000"/>
                        <a:t>Forrest Gump</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7.493812</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138.133331</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Titanic</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6.970261</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100.025899</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r>
              <a:tr h="200025">
                <a:tc>
                  <a:txBody>
                    <a:bodyPr/>
                    <a:lstStyle/>
                    <a:p>
                      <a:pPr indent="0" lvl="0" marL="0" rtl="0" algn="l">
                        <a:lnSpc>
                          <a:spcPct val="115000"/>
                        </a:lnSpc>
                        <a:spcBef>
                          <a:spcPts val="0"/>
                        </a:spcBef>
                        <a:spcAft>
                          <a:spcPts val="0"/>
                        </a:spcAft>
                        <a:buNone/>
                      </a:pPr>
                      <a:r>
                        <a:rPr lang="en" sz="1000"/>
                        <a:t>Her</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6.942697</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53.682367</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Eternal Sunshine of the Spotless Mind</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6.879048</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56.481487</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r>
              <a:tr h="200025">
                <a:tc>
                  <a:txBody>
                    <a:bodyPr/>
                    <a:lstStyle/>
                    <a:p>
                      <a:pPr indent="0" lvl="0" marL="0" rtl="0" algn="l">
                        <a:lnSpc>
                          <a:spcPct val="115000"/>
                        </a:lnSpc>
                        <a:spcBef>
                          <a:spcPts val="0"/>
                        </a:spcBef>
                        <a:spcAft>
                          <a:spcPts val="0"/>
                        </a:spcAft>
                        <a:buNone/>
                      </a:pPr>
                      <a:r>
                        <a:rPr lang="en" sz="1000"/>
                        <a:t>The Theory of Everything</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6.772112</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61.182331</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Amélie</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6.77195</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73.720244</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r>
              <a:tr h="200025">
                <a:tc>
                  <a:txBody>
                    <a:bodyPr/>
                    <a:lstStyle/>
                    <a:p>
                      <a:pPr indent="0" lvl="0" marL="0" rtl="0" algn="l">
                        <a:lnSpc>
                          <a:spcPct val="115000"/>
                        </a:lnSpc>
                        <a:spcBef>
                          <a:spcPts val="0"/>
                        </a:spcBef>
                        <a:spcAft>
                          <a:spcPts val="0"/>
                        </a:spcAft>
                        <a:buNone/>
                      </a:pPr>
                      <a:r>
                        <a:rPr lang="en" sz="1000"/>
                        <a:t>The Fault in Our Stars</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6.729273</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74.358971</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The Notebook</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6.680836</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55.109138</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r>
              <a:tr h="200025">
                <a:tc>
                  <a:txBody>
                    <a:bodyPr/>
                    <a:lstStyle/>
                    <a:p>
                      <a:pPr indent="0" lvl="0" marL="0" rtl="0" algn="l">
                        <a:lnSpc>
                          <a:spcPct val="115000"/>
                        </a:lnSpc>
                        <a:spcBef>
                          <a:spcPts val="0"/>
                        </a:spcBef>
                        <a:spcAft>
                          <a:spcPts val="0"/>
                        </a:spcAft>
                        <a:buNone/>
                      </a:pPr>
                      <a:r>
                        <a:rPr lang="en" sz="1000"/>
                        <a:t>A Beautiful Mind</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6.671066</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59.248437</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The Perks of Being a Wallflower</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6.664045</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c>
                  <a:txBody>
                    <a:bodyPr/>
                    <a:lstStyle/>
                    <a:p>
                      <a:pPr indent="0" lvl="0" marL="0" rtl="0" algn="r">
                        <a:lnSpc>
                          <a:spcPct val="115000"/>
                        </a:lnSpc>
                        <a:spcBef>
                          <a:spcPts val="0"/>
                        </a:spcBef>
                        <a:spcAft>
                          <a:spcPts val="0"/>
                        </a:spcAft>
                        <a:buNone/>
                      </a:pPr>
                      <a:r>
                        <a:rPr lang="en" sz="1000"/>
                        <a:t>43.444135</a:t>
                      </a:r>
                      <a:endParaRPr sz="1000"/>
                    </a:p>
                  </a:txBody>
                  <a:tcPr marT="19050" marB="19050" marR="28575" marL="28575" anchor="b">
                    <a:lnL cap="flat" cmpd="sng" w="6925">
                      <a:solidFill>
                        <a:srgbClr val="CCCCCC"/>
                      </a:solidFill>
                      <a:prstDash val="solid"/>
                      <a:round/>
                      <a:headEnd len="sm" w="sm" type="none"/>
                      <a:tailEnd len="sm" w="sm" type="none"/>
                    </a:lnL>
                    <a:lnR cap="flat" cmpd="sng" w="6925">
                      <a:solidFill>
                        <a:srgbClr val="CCCCCC"/>
                      </a:solidFill>
                      <a:prstDash val="solid"/>
                      <a:round/>
                      <a:headEnd len="sm" w="sm" type="none"/>
                      <a:tailEnd len="sm" w="sm" type="none"/>
                    </a:lnR>
                    <a:lnT cap="flat" cmpd="sng" w="6925">
                      <a:solidFill>
                        <a:srgbClr val="CCCCCC"/>
                      </a:solidFill>
                      <a:prstDash val="solid"/>
                      <a:round/>
                      <a:headEnd len="sm" w="sm" type="none"/>
                      <a:tailEnd len="sm" w="sm" type="none"/>
                    </a:lnT>
                    <a:lnB cap="flat" cmpd="sng" w="6925">
                      <a:solidFill>
                        <a:srgbClr val="CCCCCC"/>
                      </a:solidFill>
                      <a:prstDash val="solid"/>
                      <a:round/>
                      <a:headEnd len="sm" w="sm" type="none"/>
                      <a:tailEnd len="sm" w="sm" type="none"/>
                    </a:lnB>
                    <a:solidFill>
                      <a:srgbClr val="FFE6D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