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DCBB79-D637-4136-B0DF-5BC705609C5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C0E1434-248E-48F8-9B43-45867BDCFECE}">
      <dgm:prSet custT="1"/>
      <dgm:spPr/>
      <dgm:t>
        <a:bodyPr/>
        <a:lstStyle/>
        <a:p>
          <a:r>
            <a:rPr lang="bg-BG" sz="2000" dirty="0"/>
            <a:t>На дъска </a:t>
          </a:r>
          <a:r>
            <a:rPr lang="en-US" sz="2000" dirty="0" err="1"/>
            <a:t>NxN</a:t>
          </a:r>
          <a:r>
            <a:rPr lang="bg-BG" sz="2000" dirty="0"/>
            <a:t> змия се движи в 4 посоки (нагоре,</a:t>
          </a:r>
          <a:r>
            <a:rPr lang="en-US" sz="2000" dirty="0"/>
            <a:t> </a:t>
          </a:r>
          <a:r>
            <a:rPr lang="bg-BG" sz="2000" dirty="0"/>
            <a:t>надясно, надолу и наляво), за да събира случайно поставени на дъската ябълки, като при всяко достигане до ябълка, размерът на змията се увеличава с 1.</a:t>
          </a:r>
          <a:endParaRPr lang="en-US" sz="2000" dirty="0"/>
        </a:p>
      </dgm:t>
    </dgm:pt>
    <dgm:pt modelId="{CEACFB7E-F869-42B6-AD68-5FC85D3D14DE}" type="parTrans" cxnId="{EEF4B912-1D92-4E5B-8884-C0960426FB34}">
      <dgm:prSet/>
      <dgm:spPr/>
      <dgm:t>
        <a:bodyPr/>
        <a:lstStyle/>
        <a:p>
          <a:endParaRPr lang="en-US"/>
        </a:p>
      </dgm:t>
    </dgm:pt>
    <dgm:pt modelId="{1B447DE9-66B2-411E-A5C8-17E29FDCB981}" type="sibTrans" cxnId="{EEF4B912-1D92-4E5B-8884-C0960426FB34}">
      <dgm:prSet/>
      <dgm:spPr/>
      <dgm:t>
        <a:bodyPr/>
        <a:lstStyle/>
        <a:p>
          <a:endParaRPr lang="en-US"/>
        </a:p>
      </dgm:t>
    </dgm:pt>
    <dgm:pt modelId="{F6EEA2A0-BD53-42F1-AB00-AA980AC1B7A9}">
      <dgm:prSet custT="1"/>
      <dgm:spPr/>
      <dgm:t>
        <a:bodyPr/>
        <a:lstStyle/>
        <a:p>
          <a:r>
            <a:rPr lang="bg-BG" sz="2400" dirty="0"/>
            <a:t>Цел – да изяде възможно най-голям брой ябълки</a:t>
          </a:r>
          <a:endParaRPr lang="en-US" sz="2400" dirty="0"/>
        </a:p>
      </dgm:t>
    </dgm:pt>
    <dgm:pt modelId="{1A539522-CEDA-4871-A137-337B0E3C2149}" type="parTrans" cxnId="{0ACFF3A0-F97D-4975-8DE3-F8AB6F10F4EA}">
      <dgm:prSet/>
      <dgm:spPr/>
      <dgm:t>
        <a:bodyPr/>
        <a:lstStyle/>
        <a:p>
          <a:endParaRPr lang="en-US"/>
        </a:p>
      </dgm:t>
    </dgm:pt>
    <dgm:pt modelId="{5A407664-17F3-4EF1-A53E-9C9A44551F16}" type="sibTrans" cxnId="{0ACFF3A0-F97D-4975-8DE3-F8AB6F10F4EA}">
      <dgm:prSet/>
      <dgm:spPr/>
      <dgm:t>
        <a:bodyPr/>
        <a:lstStyle/>
        <a:p>
          <a:endParaRPr lang="en-US"/>
        </a:p>
      </dgm:t>
    </dgm:pt>
    <dgm:pt modelId="{2DB7A6BE-B5CC-4E1C-9A4E-1A80B50FD3BF}">
      <dgm:prSet custT="1"/>
      <dgm:spPr/>
      <dgm:t>
        <a:bodyPr/>
        <a:lstStyle/>
        <a:p>
          <a:r>
            <a:rPr lang="bg-BG" sz="2400" dirty="0"/>
            <a:t>Край на играта при:</a:t>
          </a:r>
          <a:endParaRPr lang="en-US" sz="2400" dirty="0"/>
        </a:p>
      </dgm:t>
    </dgm:pt>
    <dgm:pt modelId="{68808C8A-B3F1-4A1E-A424-95F4AAE9A3E7}" type="parTrans" cxnId="{848F26A1-80AA-4249-9E1F-3DBB0873C47A}">
      <dgm:prSet/>
      <dgm:spPr/>
      <dgm:t>
        <a:bodyPr/>
        <a:lstStyle/>
        <a:p>
          <a:endParaRPr lang="en-US"/>
        </a:p>
      </dgm:t>
    </dgm:pt>
    <dgm:pt modelId="{6DB7054F-F091-481A-90F7-864EA4032889}" type="sibTrans" cxnId="{848F26A1-80AA-4249-9E1F-3DBB0873C47A}">
      <dgm:prSet/>
      <dgm:spPr/>
      <dgm:t>
        <a:bodyPr/>
        <a:lstStyle/>
        <a:p>
          <a:endParaRPr lang="en-US"/>
        </a:p>
      </dgm:t>
    </dgm:pt>
    <dgm:pt modelId="{4F9D9645-2BEB-4A25-8721-67BCB146468F}">
      <dgm:prSet custT="1"/>
      <dgm:spPr/>
      <dgm:t>
        <a:bodyPr/>
        <a:lstStyle/>
        <a:p>
          <a:r>
            <a:rPr lang="bg-BG" sz="2400" dirty="0"/>
            <a:t>стигане до път без изход</a:t>
          </a:r>
          <a:endParaRPr lang="en-US" sz="2400" dirty="0"/>
        </a:p>
      </dgm:t>
    </dgm:pt>
    <dgm:pt modelId="{23EA5396-1829-4EA3-A19F-79E465C71CBB}" type="parTrans" cxnId="{80E335A4-036D-4583-8B03-B7E9E753FC25}">
      <dgm:prSet/>
      <dgm:spPr/>
      <dgm:t>
        <a:bodyPr/>
        <a:lstStyle/>
        <a:p>
          <a:endParaRPr lang="en-US"/>
        </a:p>
      </dgm:t>
    </dgm:pt>
    <dgm:pt modelId="{8D1878D7-612E-400D-9131-E90A82990CE8}" type="sibTrans" cxnId="{80E335A4-036D-4583-8B03-B7E9E753FC25}">
      <dgm:prSet/>
      <dgm:spPr/>
      <dgm:t>
        <a:bodyPr/>
        <a:lstStyle/>
        <a:p>
          <a:endParaRPr lang="en-US"/>
        </a:p>
      </dgm:t>
    </dgm:pt>
    <dgm:pt modelId="{D043DC17-1F7C-49A6-A5E6-C6FD19593278}">
      <dgm:prSet custT="1"/>
      <dgm:spPr/>
      <dgm:t>
        <a:bodyPr/>
        <a:lstStyle/>
        <a:p>
          <a:r>
            <a:rPr lang="bg-BG" sz="2400" dirty="0"/>
            <a:t>„</a:t>
          </a:r>
          <a:r>
            <a:rPr lang="bg-BG" sz="2400" dirty="0" err="1"/>
            <a:t>самоухапване</a:t>
          </a:r>
          <a:r>
            <a:rPr lang="bg-BG" sz="2400" dirty="0"/>
            <a:t>“ </a:t>
          </a:r>
          <a:endParaRPr lang="en-US" sz="2400" dirty="0"/>
        </a:p>
      </dgm:t>
    </dgm:pt>
    <dgm:pt modelId="{B3A6EE96-1DB2-422D-9AAB-753DB9D22379}" type="parTrans" cxnId="{A2637FF9-758B-4CCA-9F07-0AF09B812599}">
      <dgm:prSet/>
      <dgm:spPr/>
      <dgm:t>
        <a:bodyPr/>
        <a:lstStyle/>
        <a:p>
          <a:endParaRPr lang="en-US"/>
        </a:p>
      </dgm:t>
    </dgm:pt>
    <dgm:pt modelId="{E8C9EA68-0C70-4D43-9F7B-EDBABB5392E8}" type="sibTrans" cxnId="{A2637FF9-758B-4CCA-9F07-0AF09B812599}">
      <dgm:prSet/>
      <dgm:spPr/>
      <dgm:t>
        <a:bodyPr/>
        <a:lstStyle/>
        <a:p>
          <a:endParaRPr lang="en-US"/>
        </a:p>
      </dgm:t>
    </dgm:pt>
    <dgm:pt modelId="{1BDA510E-3097-4CFE-A8F3-48BD1446D377}" type="pres">
      <dgm:prSet presAssocID="{A7DCBB79-D637-4136-B0DF-5BC705609C5E}" presName="linear" presStyleCnt="0">
        <dgm:presLayoutVars>
          <dgm:animLvl val="lvl"/>
          <dgm:resizeHandles val="exact"/>
        </dgm:presLayoutVars>
      </dgm:prSet>
      <dgm:spPr/>
    </dgm:pt>
    <dgm:pt modelId="{3452858E-C985-42E6-A7C7-C5FCFB8BB235}" type="pres">
      <dgm:prSet presAssocID="{1C0E1434-248E-48F8-9B43-45867BDCFE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24F5CFC-572F-4D51-BF00-C77A910F382E}" type="pres">
      <dgm:prSet presAssocID="{1B447DE9-66B2-411E-A5C8-17E29FDCB981}" presName="spacer" presStyleCnt="0"/>
      <dgm:spPr/>
    </dgm:pt>
    <dgm:pt modelId="{E15B3F25-904C-4039-B6AE-895E667C5CC8}" type="pres">
      <dgm:prSet presAssocID="{F6EEA2A0-BD53-42F1-AB00-AA980AC1B7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1E997F-3473-455B-BADD-95B52913FEAC}" type="pres">
      <dgm:prSet presAssocID="{5A407664-17F3-4EF1-A53E-9C9A44551F16}" presName="spacer" presStyleCnt="0"/>
      <dgm:spPr/>
    </dgm:pt>
    <dgm:pt modelId="{4AD69A3B-69E6-43FC-A104-A174CE934677}" type="pres">
      <dgm:prSet presAssocID="{2DB7A6BE-B5CC-4E1C-9A4E-1A80B50FD3B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54FDBB-88E4-4D19-81DC-BC9C9BE38C5A}" type="pres">
      <dgm:prSet presAssocID="{2DB7A6BE-B5CC-4E1C-9A4E-1A80B50FD3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0813212-5529-4FD3-B443-BF30318AF660}" type="presOf" srcId="{1C0E1434-248E-48F8-9B43-45867BDCFECE}" destId="{3452858E-C985-42E6-A7C7-C5FCFB8BB235}" srcOrd="0" destOrd="0" presId="urn:microsoft.com/office/officeart/2005/8/layout/vList2"/>
    <dgm:cxn modelId="{EEF4B912-1D92-4E5B-8884-C0960426FB34}" srcId="{A7DCBB79-D637-4136-B0DF-5BC705609C5E}" destId="{1C0E1434-248E-48F8-9B43-45867BDCFECE}" srcOrd="0" destOrd="0" parTransId="{CEACFB7E-F869-42B6-AD68-5FC85D3D14DE}" sibTransId="{1B447DE9-66B2-411E-A5C8-17E29FDCB981}"/>
    <dgm:cxn modelId="{330F9B2A-5474-4555-B374-88A65A024808}" type="presOf" srcId="{2DB7A6BE-B5CC-4E1C-9A4E-1A80B50FD3BF}" destId="{4AD69A3B-69E6-43FC-A104-A174CE934677}" srcOrd="0" destOrd="0" presId="urn:microsoft.com/office/officeart/2005/8/layout/vList2"/>
    <dgm:cxn modelId="{C44E146D-C36C-4442-AE69-080F5BAC6382}" type="presOf" srcId="{D043DC17-1F7C-49A6-A5E6-C6FD19593278}" destId="{FF54FDBB-88E4-4D19-81DC-BC9C9BE38C5A}" srcOrd="0" destOrd="1" presId="urn:microsoft.com/office/officeart/2005/8/layout/vList2"/>
    <dgm:cxn modelId="{B7678872-0C81-41A6-8CA0-F0698ACAAA39}" type="presOf" srcId="{4F9D9645-2BEB-4A25-8721-67BCB146468F}" destId="{FF54FDBB-88E4-4D19-81DC-BC9C9BE38C5A}" srcOrd="0" destOrd="0" presId="urn:microsoft.com/office/officeart/2005/8/layout/vList2"/>
    <dgm:cxn modelId="{EC308983-C473-4115-8283-BA41D4EE24D7}" type="presOf" srcId="{A7DCBB79-D637-4136-B0DF-5BC705609C5E}" destId="{1BDA510E-3097-4CFE-A8F3-48BD1446D377}" srcOrd="0" destOrd="0" presId="urn:microsoft.com/office/officeart/2005/8/layout/vList2"/>
    <dgm:cxn modelId="{519D999D-6B1F-4839-BA88-11CF6BDF8389}" type="presOf" srcId="{F6EEA2A0-BD53-42F1-AB00-AA980AC1B7A9}" destId="{E15B3F25-904C-4039-B6AE-895E667C5CC8}" srcOrd="0" destOrd="0" presId="urn:microsoft.com/office/officeart/2005/8/layout/vList2"/>
    <dgm:cxn modelId="{0ACFF3A0-F97D-4975-8DE3-F8AB6F10F4EA}" srcId="{A7DCBB79-D637-4136-B0DF-5BC705609C5E}" destId="{F6EEA2A0-BD53-42F1-AB00-AA980AC1B7A9}" srcOrd="1" destOrd="0" parTransId="{1A539522-CEDA-4871-A137-337B0E3C2149}" sibTransId="{5A407664-17F3-4EF1-A53E-9C9A44551F16}"/>
    <dgm:cxn modelId="{848F26A1-80AA-4249-9E1F-3DBB0873C47A}" srcId="{A7DCBB79-D637-4136-B0DF-5BC705609C5E}" destId="{2DB7A6BE-B5CC-4E1C-9A4E-1A80B50FD3BF}" srcOrd="2" destOrd="0" parTransId="{68808C8A-B3F1-4A1E-A424-95F4AAE9A3E7}" sibTransId="{6DB7054F-F091-481A-90F7-864EA4032889}"/>
    <dgm:cxn modelId="{80E335A4-036D-4583-8B03-B7E9E753FC25}" srcId="{2DB7A6BE-B5CC-4E1C-9A4E-1A80B50FD3BF}" destId="{4F9D9645-2BEB-4A25-8721-67BCB146468F}" srcOrd="0" destOrd="0" parTransId="{23EA5396-1829-4EA3-A19F-79E465C71CBB}" sibTransId="{8D1878D7-612E-400D-9131-E90A82990CE8}"/>
    <dgm:cxn modelId="{A2637FF9-758B-4CCA-9F07-0AF09B812599}" srcId="{2DB7A6BE-B5CC-4E1C-9A4E-1A80B50FD3BF}" destId="{D043DC17-1F7C-49A6-A5E6-C6FD19593278}" srcOrd="1" destOrd="0" parTransId="{B3A6EE96-1DB2-422D-9AAB-753DB9D22379}" sibTransId="{E8C9EA68-0C70-4D43-9F7B-EDBABB5392E8}"/>
    <dgm:cxn modelId="{61B1736A-06F1-4CFF-A7FA-A73351F5EA90}" type="presParOf" srcId="{1BDA510E-3097-4CFE-A8F3-48BD1446D377}" destId="{3452858E-C985-42E6-A7C7-C5FCFB8BB235}" srcOrd="0" destOrd="0" presId="urn:microsoft.com/office/officeart/2005/8/layout/vList2"/>
    <dgm:cxn modelId="{75CF161C-42DB-421D-B714-094C5A2782AB}" type="presParOf" srcId="{1BDA510E-3097-4CFE-A8F3-48BD1446D377}" destId="{424F5CFC-572F-4D51-BF00-C77A910F382E}" srcOrd="1" destOrd="0" presId="urn:microsoft.com/office/officeart/2005/8/layout/vList2"/>
    <dgm:cxn modelId="{4372A589-6250-4EF0-88B1-D4DAFD70B0E5}" type="presParOf" srcId="{1BDA510E-3097-4CFE-A8F3-48BD1446D377}" destId="{E15B3F25-904C-4039-B6AE-895E667C5CC8}" srcOrd="2" destOrd="0" presId="urn:microsoft.com/office/officeart/2005/8/layout/vList2"/>
    <dgm:cxn modelId="{EF8F6AB0-BA36-4C7C-AE1F-D1AF7CDDC031}" type="presParOf" srcId="{1BDA510E-3097-4CFE-A8F3-48BD1446D377}" destId="{591E997F-3473-455B-BADD-95B52913FEAC}" srcOrd="3" destOrd="0" presId="urn:microsoft.com/office/officeart/2005/8/layout/vList2"/>
    <dgm:cxn modelId="{9513EBC8-42C8-4D62-94C6-520D8CB90B4A}" type="presParOf" srcId="{1BDA510E-3097-4CFE-A8F3-48BD1446D377}" destId="{4AD69A3B-69E6-43FC-A104-A174CE934677}" srcOrd="4" destOrd="0" presId="urn:microsoft.com/office/officeart/2005/8/layout/vList2"/>
    <dgm:cxn modelId="{FEF0E300-5FCA-4B05-99D7-FAEFE34DA9BD}" type="presParOf" srcId="{1BDA510E-3097-4CFE-A8F3-48BD1446D377}" destId="{FF54FDBB-88E4-4D19-81DC-BC9C9BE38C5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A9CD0F-931B-494C-BC1B-06398F8A19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7D794-31E6-4A4D-B67F-7411AC9C9352}">
      <dgm:prSet/>
      <dgm:spPr/>
      <dgm:t>
        <a:bodyPr/>
        <a:lstStyle/>
        <a:p>
          <a:r>
            <a:rPr lang="bg-BG" dirty="0"/>
            <a:t>Алгоритъм, основан на </a:t>
          </a:r>
          <a:r>
            <a:rPr lang="bg-BG" dirty="0" err="1"/>
            <a:t>Хамилтонов</a:t>
          </a:r>
          <a:r>
            <a:rPr lang="bg-BG" dirty="0"/>
            <a:t> цикъл</a:t>
          </a:r>
          <a:endParaRPr lang="en-US" dirty="0"/>
        </a:p>
      </dgm:t>
    </dgm:pt>
    <dgm:pt modelId="{6AF955A8-1E49-451D-8AE4-A7B2554682B6}" type="parTrans" cxnId="{3D59E333-6036-4795-8C3B-03F5DD2B8908}">
      <dgm:prSet/>
      <dgm:spPr/>
      <dgm:t>
        <a:bodyPr/>
        <a:lstStyle/>
        <a:p>
          <a:endParaRPr lang="en-US"/>
        </a:p>
      </dgm:t>
    </dgm:pt>
    <dgm:pt modelId="{42CE71E2-F316-4279-89A3-A3D7EC2126D5}" type="sibTrans" cxnId="{3D59E333-6036-4795-8C3B-03F5DD2B8908}">
      <dgm:prSet/>
      <dgm:spPr/>
      <dgm:t>
        <a:bodyPr/>
        <a:lstStyle/>
        <a:p>
          <a:endParaRPr lang="en-US"/>
        </a:p>
      </dgm:t>
    </dgm:pt>
    <dgm:pt modelId="{DDCE3066-8D94-4536-A379-31EEE87D650F}">
      <dgm:prSet custT="1"/>
      <dgm:spPr/>
      <dgm:t>
        <a:bodyPr/>
        <a:lstStyle/>
        <a:p>
          <a:r>
            <a:rPr lang="en-US" sz="3600" dirty="0"/>
            <a:t>A*</a:t>
          </a:r>
        </a:p>
      </dgm:t>
    </dgm:pt>
    <dgm:pt modelId="{64ACD253-C1F3-427F-8F9A-3D62BB05A030}" type="parTrans" cxnId="{CCEFBC9B-0A54-4C7B-9DAA-68295CA27748}">
      <dgm:prSet/>
      <dgm:spPr/>
      <dgm:t>
        <a:bodyPr/>
        <a:lstStyle/>
        <a:p>
          <a:endParaRPr lang="en-US"/>
        </a:p>
      </dgm:t>
    </dgm:pt>
    <dgm:pt modelId="{9670A6F2-14BE-4679-8A44-1DA990AF49E8}" type="sibTrans" cxnId="{CCEFBC9B-0A54-4C7B-9DAA-68295CA27748}">
      <dgm:prSet/>
      <dgm:spPr/>
      <dgm:t>
        <a:bodyPr/>
        <a:lstStyle/>
        <a:p>
          <a:endParaRPr lang="en-US"/>
        </a:p>
      </dgm:t>
    </dgm:pt>
    <dgm:pt modelId="{137DCF39-A717-46A3-BCBF-5A4BEACBE470}">
      <dgm:prSet/>
      <dgm:spPr/>
      <dgm:t>
        <a:bodyPr/>
        <a:lstStyle/>
        <a:p>
          <a:r>
            <a:rPr lang="bg-BG" b="1" dirty="0">
              <a:solidFill>
                <a:schemeClr val="tx1"/>
              </a:solidFill>
              <a:latin typeface="+mj-lt"/>
              <a:ea typeface="+mj-ea"/>
              <a:cs typeface="+mj-cs"/>
            </a:rPr>
            <a:t>Изкачване на хълм (</a:t>
          </a:r>
          <a:r>
            <a:rPr lang="en-US" b="1" dirty="0">
              <a:solidFill>
                <a:schemeClr val="tx1"/>
              </a:solidFill>
              <a:latin typeface="+mj-lt"/>
              <a:ea typeface="+mj-ea"/>
              <a:cs typeface="+mj-cs"/>
            </a:rPr>
            <a:t>Hill Climbing</a:t>
          </a:r>
          <a:r>
            <a:rPr lang="bg-BG" b="1" dirty="0">
              <a:solidFill>
                <a:schemeClr val="tx1"/>
              </a:solidFill>
              <a:latin typeface="+mj-lt"/>
              <a:ea typeface="+mj-ea"/>
              <a:cs typeface="+mj-cs"/>
            </a:rPr>
            <a:t>)</a:t>
          </a:r>
          <a:endParaRPr lang="en-US" b="1" dirty="0">
            <a:solidFill>
              <a:schemeClr val="tx1"/>
            </a:solidFill>
          </a:endParaRPr>
        </a:p>
      </dgm:t>
    </dgm:pt>
    <dgm:pt modelId="{767E1760-1213-4BC6-8C79-83925A5C2EAC}" type="parTrans" cxnId="{D7071356-1A19-444D-ABD4-7FE00839FAF3}">
      <dgm:prSet/>
      <dgm:spPr/>
      <dgm:t>
        <a:bodyPr/>
        <a:lstStyle/>
        <a:p>
          <a:endParaRPr lang="en-US"/>
        </a:p>
      </dgm:t>
    </dgm:pt>
    <dgm:pt modelId="{E1CD81D4-F4C9-4978-81DF-2D6D72687EB2}" type="sibTrans" cxnId="{D7071356-1A19-444D-ABD4-7FE00839FAF3}">
      <dgm:prSet/>
      <dgm:spPr/>
      <dgm:t>
        <a:bodyPr/>
        <a:lstStyle/>
        <a:p>
          <a:endParaRPr lang="en-US"/>
        </a:p>
      </dgm:t>
    </dgm:pt>
    <dgm:pt modelId="{5321AC93-92D0-4B40-8DCA-FCE2D8F12D31}" type="pres">
      <dgm:prSet presAssocID="{AAA9CD0F-931B-494C-BC1B-06398F8A19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0B5D85-1AB7-4B4C-A85D-BDD4EDB136E3}" type="pres">
      <dgm:prSet presAssocID="{4717D794-31E6-4A4D-B67F-7411AC9C9352}" presName="hierRoot1" presStyleCnt="0"/>
      <dgm:spPr/>
    </dgm:pt>
    <dgm:pt modelId="{21E80343-6227-4B7F-A1B0-9F2DF10FF59D}" type="pres">
      <dgm:prSet presAssocID="{4717D794-31E6-4A4D-B67F-7411AC9C9352}" presName="composite" presStyleCnt="0"/>
      <dgm:spPr/>
    </dgm:pt>
    <dgm:pt modelId="{0AA9E9AB-595F-4CBB-8C5C-1B48C1784A24}" type="pres">
      <dgm:prSet presAssocID="{4717D794-31E6-4A4D-B67F-7411AC9C9352}" presName="background" presStyleLbl="node0" presStyleIdx="0" presStyleCnt="3"/>
      <dgm:spPr/>
    </dgm:pt>
    <dgm:pt modelId="{16E7E274-3573-4592-A334-8F96E6F98FEC}" type="pres">
      <dgm:prSet presAssocID="{4717D794-31E6-4A4D-B67F-7411AC9C9352}" presName="text" presStyleLbl="fgAcc0" presStyleIdx="0" presStyleCnt="3">
        <dgm:presLayoutVars>
          <dgm:chPref val="3"/>
        </dgm:presLayoutVars>
      </dgm:prSet>
      <dgm:spPr/>
    </dgm:pt>
    <dgm:pt modelId="{4DBABF58-16B7-42ED-B54C-12C19B62E9D2}" type="pres">
      <dgm:prSet presAssocID="{4717D794-31E6-4A4D-B67F-7411AC9C9352}" presName="hierChild2" presStyleCnt="0"/>
      <dgm:spPr/>
    </dgm:pt>
    <dgm:pt modelId="{0B11F240-202C-4FDA-B8A5-DF451547E0A0}" type="pres">
      <dgm:prSet presAssocID="{137DCF39-A717-46A3-BCBF-5A4BEACBE470}" presName="hierRoot1" presStyleCnt="0"/>
      <dgm:spPr/>
    </dgm:pt>
    <dgm:pt modelId="{01DE5824-8450-4B34-9FD8-6950C2805BEC}" type="pres">
      <dgm:prSet presAssocID="{137DCF39-A717-46A3-BCBF-5A4BEACBE470}" presName="composite" presStyleCnt="0"/>
      <dgm:spPr/>
    </dgm:pt>
    <dgm:pt modelId="{C8695031-38EF-4540-9412-57E7BC00B522}" type="pres">
      <dgm:prSet presAssocID="{137DCF39-A717-46A3-BCBF-5A4BEACBE470}" presName="background" presStyleLbl="node0" presStyleIdx="1" presStyleCnt="3"/>
      <dgm:spPr/>
    </dgm:pt>
    <dgm:pt modelId="{CCE8766B-4356-4421-9AFE-13B7E1D00B9D}" type="pres">
      <dgm:prSet presAssocID="{137DCF39-A717-46A3-BCBF-5A4BEACBE470}" presName="text" presStyleLbl="fgAcc0" presStyleIdx="1" presStyleCnt="3">
        <dgm:presLayoutVars>
          <dgm:chPref val="3"/>
        </dgm:presLayoutVars>
      </dgm:prSet>
      <dgm:spPr/>
    </dgm:pt>
    <dgm:pt modelId="{7C1F954D-D7EE-4C0C-965B-DF8FCF48CD50}" type="pres">
      <dgm:prSet presAssocID="{137DCF39-A717-46A3-BCBF-5A4BEACBE470}" presName="hierChild2" presStyleCnt="0"/>
      <dgm:spPr/>
    </dgm:pt>
    <dgm:pt modelId="{E963031C-7B03-4E77-B9DD-73DD554B525D}" type="pres">
      <dgm:prSet presAssocID="{DDCE3066-8D94-4536-A379-31EEE87D650F}" presName="hierRoot1" presStyleCnt="0"/>
      <dgm:spPr/>
    </dgm:pt>
    <dgm:pt modelId="{2589D2D1-1099-4361-B334-6F4306B24289}" type="pres">
      <dgm:prSet presAssocID="{DDCE3066-8D94-4536-A379-31EEE87D650F}" presName="composite" presStyleCnt="0"/>
      <dgm:spPr/>
    </dgm:pt>
    <dgm:pt modelId="{466BAD31-1F8B-463D-86FB-EE6C18C502A0}" type="pres">
      <dgm:prSet presAssocID="{DDCE3066-8D94-4536-A379-31EEE87D650F}" presName="background" presStyleLbl="node0" presStyleIdx="2" presStyleCnt="3"/>
      <dgm:spPr/>
    </dgm:pt>
    <dgm:pt modelId="{B2640D63-7E8E-4829-A86A-718A6AD1B469}" type="pres">
      <dgm:prSet presAssocID="{DDCE3066-8D94-4536-A379-31EEE87D650F}" presName="text" presStyleLbl="fgAcc0" presStyleIdx="2" presStyleCnt="3" custLinFactNeighborX="0">
        <dgm:presLayoutVars>
          <dgm:chPref val="3"/>
        </dgm:presLayoutVars>
      </dgm:prSet>
      <dgm:spPr/>
    </dgm:pt>
    <dgm:pt modelId="{840A17EB-2842-4616-ACF5-BD217BD6D101}" type="pres">
      <dgm:prSet presAssocID="{DDCE3066-8D94-4536-A379-31EEE87D650F}" presName="hierChild2" presStyleCnt="0"/>
      <dgm:spPr/>
    </dgm:pt>
  </dgm:ptLst>
  <dgm:cxnLst>
    <dgm:cxn modelId="{3D59E333-6036-4795-8C3B-03F5DD2B8908}" srcId="{AAA9CD0F-931B-494C-BC1B-06398F8A1991}" destId="{4717D794-31E6-4A4D-B67F-7411AC9C9352}" srcOrd="0" destOrd="0" parTransId="{6AF955A8-1E49-451D-8AE4-A7B2554682B6}" sibTransId="{42CE71E2-F316-4279-89A3-A3D7EC2126D5}"/>
    <dgm:cxn modelId="{1346215B-68C8-4EBA-8C27-5D7CE8D69118}" type="presOf" srcId="{137DCF39-A717-46A3-BCBF-5A4BEACBE470}" destId="{CCE8766B-4356-4421-9AFE-13B7E1D00B9D}" srcOrd="0" destOrd="0" presId="urn:microsoft.com/office/officeart/2005/8/layout/hierarchy1"/>
    <dgm:cxn modelId="{D7071356-1A19-444D-ABD4-7FE00839FAF3}" srcId="{AAA9CD0F-931B-494C-BC1B-06398F8A1991}" destId="{137DCF39-A717-46A3-BCBF-5A4BEACBE470}" srcOrd="1" destOrd="0" parTransId="{767E1760-1213-4BC6-8C79-83925A5C2EAC}" sibTransId="{E1CD81D4-F4C9-4978-81DF-2D6D72687EB2}"/>
    <dgm:cxn modelId="{CCEFBC9B-0A54-4C7B-9DAA-68295CA27748}" srcId="{AAA9CD0F-931B-494C-BC1B-06398F8A1991}" destId="{DDCE3066-8D94-4536-A379-31EEE87D650F}" srcOrd="2" destOrd="0" parTransId="{64ACD253-C1F3-427F-8F9A-3D62BB05A030}" sibTransId="{9670A6F2-14BE-4679-8A44-1DA990AF49E8}"/>
    <dgm:cxn modelId="{929FE5BB-A707-4668-B000-B58DC4135C43}" type="presOf" srcId="{AAA9CD0F-931B-494C-BC1B-06398F8A1991}" destId="{5321AC93-92D0-4B40-8DCA-FCE2D8F12D31}" srcOrd="0" destOrd="0" presId="urn:microsoft.com/office/officeart/2005/8/layout/hierarchy1"/>
    <dgm:cxn modelId="{E3E68FDC-2604-486F-993F-3D9E0C8717AF}" type="presOf" srcId="{DDCE3066-8D94-4536-A379-31EEE87D650F}" destId="{B2640D63-7E8E-4829-A86A-718A6AD1B469}" srcOrd="0" destOrd="0" presId="urn:microsoft.com/office/officeart/2005/8/layout/hierarchy1"/>
    <dgm:cxn modelId="{7FE2A7E0-6F6E-46CE-A46D-BD15038E6FC0}" type="presOf" srcId="{4717D794-31E6-4A4D-B67F-7411AC9C9352}" destId="{16E7E274-3573-4592-A334-8F96E6F98FEC}" srcOrd="0" destOrd="0" presId="urn:microsoft.com/office/officeart/2005/8/layout/hierarchy1"/>
    <dgm:cxn modelId="{6567326E-2B2F-4975-8472-BB75B5E73174}" type="presParOf" srcId="{5321AC93-92D0-4B40-8DCA-FCE2D8F12D31}" destId="{910B5D85-1AB7-4B4C-A85D-BDD4EDB136E3}" srcOrd="0" destOrd="0" presId="urn:microsoft.com/office/officeart/2005/8/layout/hierarchy1"/>
    <dgm:cxn modelId="{6E7F5A4B-3EEC-4920-9BD4-967299430373}" type="presParOf" srcId="{910B5D85-1AB7-4B4C-A85D-BDD4EDB136E3}" destId="{21E80343-6227-4B7F-A1B0-9F2DF10FF59D}" srcOrd="0" destOrd="0" presId="urn:microsoft.com/office/officeart/2005/8/layout/hierarchy1"/>
    <dgm:cxn modelId="{97B21ABE-1FE9-4ECC-9427-B4577265AE48}" type="presParOf" srcId="{21E80343-6227-4B7F-A1B0-9F2DF10FF59D}" destId="{0AA9E9AB-595F-4CBB-8C5C-1B48C1784A24}" srcOrd="0" destOrd="0" presId="urn:microsoft.com/office/officeart/2005/8/layout/hierarchy1"/>
    <dgm:cxn modelId="{0D4DA1A2-62CD-4FAB-BCA3-DB93C5305264}" type="presParOf" srcId="{21E80343-6227-4B7F-A1B0-9F2DF10FF59D}" destId="{16E7E274-3573-4592-A334-8F96E6F98FEC}" srcOrd="1" destOrd="0" presId="urn:microsoft.com/office/officeart/2005/8/layout/hierarchy1"/>
    <dgm:cxn modelId="{ABDE9805-03AD-4F4C-AF9C-13C583C22D58}" type="presParOf" srcId="{910B5D85-1AB7-4B4C-A85D-BDD4EDB136E3}" destId="{4DBABF58-16B7-42ED-B54C-12C19B62E9D2}" srcOrd="1" destOrd="0" presId="urn:microsoft.com/office/officeart/2005/8/layout/hierarchy1"/>
    <dgm:cxn modelId="{F68F8E84-684E-4AEA-876F-8D3C2506B765}" type="presParOf" srcId="{5321AC93-92D0-4B40-8DCA-FCE2D8F12D31}" destId="{0B11F240-202C-4FDA-B8A5-DF451547E0A0}" srcOrd="1" destOrd="0" presId="urn:microsoft.com/office/officeart/2005/8/layout/hierarchy1"/>
    <dgm:cxn modelId="{4CFC6AEC-75A7-4BE5-85A3-297841D0D3F3}" type="presParOf" srcId="{0B11F240-202C-4FDA-B8A5-DF451547E0A0}" destId="{01DE5824-8450-4B34-9FD8-6950C2805BEC}" srcOrd="0" destOrd="0" presId="urn:microsoft.com/office/officeart/2005/8/layout/hierarchy1"/>
    <dgm:cxn modelId="{79305D12-1237-4AE5-B187-0C9C78EFF2F7}" type="presParOf" srcId="{01DE5824-8450-4B34-9FD8-6950C2805BEC}" destId="{C8695031-38EF-4540-9412-57E7BC00B522}" srcOrd="0" destOrd="0" presId="urn:microsoft.com/office/officeart/2005/8/layout/hierarchy1"/>
    <dgm:cxn modelId="{2D10C8AF-99EA-4028-AE17-1B81F6B9927C}" type="presParOf" srcId="{01DE5824-8450-4B34-9FD8-6950C2805BEC}" destId="{CCE8766B-4356-4421-9AFE-13B7E1D00B9D}" srcOrd="1" destOrd="0" presId="urn:microsoft.com/office/officeart/2005/8/layout/hierarchy1"/>
    <dgm:cxn modelId="{A56B5388-6B7F-40B6-80AF-5B86406CB759}" type="presParOf" srcId="{0B11F240-202C-4FDA-B8A5-DF451547E0A0}" destId="{7C1F954D-D7EE-4C0C-965B-DF8FCF48CD50}" srcOrd="1" destOrd="0" presId="urn:microsoft.com/office/officeart/2005/8/layout/hierarchy1"/>
    <dgm:cxn modelId="{F410A0A6-DD64-464E-8361-AD9E8612FB3F}" type="presParOf" srcId="{5321AC93-92D0-4B40-8DCA-FCE2D8F12D31}" destId="{E963031C-7B03-4E77-B9DD-73DD554B525D}" srcOrd="2" destOrd="0" presId="urn:microsoft.com/office/officeart/2005/8/layout/hierarchy1"/>
    <dgm:cxn modelId="{14AFEE35-E859-4AEF-B0BE-2063D7FD657D}" type="presParOf" srcId="{E963031C-7B03-4E77-B9DD-73DD554B525D}" destId="{2589D2D1-1099-4361-B334-6F4306B24289}" srcOrd="0" destOrd="0" presId="urn:microsoft.com/office/officeart/2005/8/layout/hierarchy1"/>
    <dgm:cxn modelId="{90BF320A-9C8F-4B8D-926C-A85E3D6F0256}" type="presParOf" srcId="{2589D2D1-1099-4361-B334-6F4306B24289}" destId="{466BAD31-1F8B-463D-86FB-EE6C18C502A0}" srcOrd="0" destOrd="0" presId="urn:microsoft.com/office/officeart/2005/8/layout/hierarchy1"/>
    <dgm:cxn modelId="{85308B46-30E9-4B7C-B6F0-5FABE47C045A}" type="presParOf" srcId="{2589D2D1-1099-4361-B334-6F4306B24289}" destId="{B2640D63-7E8E-4829-A86A-718A6AD1B469}" srcOrd="1" destOrd="0" presId="urn:microsoft.com/office/officeart/2005/8/layout/hierarchy1"/>
    <dgm:cxn modelId="{2F03FCE1-0340-432B-A4B5-5DD3DFAC3A92}" type="presParOf" srcId="{E963031C-7B03-4E77-B9DD-73DD554B525D}" destId="{840A17EB-2842-4616-ACF5-BD217BD6D1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2858E-C985-42E6-A7C7-C5FCFB8BB235}">
      <dsp:nvSpPr>
        <dsp:cNvPr id="0" name=""/>
        <dsp:cNvSpPr/>
      </dsp:nvSpPr>
      <dsp:spPr>
        <a:xfrm>
          <a:off x="0" y="4734"/>
          <a:ext cx="6263640" cy="163023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dirty="0"/>
            <a:t>На дъска </a:t>
          </a:r>
          <a:r>
            <a:rPr lang="en-US" sz="2000" kern="1200" dirty="0" err="1"/>
            <a:t>NxN</a:t>
          </a:r>
          <a:r>
            <a:rPr lang="bg-BG" sz="2000" kern="1200" dirty="0"/>
            <a:t> змия се движи в 4 посоки (нагоре,</a:t>
          </a:r>
          <a:r>
            <a:rPr lang="en-US" sz="2000" kern="1200" dirty="0"/>
            <a:t> </a:t>
          </a:r>
          <a:r>
            <a:rPr lang="bg-BG" sz="2000" kern="1200" dirty="0"/>
            <a:t>надясно, надолу и наляво), за да събира случайно поставени на дъската ябълки, като при всяко достигане до ябълка, размерът на змията се увеличава с 1.</a:t>
          </a:r>
          <a:endParaRPr lang="en-US" sz="2000" kern="1200" dirty="0"/>
        </a:p>
      </dsp:txBody>
      <dsp:txXfrm>
        <a:off x="79582" y="84316"/>
        <a:ext cx="6104476" cy="1471072"/>
      </dsp:txXfrm>
    </dsp:sp>
    <dsp:sp modelId="{E15B3F25-904C-4039-B6AE-895E667C5CC8}">
      <dsp:nvSpPr>
        <dsp:cNvPr id="0" name=""/>
        <dsp:cNvSpPr/>
      </dsp:nvSpPr>
      <dsp:spPr>
        <a:xfrm>
          <a:off x="0" y="1648527"/>
          <a:ext cx="6263640" cy="163023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Цел – да изяде възможно най-голям брой ябълки</a:t>
          </a:r>
          <a:endParaRPr lang="en-US" sz="2400" kern="1200" dirty="0"/>
        </a:p>
      </dsp:txBody>
      <dsp:txXfrm>
        <a:off x="79582" y="1728109"/>
        <a:ext cx="6104476" cy="1471072"/>
      </dsp:txXfrm>
    </dsp:sp>
    <dsp:sp modelId="{4AD69A3B-69E6-43FC-A104-A174CE934677}">
      <dsp:nvSpPr>
        <dsp:cNvPr id="0" name=""/>
        <dsp:cNvSpPr/>
      </dsp:nvSpPr>
      <dsp:spPr>
        <a:xfrm>
          <a:off x="0" y="3292321"/>
          <a:ext cx="6263640" cy="163023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Край на играта при:</a:t>
          </a:r>
          <a:endParaRPr lang="en-US" sz="2400" kern="1200" dirty="0"/>
        </a:p>
      </dsp:txBody>
      <dsp:txXfrm>
        <a:off x="79582" y="3371903"/>
        <a:ext cx="6104476" cy="1471072"/>
      </dsp:txXfrm>
    </dsp:sp>
    <dsp:sp modelId="{FF54FDBB-88E4-4D19-81DC-BC9C9BE38C5A}">
      <dsp:nvSpPr>
        <dsp:cNvPr id="0" name=""/>
        <dsp:cNvSpPr/>
      </dsp:nvSpPr>
      <dsp:spPr>
        <a:xfrm>
          <a:off x="0" y="4922557"/>
          <a:ext cx="6263640" cy="760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2400" kern="1200" dirty="0"/>
            <a:t>стигане до път без изход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2400" kern="1200" dirty="0"/>
            <a:t>„</a:t>
          </a:r>
          <a:r>
            <a:rPr lang="bg-BG" sz="2400" kern="1200" dirty="0" err="1"/>
            <a:t>самоухапване</a:t>
          </a:r>
          <a:r>
            <a:rPr lang="bg-BG" sz="2400" kern="1200" dirty="0"/>
            <a:t>“ </a:t>
          </a:r>
          <a:endParaRPr lang="en-US" sz="2400" kern="1200" dirty="0"/>
        </a:p>
      </dsp:txBody>
      <dsp:txXfrm>
        <a:off x="0" y="4922557"/>
        <a:ext cx="6263640" cy="760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9E9AB-595F-4CBB-8C5C-1B48C1784A24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7E274-3573-4592-A334-8F96E6F98FEC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700" kern="1200" dirty="0"/>
            <a:t>Алгоритъм, основан на </a:t>
          </a:r>
          <a:r>
            <a:rPr lang="bg-BG" sz="2700" kern="1200" dirty="0" err="1"/>
            <a:t>Хамилтонов</a:t>
          </a:r>
          <a:r>
            <a:rPr lang="bg-BG" sz="2700" kern="1200" dirty="0"/>
            <a:t> цикъл</a:t>
          </a:r>
          <a:endParaRPr lang="en-US" sz="2700" kern="1200" dirty="0"/>
        </a:p>
      </dsp:txBody>
      <dsp:txXfrm>
        <a:off x="378614" y="886531"/>
        <a:ext cx="2810360" cy="1744948"/>
      </dsp:txXfrm>
    </dsp:sp>
    <dsp:sp modelId="{C8695031-38EF-4540-9412-57E7BC00B522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8766B-4356-4421-9AFE-13B7E1D00B9D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700" b="1" kern="1200" dirty="0">
              <a:solidFill>
                <a:schemeClr val="tx1"/>
              </a:solidFill>
              <a:latin typeface="+mj-lt"/>
              <a:ea typeface="+mj-ea"/>
              <a:cs typeface="+mj-cs"/>
            </a:rPr>
            <a:t>Изкачване на хълм (</a:t>
          </a:r>
          <a:r>
            <a:rPr lang="en-US" sz="2700" b="1" kern="1200" dirty="0">
              <a:solidFill>
                <a:schemeClr val="tx1"/>
              </a:solidFill>
              <a:latin typeface="+mj-lt"/>
              <a:ea typeface="+mj-ea"/>
              <a:cs typeface="+mj-cs"/>
            </a:rPr>
            <a:t>Hill Climbing</a:t>
          </a:r>
          <a:r>
            <a:rPr lang="bg-BG" sz="2700" b="1" kern="1200" dirty="0">
              <a:solidFill>
                <a:schemeClr val="tx1"/>
              </a:solidFill>
              <a:latin typeface="+mj-lt"/>
              <a:ea typeface="+mj-ea"/>
              <a:cs typeface="+mj-cs"/>
            </a:rPr>
            <a:t>)</a:t>
          </a:r>
          <a:endParaRPr lang="en-US" sz="2700" b="1" kern="1200" dirty="0">
            <a:solidFill>
              <a:schemeClr val="tx1"/>
            </a:solidFill>
          </a:endParaRPr>
        </a:p>
      </dsp:txBody>
      <dsp:txXfrm>
        <a:off x="3946203" y="886531"/>
        <a:ext cx="2810360" cy="1744948"/>
      </dsp:txXfrm>
    </dsp:sp>
    <dsp:sp modelId="{466BAD31-1F8B-463D-86FB-EE6C18C502A0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40D63-7E8E-4829-A86A-718A6AD1B469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A*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B829-84FD-09CB-DB02-F6C035800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99C42-238B-C59E-9A3A-483EB6988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C5574-A096-885D-EB51-356FB903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AEF1-A907-486D-A650-89DA0D0FE8A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6C7E7-0C20-7724-1844-DC952B37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02B6-7B9E-63DE-443C-132E44E4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35A0-E5C0-402C-A56D-3EBF340A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0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0824-6679-6CE6-6C28-026FDC81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46FCF-B0FD-68EB-AAAD-7080C0619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0F2A-8587-C3CF-19D9-E5FA7C75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AEF1-A907-486D-A650-89DA0D0FE8A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2646-66E5-8623-67C8-88520634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B797-4702-0F60-BF51-5A2A391C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35A0-E5C0-402C-A56D-3EBF340A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7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DDDCF-F3F6-C6D7-1DF9-37E56C142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9EC27-61EA-70C4-0B33-8D9078A55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712-73B9-8DCC-E719-C0A63236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AEF1-A907-486D-A650-89DA0D0FE8A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2B37-EC8B-2439-7F9B-F2FDFBF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E4271-8F77-B1CB-78EA-5A7D2A11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35A0-E5C0-402C-A56D-3EBF340A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2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E627-0E39-8AC5-62ED-B888EBED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0AAC-F934-C5C8-B34F-7397E05B9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C7D7-2908-C946-CDE9-05184B2B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AEF1-A907-486D-A650-89DA0D0FE8A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C35E5-B7C8-C481-4DA0-3DF7FF50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164C8-1D47-B884-862F-E96D346B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35A0-E5C0-402C-A56D-3EBF340A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1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BC75-12E1-0ABA-A1AF-A3D7930D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06F5E-1EFF-77DB-A796-84E374B71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BCBDC-8DE7-8B5D-73F8-DEBF9FD5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AEF1-A907-486D-A650-89DA0D0FE8A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0FA9B-DBF5-63DE-7CAC-0E1205B3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BA750-FD28-7B69-EBD7-97C97531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35A0-E5C0-402C-A56D-3EBF340A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3E58-12C5-2F2D-A84D-88983FBD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05C4-6D34-7225-8122-8AF8C034B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7AE75-9185-EEE8-356B-E8010061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ABB13-116C-7A4E-1212-67864905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AEF1-A907-486D-A650-89DA0D0FE8A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27E81-21C8-DBC8-D941-C52ABC02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0715F-440A-2A06-51DF-6B7087DF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35A0-E5C0-402C-A56D-3EBF340A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1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47DB-54BF-E73B-A875-859C3B3B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16ED-E0E0-8464-7CAE-3E621DE6C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AF1EA-2EDC-66EE-2585-429672E49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34193-CD23-F1EF-869A-88880669F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39F06-AA94-9947-D335-E5F3B6577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54F7E-F3F6-C600-3011-A095CC92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AEF1-A907-486D-A650-89DA0D0FE8A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3D549-94F4-170A-E77F-ED49B344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DE0DA-C72C-C474-3715-F91DDA26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35A0-E5C0-402C-A56D-3EBF340A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2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E3A7-F3B3-0C42-D5D9-544A5FD3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846B8-EABE-473A-8E60-F90A0C31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AEF1-A907-486D-A650-89DA0D0FE8A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18B5F-BC15-2906-E66E-A4FF32B5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3057F-B6A4-D838-0D20-E776D6A4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35A0-E5C0-402C-A56D-3EBF340A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5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6B5FC-341E-BC16-6FD9-45A51193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AEF1-A907-486D-A650-89DA0D0FE8A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620A3-1365-0908-7DE3-25A0002D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0769B-C130-89F7-2A95-D379766F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35A0-E5C0-402C-A56D-3EBF340A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ACC1-F2E5-2A0E-8481-0F02F3F7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8A94-0593-7DB1-784F-C7E5439C2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FD52C-7584-822A-14D5-C8B90F3CD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6029C-E3C4-1163-9A44-B919A639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AEF1-A907-486D-A650-89DA0D0FE8A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4DB61-14E0-A485-596C-B05641B6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D5B0A-286F-B893-390E-D0FB6D49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35A0-E5C0-402C-A56D-3EBF340A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8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389E-2EC2-670F-68A9-59898AA3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ACE6E-F15C-7C2F-467B-9290EE753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A881E-F04F-0AF1-F8D1-D92F74797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3EB7D-24CF-E406-3544-392040A6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AEF1-A907-486D-A650-89DA0D0FE8A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E4086-4B6A-5649-0925-CE5C963F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B21F1-B128-E40A-E960-E4E8A03F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35A0-E5C0-402C-A56D-3EBF340A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6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72985-F525-096D-78E0-4191A159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0E5E-8AFF-49DD-D19E-24553584D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24420-3B8A-33B8-E4C3-8E9EB4F81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AEF1-A907-486D-A650-89DA0D0FE8A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44D05-6793-51F2-3AB8-0ED5E47D6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16AC-A701-5D85-1E24-0B779338A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35A0-E5C0-402C-A56D-3EBF340A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6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9C5405-4A49-4E12-98FD-8966C111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B9823A-85C3-4837-8700-3D94F9B36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7235" y="0"/>
            <a:ext cx="789032" cy="6865831"/>
          </a:xfrm>
          <a:custGeom>
            <a:avLst/>
            <a:gdLst>
              <a:gd name="connsiteX0" fmla="*/ 2648 w 789032"/>
              <a:gd name="connsiteY0" fmla="*/ 0 h 6865831"/>
              <a:gd name="connsiteX1" fmla="*/ 789032 w 789032"/>
              <a:gd name="connsiteY1" fmla="*/ 0 h 6865831"/>
              <a:gd name="connsiteX2" fmla="*/ 789032 w 789032"/>
              <a:gd name="connsiteY2" fmla="*/ 1621639 h 6865831"/>
              <a:gd name="connsiteX3" fmla="*/ 789032 w 789032"/>
              <a:gd name="connsiteY3" fmla="*/ 1900580 h 6865831"/>
              <a:gd name="connsiteX4" fmla="*/ 789032 w 789032"/>
              <a:gd name="connsiteY4" fmla="*/ 6865831 h 6865831"/>
              <a:gd name="connsiteX5" fmla="*/ 0 w 789032"/>
              <a:gd name="connsiteY5" fmla="*/ 6399058 h 6865831"/>
              <a:gd name="connsiteX6" fmla="*/ 0 w 789032"/>
              <a:gd name="connsiteY6" fmla="*/ 1154866 h 6865831"/>
              <a:gd name="connsiteX7" fmla="*/ 2648 w 789032"/>
              <a:gd name="connsiteY7" fmla="*/ 1156433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032" h="6865831">
                <a:moveTo>
                  <a:pt x="2648" y="0"/>
                </a:moveTo>
                <a:lnTo>
                  <a:pt x="789032" y="0"/>
                </a:lnTo>
                <a:lnTo>
                  <a:pt x="789032" y="1621639"/>
                </a:lnTo>
                <a:lnTo>
                  <a:pt x="789032" y="1900580"/>
                </a:lnTo>
                <a:lnTo>
                  <a:pt x="789032" y="6865831"/>
                </a:lnTo>
                <a:lnTo>
                  <a:pt x="0" y="6399058"/>
                </a:lnTo>
                <a:lnTo>
                  <a:pt x="0" y="1154866"/>
                </a:lnTo>
                <a:lnTo>
                  <a:pt x="2648" y="11564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5BAFBDD6-35EA-4318-81BD-034C73032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17236" y="887217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668AFA7-0343-4462-B952-29775C02D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498749" cy="615019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FABAF75E-3794-4E38-AFE5-55C26244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04744" y="0"/>
            <a:ext cx="43842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CC84A-0CE5-84E0-5C7C-DAFE4A7D1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9871" y="223935"/>
            <a:ext cx="4223859" cy="3572347"/>
          </a:xfrm>
        </p:spPr>
        <p:txBody>
          <a:bodyPr>
            <a:noAutofit/>
          </a:bodyPr>
          <a:lstStyle/>
          <a:p>
            <a:pPr algn="l"/>
            <a:r>
              <a:rPr lang="bg-BG" sz="4400" dirty="0">
                <a:solidFill>
                  <a:srgbClr val="FFFFFF"/>
                </a:solidFill>
              </a:rPr>
              <a:t>Изкуствен интелект срещу </a:t>
            </a:r>
            <a:r>
              <a:rPr lang="ru-RU" sz="4400" dirty="0">
                <a:solidFill>
                  <a:srgbClr val="FFFFFF"/>
                </a:solidFill>
              </a:rPr>
              <a:t>игр</a:t>
            </a:r>
            <a:r>
              <a:rPr lang="en-US" sz="4400" dirty="0">
                <a:solidFill>
                  <a:srgbClr val="FFFFFF"/>
                </a:solidFill>
              </a:rPr>
              <a:t>a</a:t>
            </a:r>
            <a:r>
              <a:rPr lang="bg-BG" sz="4400" dirty="0">
                <a:solidFill>
                  <a:srgbClr val="FFFFFF"/>
                </a:solidFill>
              </a:rPr>
              <a:t>та </a:t>
            </a:r>
            <a:r>
              <a:rPr lang="bg-BG" sz="4400" b="1" dirty="0">
                <a:solidFill>
                  <a:srgbClr val="FFFFFF"/>
                </a:solidFill>
              </a:rPr>
              <a:t>„Змия“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8E90D-93C6-F0EB-FA31-119A33561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5632" y="5303327"/>
            <a:ext cx="3262028" cy="1416408"/>
          </a:xfrm>
        </p:spPr>
        <p:txBody>
          <a:bodyPr anchor="t">
            <a:normAutofit/>
          </a:bodyPr>
          <a:lstStyle/>
          <a:p>
            <a:pPr algn="r"/>
            <a:r>
              <a:rPr lang="bg-BG" sz="1800" dirty="0">
                <a:solidFill>
                  <a:srgbClr val="FEFFFF"/>
                </a:solidFill>
              </a:rPr>
              <a:t>Андрея </a:t>
            </a:r>
            <a:r>
              <a:rPr lang="bg-BG" sz="1800" dirty="0" err="1">
                <a:solidFill>
                  <a:srgbClr val="FEFFFF"/>
                </a:solidFill>
              </a:rPr>
              <a:t>Дяксова</a:t>
            </a:r>
            <a:endParaRPr lang="bg-BG" sz="1800" dirty="0">
              <a:solidFill>
                <a:srgbClr val="FEFFFF"/>
              </a:solidFill>
            </a:endParaRPr>
          </a:p>
          <a:p>
            <a:pPr algn="r"/>
            <a:r>
              <a:rPr lang="bg-BG" sz="1800" dirty="0">
                <a:solidFill>
                  <a:srgbClr val="FEFFFF"/>
                </a:solidFill>
              </a:rPr>
              <a:t>ФН: 62455</a:t>
            </a:r>
          </a:p>
          <a:p>
            <a:pPr algn="r"/>
            <a:r>
              <a:rPr lang="bg-BG" sz="1800" dirty="0">
                <a:solidFill>
                  <a:srgbClr val="FEFFFF"/>
                </a:solidFill>
              </a:rPr>
              <a:t>5 гр., СИ</a:t>
            </a:r>
            <a:endParaRPr lang="en-US" sz="1800" dirty="0">
              <a:solidFill>
                <a:srgbClr val="FEFFFF"/>
              </a:solidFill>
            </a:endParaRP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5E0C083-5BE2-070E-A2E1-C1722C34D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6915" r="14961" b="16591"/>
          <a:stretch/>
        </p:blipFill>
        <p:spPr>
          <a:xfrm>
            <a:off x="1717812" y="1329680"/>
            <a:ext cx="4083746" cy="3973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02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E9666-A359-3880-B411-244E89F1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Правила на играта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7096578-24CB-CEE9-FDB1-CF190CFE8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2681090"/>
              </p:ext>
            </p:extLst>
          </p:nvPr>
        </p:nvGraphicFramePr>
        <p:xfrm>
          <a:off x="5478117" y="437745"/>
          <a:ext cx="6263640" cy="5687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83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525F-FB17-C37A-ED09-4715EB78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0" y="809898"/>
            <a:ext cx="10503935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Сравнение на а</a:t>
            </a: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лгоритми</a:t>
            </a:r>
            <a:r>
              <a:rPr lang="bg-BG" sz="3200"/>
              <a:t> </a:t>
            </a:r>
            <a:r>
              <a:rPr lang="bg-BG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 намиране на пътя до ябълката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0F87A90-E3E7-82BC-1268-2218A9B229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505545"/>
              </p:ext>
            </p:extLst>
          </p:nvPr>
        </p:nvGraphicFramePr>
        <p:xfrm>
          <a:off x="838200" y="2838200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26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CDC364-AFAC-8E58-DF03-E9C3142F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Алгоритъм, основан на</a:t>
            </a:r>
            <a:r>
              <a:rPr lang="en-US" sz="4000">
                <a:solidFill>
                  <a:srgbClr val="FFFFFF"/>
                </a:solidFill>
              </a:rPr>
              <a:t> </a:t>
            </a:r>
            <a:r>
              <a:rPr lang="bg-BG" sz="4000">
                <a:solidFill>
                  <a:srgbClr val="FFFFFF"/>
                </a:solidFill>
              </a:rPr>
              <a:t>Х</a:t>
            </a:r>
            <a:r>
              <a:rPr lang="ru-RU" sz="4000">
                <a:solidFill>
                  <a:srgbClr val="FFFFFF"/>
                </a:solidFill>
              </a:rPr>
              <a:t>амилтонов цикъл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1B50B-535D-F4B5-075A-743426219406}"/>
              </a:ext>
            </a:extLst>
          </p:cNvPr>
          <p:cNvSpPr txBox="1"/>
          <p:nvPr/>
        </p:nvSpPr>
        <p:spPr>
          <a:xfrm>
            <a:off x="1457022" y="2899249"/>
            <a:ext cx="4714240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Обикаляне на змията по дъската, така че да мине веднъж през всички блокчета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00B050"/>
                </a:solidFill>
              </a:rPr>
              <a:t>+</a:t>
            </a:r>
            <a:r>
              <a:rPr lang="bg-BG" sz="2000">
                <a:solidFill>
                  <a:srgbClr val="00B050"/>
                </a:solidFill>
              </a:rPr>
              <a:t> </a:t>
            </a:r>
            <a:r>
              <a:rPr lang="en-US" sz="2000">
                <a:solidFill>
                  <a:srgbClr val="00B050"/>
                </a:solidFill>
              </a:rPr>
              <a:t>змията гарантирано ще изяде най-много ябълки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FF0000"/>
                </a:solidFill>
              </a:rPr>
              <a:t>-</a:t>
            </a:r>
            <a:r>
              <a:rPr lang="bg-BG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отнема много време (но все пак крайно)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FB27E6EE-F0DC-3B67-EC1E-9E06ADDF9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2812887"/>
            <a:ext cx="3110271" cy="32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3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D51376-DC88-1BFA-A96F-53B0724E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96" y="108782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Изкачване на хълм (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Hill Climbing</a:t>
            </a:r>
            <a:r>
              <a:rPr lang="bg-BG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2EE36-B08A-D3DE-66D7-3E2FE4773120}"/>
              </a:ext>
            </a:extLst>
          </p:cNvPr>
          <p:cNvSpPr txBox="1"/>
          <p:nvPr/>
        </p:nvSpPr>
        <p:spPr>
          <a:xfrm>
            <a:off x="949734" y="3206346"/>
            <a:ext cx="4955576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Взима</a:t>
            </a:r>
            <a:r>
              <a:rPr lang="en-US" sz="1900" dirty="0"/>
              <a:t> </a:t>
            </a:r>
            <a:r>
              <a:rPr lang="en-US" sz="1900" dirty="0" err="1"/>
              <a:t>предвид</a:t>
            </a:r>
            <a:r>
              <a:rPr lang="en-US" sz="1900" dirty="0"/>
              <a:t> </a:t>
            </a:r>
            <a:r>
              <a:rPr lang="en-US" sz="1900" dirty="0" err="1"/>
              <a:t>само</a:t>
            </a:r>
            <a:r>
              <a:rPr lang="en-US" sz="1900" dirty="0"/>
              <a:t> </a:t>
            </a:r>
            <a:r>
              <a:rPr lang="en-US" sz="1900" dirty="0" err="1"/>
              <a:t>преместване</a:t>
            </a:r>
            <a:r>
              <a:rPr lang="en-US" sz="1900" dirty="0"/>
              <a:t> </a:t>
            </a:r>
            <a:r>
              <a:rPr lang="en-US" sz="1900" dirty="0" err="1"/>
              <a:t>на</a:t>
            </a:r>
            <a:r>
              <a:rPr lang="en-US" sz="1900" dirty="0"/>
              <a:t> </a:t>
            </a:r>
            <a:r>
              <a:rPr lang="en-US" sz="1900" dirty="0" err="1"/>
              <a:t>змията</a:t>
            </a:r>
            <a:r>
              <a:rPr lang="en-US" sz="1900" dirty="0"/>
              <a:t> </a:t>
            </a:r>
            <a:r>
              <a:rPr lang="en-US" sz="1900" dirty="0" err="1"/>
              <a:t>към</a:t>
            </a:r>
            <a:r>
              <a:rPr lang="en-US" sz="1900" dirty="0"/>
              <a:t> </a:t>
            </a:r>
            <a:r>
              <a:rPr lang="en-US" sz="1900" dirty="0" err="1"/>
              <a:t>позиция</a:t>
            </a:r>
            <a:r>
              <a:rPr lang="en-US" sz="1900" dirty="0"/>
              <a:t> </a:t>
            </a:r>
            <a:r>
              <a:rPr lang="en-US" sz="1900" dirty="0" err="1"/>
              <a:t>на</a:t>
            </a:r>
            <a:r>
              <a:rPr lang="en-US" sz="1900" dirty="0"/>
              <a:t> </a:t>
            </a:r>
            <a:r>
              <a:rPr lang="en-US" sz="1900" dirty="0" err="1"/>
              <a:t>дъската</a:t>
            </a:r>
            <a:r>
              <a:rPr lang="en-US" sz="1900" dirty="0"/>
              <a:t>, </a:t>
            </a:r>
            <a:r>
              <a:rPr lang="en-US" sz="1900" dirty="0" err="1"/>
              <a:t>която</a:t>
            </a:r>
            <a:r>
              <a:rPr lang="en-US" sz="1900" dirty="0"/>
              <a:t> </a:t>
            </a:r>
            <a:r>
              <a:rPr lang="en-US" sz="1900" dirty="0" err="1"/>
              <a:t>изглежда</a:t>
            </a:r>
            <a:r>
              <a:rPr lang="en-US" sz="1900" dirty="0"/>
              <a:t> </a:t>
            </a:r>
            <a:r>
              <a:rPr lang="en-US" sz="1900" dirty="0" err="1"/>
              <a:t>най-близо</a:t>
            </a:r>
            <a:r>
              <a:rPr lang="en-US" sz="1900" dirty="0"/>
              <a:t> </a:t>
            </a:r>
            <a:r>
              <a:rPr lang="en-US" sz="1900" dirty="0" err="1"/>
              <a:t>до</a:t>
            </a:r>
            <a:r>
              <a:rPr lang="en-US" sz="1900" dirty="0"/>
              <a:t> </a:t>
            </a:r>
            <a:r>
              <a:rPr lang="en-US" sz="1900" dirty="0" err="1"/>
              <a:t>целта</a:t>
            </a:r>
            <a:r>
              <a:rPr lang="en-US" sz="1900" dirty="0"/>
              <a:t> (</a:t>
            </a:r>
            <a:r>
              <a:rPr lang="en-US" sz="1900" dirty="0" err="1"/>
              <a:t>ябълката</a:t>
            </a:r>
            <a:r>
              <a:rPr lang="en-US" sz="1900" dirty="0"/>
              <a:t>)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bg-BG" sz="19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bg-BG" sz="1900" dirty="0">
                <a:solidFill>
                  <a:srgbClr val="00B050"/>
                </a:solidFill>
              </a:rPr>
              <a:t>+ </a:t>
            </a:r>
            <a:r>
              <a:rPr lang="en-US" sz="1900" dirty="0" err="1">
                <a:solidFill>
                  <a:srgbClr val="00B050"/>
                </a:solidFill>
              </a:rPr>
              <a:t>змията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dirty="0" err="1">
                <a:solidFill>
                  <a:srgbClr val="00B050"/>
                </a:solidFill>
              </a:rPr>
              <a:t>гарантирано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dirty="0" err="1">
                <a:solidFill>
                  <a:srgbClr val="00B050"/>
                </a:solidFill>
              </a:rPr>
              <a:t>ще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dirty="0" err="1">
                <a:solidFill>
                  <a:srgbClr val="00B050"/>
                </a:solidFill>
              </a:rPr>
              <a:t>намери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dirty="0" err="1">
                <a:solidFill>
                  <a:srgbClr val="00B050"/>
                </a:solidFill>
              </a:rPr>
              <a:t>най-краткия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dirty="0" err="1">
                <a:solidFill>
                  <a:srgbClr val="00B050"/>
                </a:solidFill>
              </a:rPr>
              <a:t>път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dirty="0" err="1">
                <a:solidFill>
                  <a:srgbClr val="00B050"/>
                </a:solidFill>
              </a:rPr>
              <a:t>поне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dirty="0" err="1">
                <a:solidFill>
                  <a:srgbClr val="00B050"/>
                </a:solidFill>
              </a:rPr>
              <a:t>първите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dirty="0" err="1">
                <a:solidFill>
                  <a:srgbClr val="00B050"/>
                </a:solidFill>
              </a:rPr>
              <a:t>четири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dirty="0" err="1">
                <a:solidFill>
                  <a:srgbClr val="00B050"/>
                </a:solidFill>
              </a:rPr>
              <a:t>ябълки</a:t>
            </a:r>
            <a:endParaRPr lang="bg-BG" sz="1900" dirty="0">
              <a:solidFill>
                <a:srgbClr val="00B050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bg-BG" sz="1900" dirty="0">
              <a:solidFill>
                <a:srgbClr val="00B050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bg-BG" sz="1900" dirty="0">
                <a:solidFill>
                  <a:srgbClr val="FF0000"/>
                </a:solidFill>
              </a:rPr>
              <a:t>- </a:t>
            </a:r>
            <a:r>
              <a:rPr lang="en-US" sz="1900" dirty="0" err="1">
                <a:solidFill>
                  <a:srgbClr val="FF0000"/>
                </a:solidFill>
              </a:rPr>
              <a:t>при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 err="1">
                <a:solidFill>
                  <a:srgbClr val="FF0000"/>
                </a:solidFill>
              </a:rPr>
              <a:t>по-голяма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 err="1">
                <a:solidFill>
                  <a:srgbClr val="FF0000"/>
                </a:solidFill>
              </a:rPr>
              <a:t>дължина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 err="1">
                <a:solidFill>
                  <a:srgbClr val="FF0000"/>
                </a:solidFill>
              </a:rPr>
              <a:t>на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 err="1">
                <a:solidFill>
                  <a:srgbClr val="FF0000"/>
                </a:solidFill>
              </a:rPr>
              <a:t>змията</a:t>
            </a:r>
            <a:r>
              <a:rPr lang="en-US" sz="1900" dirty="0">
                <a:solidFill>
                  <a:srgbClr val="FF0000"/>
                </a:solidFill>
              </a:rPr>
              <a:t>, </a:t>
            </a:r>
            <a:r>
              <a:rPr lang="en-US" sz="1900" dirty="0" err="1">
                <a:solidFill>
                  <a:srgbClr val="FF0000"/>
                </a:solidFill>
              </a:rPr>
              <a:t>тя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 err="1">
                <a:solidFill>
                  <a:srgbClr val="FF0000"/>
                </a:solidFill>
              </a:rPr>
              <a:t>лесно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 err="1">
                <a:solidFill>
                  <a:srgbClr val="FF0000"/>
                </a:solidFill>
              </a:rPr>
              <a:t>може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 err="1">
                <a:solidFill>
                  <a:srgbClr val="FF0000"/>
                </a:solidFill>
              </a:rPr>
              <a:t>да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 err="1">
                <a:solidFill>
                  <a:srgbClr val="FF0000"/>
                </a:solidFill>
              </a:rPr>
              <a:t>се</a:t>
            </a:r>
            <a:r>
              <a:rPr lang="en-US" sz="1900" dirty="0">
                <a:solidFill>
                  <a:srgbClr val="FF0000"/>
                </a:solidFill>
              </a:rPr>
              <a:t> “</a:t>
            </a:r>
            <a:r>
              <a:rPr lang="en-US" sz="1900" dirty="0" err="1">
                <a:solidFill>
                  <a:srgbClr val="FF0000"/>
                </a:solidFill>
              </a:rPr>
              <a:t>ухапе</a:t>
            </a:r>
            <a:r>
              <a:rPr lang="en-US" sz="1900" dirty="0">
                <a:solidFill>
                  <a:srgbClr val="FF0000"/>
                </a:solidFill>
              </a:rPr>
              <a:t>”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3E4B9023-0053-F1DB-7BEF-A7B751D1E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305" y="3223730"/>
            <a:ext cx="2341181" cy="2238083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17DDDF3D-670B-4317-8C6B-F6B1385F2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76" y="3257153"/>
            <a:ext cx="2376343" cy="2238083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1B36E0F2-69EC-3DD6-C4C9-F6A20AF8F093}"/>
              </a:ext>
            </a:extLst>
          </p:cNvPr>
          <p:cNvSpPr/>
          <p:nvPr/>
        </p:nvSpPr>
        <p:spPr>
          <a:xfrm>
            <a:off x="8680310" y="4194626"/>
            <a:ext cx="768804" cy="29629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0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BB9A36-CEE2-D1DB-A636-28BFBF4B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77" y="832740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Решение -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77C36-3A98-6BA5-0BEF-5F2DB57A0173}"/>
              </a:ext>
            </a:extLst>
          </p:cNvPr>
          <p:cNvSpPr txBox="1"/>
          <p:nvPr/>
        </p:nvSpPr>
        <p:spPr>
          <a:xfrm>
            <a:off x="1119322" y="3264092"/>
            <a:ext cx="4870464" cy="3824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Взима</a:t>
            </a:r>
            <a:r>
              <a:rPr lang="en-US" sz="1900" dirty="0"/>
              <a:t> </a:t>
            </a:r>
            <a:r>
              <a:rPr lang="en-US" sz="1900" dirty="0" err="1"/>
              <a:t>предвид</a:t>
            </a:r>
            <a:r>
              <a:rPr lang="en-US" sz="1900" dirty="0"/>
              <a:t> </a:t>
            </a:r>
            <a:r>
              <a:rPr lang="en-US" sz="1900" dirty="0" err="1"/>
              <a:t>не</a:t>
            </a:r>
            <a:r>
              <a:rPr lang="en-US" sz="1900" dirty="0"/>
              <a:t> </a:t>
            </a:r>
            <a:r>
              <a:rPr lang="en-US" sz="1900" dirty="0" err="1"/>
              <a:t>само</a:t>
            </a:r>
            <a:r>
              <a:rPr lang="en-US" sz="1900" dirty="0"/>
              <a:t> </a:t>
            </a:r>
            <a:r>
              <a:rPr lang="en-US" sz="1900" dirty="0" err="1"/>
              <a:t>къде</a:t>
            </a:r>
            <a:r>
              <a:rPr lang="en-US" sz="1900" dirty="0"/>
              <a:t> е </a:t>
            </a:r>
            <a:r>
              <a:rPr lang="en-US" sz="1900" dirty="0" err="1"/>
              <a:t>целта</a:t>
            </a:r>
            <a:r>
              <a:rPr lang="en-US" sz="1900" dirty="0"/>
              <a:t> и </a:t>
            </a:r>
            <a:r>
              <a:rPr lang="en-US" sz="1900" dirty="0" err="1"/>
              <a:t>колко</a:t>
            </a:r>
            <a:r>
              <a:rPr lang="en-US" sz="1900" dirty="0"/>
              <a:t> </a:t>
            </a:r>
            <a:r>
              <a:rPr lang="en-US" sz="1900" dirty="0" err="1"/>
              <a:t>далеч</a:t>
            </a:r>
            <a:r>
              <a:rPr lang="en-US" sz="1900" dirty="0"/>
              <a:t> е </a:t>
            </a:r>
            <a:r>
              <a:rPr lang="en-US" sz="1900" dirty="0" err="1"/>
              <a:t>от</a:t>
            </a:r>
            <a:r>
              <a:rPr lang="en-US" sz="1900" dirty="0"/>
              <a:t> </a:t>
            </a:r>
            <a:r>
              <a:rPr lang="en-US" sz="1900" dirty="0" err="1"/>
              <a:t>ябълката</a:t>
            </a:r>
            <a:r>
              <a:rPr lang="en-US" sz="1900" dirty="0"/>
              <a:t>, </a:t>
            </a:r>
            <a:r>
              <a:rPr lang="en-US" sz="1900" dirty="0" err="1"/>
              <a:t>но</a:t>
            </a:r>
            <a:r>
              <a:rPr lang="en-US" sz="1900" dirty="0"/>
              <a:t> и </a:t>
            </a:r>
            <a:r>
              <a:rPr lang="en-US" sz="1900" dirty="0" err="1"/>
              <a:t>текущото</a:t>
            </a:r>
            <a:r>
              <a:rPr lang="en-US" sz="1900" dirty="0"/>
              <a:t> </a:t>
            </a:r>
            <a:r>
              <a:rPr lang="en-US" sz="1900" dirty="0" err="1"/>
              <a:t>състояние</a:t>
            </a:r>
            <a:r>
              <a:rPr lang="en-US" sz="1900" dirty="0"/>
              <a:t>, </a:t>
            </a:r>
            <a:r>
              <a:rPr lang="en-US" sz="1900" dirty="0" err="1"/>
              <a:t>което</a:t>
            </a:r>
            <a:r>
              <a:rPr lang="en-US" sz="1900" dirty="0"/>
              <a:t> </a:t>
            </a:r>
            <a:r>
              <a:rPr lang="en-US" sz="1900" dirty="0" err="1"/>
              <a:t>има</a:t>
            </a:r>
            <a:r>
              <a:rPr lang="en-US" sz="1900" dirty="0"/>
              <a:t> </a:t>
            </a:r>
            <a:r>
              <a:rPr lang="en-US" sz="1900" dirty="0" err="1"/>
              <a:t>търсено</a:t>
            </a:r>
            <a:r>
              <a:rPr lang="en-US" sz="1900" dirty="0"/>
              <a:t> </a:t>
            </a:r>
            <a:r>
              <a:rPr lang="en-US" sz="1900" dirty="0" err="1"/>
              <a:t>досега</a:t>
            </a:r>
            <a:r>
              <a:rPr lang="en-US" sz="1900" dirty="0"/>
              <a:t>.</a:t>
            </a:r>
            <a:endParaRPr lang="bg-BG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>
                <a:solidFill>
                  <a:srgbClr val="00B050"/>
                </a:solidFill>
              </a:rPr>
              <a:t>+ </a:t>
            </a:r>
            <a:r>
              <a:rPr lang="en-US" sz="1900" dirty="0" err="1">
                <a:solidFill>
                  <a:srgbClr val="00B050"/>
                </a:solidFill>
              </a:rPr>
              <a:t>гарантирано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dirty="0" err="1">
                <a:solidFill>
                  <a:srgbClr val="00B050"/>
                </a:solidFill>
              </a:rPr>
              <a:t>намиране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dirty="0" err="1">
                <a:solidFill>
                  <a:srgbClr val="00B050"/>
                </a:solidFill>
              </a:rPr>
              <a:t>на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dirty="0" err="1">
                <a:solidFill>
                  <a:srgbClr val="00B050"/>
                </a:solidFill>
              </a:rPr>
              <a:t>оптимален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dirty="0" err="1">
                <a:solidFill>
                  <a:srgbClr val="00B050"/>
                </a:solidFill>
              </a:rPr>
              <a:t>път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dirty="0" err="1">
                <a:solidFill>
                  <a:srgbClr val="00B050"/>
                </a:solidFill>
              </a:rPr>
              <a:t>към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dirty="0" err="1">
                <a:solidFill>
                  <a:srgbClr val="00B050"/>
                </a:solidFill>
              </a:rPr>
              <a:t>ябълката</a:t>
            </a:r>
            <a:r>
              <a:rPr lang="en-US" sz="1900" dirty="0">
                <a:solidFill>
                  <a:srgbClr val="00B050"/>
                </a:solidFill>
              </a:rPr>
              <a:t>, </a:t>
            </a:r>
            <a:r>
              <a:rPr lang="en-US" sz="1900" dirty="0" err="1">
                <a:solidFill>
                  <a:srgbClr val="00B050"/>
                </a:solidFill>
              </a:rPr>
              <a:t>ако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dirty="0" err="1">
                <a:solidFill>
                  <a:srgbClr val="00B050"/>
                </a:solidFill>
              </a:rPr>
              <a:t>такъв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dirty="0" err="1">
                <a:solidFill>
                  <a:srgbClr val="00B050"/>
                </a:solidFill>
              </a:rPr>
              <a:t>съществува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endParaRPr lang="bg-BG" sz="19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bg-BG" sz="1900" dirty="0">
                <a:solidFill>
                  <a:srgbClr val="FF0000"/>
                </a:solidFill>
              </a:rPr>
              <a:t>- опасност от задънена улица</a:t>
            </a: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C3E4BD2-1091-FF85-AAC1-6E9B22C92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670" y="3264092"/>
            <a:ext cx="2206766" cy="215736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99DB1CA-F674-2636-3227-9A6612266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88" y="3305094"/>
            <a:ext cx="2206766" cy="211635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A495564-0B1A-24DF-3ABD-2F7D5309B2B7}"/>
              </a:ext>
            </a:extLst>
          </p:cNvPr>
          <p:cNvSpPr/>
          <p:nvPr/>
        </p:nvSpPr>
        <p:spPr>
          <a:xfrm>
            <a:off x="8680310" y="4194626"/>
            <a:ext cx="768804" cy="29629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819D3-45EF-E866-AF95-FA85402B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39" y="2501549"/>
            <a:ext cx="334492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4000" dirty="0">
                <a:solidFill>
                  <a:srgbClr val="FFFFFF"/>
                </a:solidFill>
              </a:rPr>
              <a:t>Реализация на играта с алгоритъма </a:t>
            </a:r>
            <a:r>
              <a:rPr lang="bg-BG" sz="4000" i="1" dirty="0">
                <a:solidFill>
                  <a:srgbClr val="FFFFFF"/>
                </a:solidFill>
              </a:rPr>
              <a:t>А*</a:t>
            </a:r>
            <a:endParaRPr lang="en-US" sz="4000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2023-02-18 10-45-40_Trim">
            <a:hlinkClick r:id="" action="ppaction://media"/>
            <a:extLst>
              <a:ext uri="{FF2B5EF4-FFF2-40B4-BE49-F238E27FC236}">
                <a16:creationId xmlns:a16="http://schemas.microsoft.com/office/drawing/2014/main" id="{1A9642E1-8500-B745-4016-A0964B2949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81069" y="1313050"/>
            <a:ext cx="4876800" cy="4525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31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66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A74E0C-DD95-4D4D-DAD1-DECD358C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73501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3600" dirty="0">
                <a:solidFill>
                  <a:srgbClr val="FFFFFF"/>
                </a:solidFill>
              </a:rPr>
              <a:t>Идея за бъдещо развитие -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A*</a:t>
            </a:r>
            <a:r>
              <a:rPr lang="bg-BG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с проверка напред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2639A-EEF9-264B-D158-FEDB8E3FE51B}"/>
              </a:ext>
            </a:extLst>
          </p:cNvPr>
          <p:cNvSpPr txBox="1"/>
          <p:nvPr/>
        </p:nvSpPr>
        <p:spPr>
          <a:xfrm>
            <a:off x="1213467" y="3278569"/>
            <a:ext cx="3412995" cy="3703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1600" dirty="0"/>
              <a:t>Проверка на следващите няколко на брой състояния от </a:t>
            </a:r>
            <a:r>
              <a:rPr lang="en-US" sz="1600" dirty="0" err="1"/>
              <a:t>намерено</a:t>
            </a:r>
            <a:r>
              <a:rPr lang="bg-BG" sz="1600" dirty="0"/>
              <a:t>то</a:t>
            </a:r>
            <a:r>
              <a:rPr lang="en-US" sz="1600" dirty="0"/>
              <a:t> </a:t>
            </a:r>
            <a:r>
              <a:rPr lang="en-US" sz="1600" dirty="0" err="1"/>
              <a:t>от</a:t>
            </a:r>
            <a:r>
              <a:rPr lang="en-US" sz="1600" dirty="0"/>
              <a:t> </a:t>
            </a:r>
            <a:r>
              <a:rPr lang="en-US" sz="1600" dirty="0" err="1"/>
              <a:t>алгоритъма</a:t>
            </a:r>
            <a:r>
              <a:rPr lang="en-US" sz="1600" dirty="0"/>
              <a:t> А*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+ </a:t>
            </a:r>
            <a:r>
              <a:rPr lang="en-US" sz="1600" dirty="0" err="1">
                <a:solidFill>
                  <a:srgbClr val="00B050"/>
                </a:solidFill>
              </a:rPr>
              <a:t>ще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се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предпази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от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поне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няколко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задънени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улици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dirty="0" err="1">
                <a:solidFill>
                  <a:srgbClr val="00B050"/>
                </a:solidFill>
              </a:rPr>
              <a:t>ако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това</a:t>
            </a:r>
            <a:r>
              <a:rPr lang="en-US" sz="1600" dirty="0">
                <a:solidFill>
                  <a:srgbClr val="00B050"/>
                </a:solidFill>
              </a:rPr>
              <a:t> е </a:t>
            </a:r>
            <a:r>
              <a:rPr lang="en-US" sz="1600" dirty="0" err="1">
                <a:solidFill>
                  <a:srgbClr val="00B050"/>
                </a:solidFill>
              </a:rPr>
              <a:t>възможно</a:t>
            </a:r>
            <a:r>
              <a:rPr lang="en-US" sz="1600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</a:rPr>
              <a:t>- </a:t>
            </a:r>
            <a:r>
              <a:rPr lang="bg-BG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избягване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bg-BG" sz="1600" dirty="0">
                <a:solidFill>
                  <a:srgbClr val="FF0000"/>
                </a:solidFill>
              </a:rPr>
              <a:t>само </a:t>
            </a:r>
            <a:r>
              <a:rPr lang="en-US" sz="1600" dirty="0" err="1">
                <a:solidFill>
                  <a:srgbClr val="FF0000"/>
                </a:solidFill>
              </a:rPr>
              <a:t>на</a:t>
            </a:r>
            <a:r>
              <a:rPr lang="bg-BG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няколко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задънен</a:t>
            </a:r>
            <a:r>
              <a:rPr lang="bg-BG" sz="1600" dirty="0">
                <a:solidFill>
                  <a:srgbClr val="FF0000"/>
                </a:solidFill>
              </a:rPr>
              <a:t>и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улиц</a:t>
            </a:r>
            <a:r>
              <a:rPr lang="bg-BG" sz="1600" dirty="0">
                <a:solidFill>
                  <a:srgbClr val="FF0000"/>
                </a:solidFill>
              </a:rPr>
              <a:t>и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EA77601-FE7A-0EAE-28D9-38862A84D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78" y="2354089"/>
            <a:ext cx="2086217" cy="2058677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90EC526-3831-27D8-3557-ED468A6D4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740" y="4081978"/>
            <a:ext cx="2086217" cy="20967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BFBE12D-2551-0C51-27EC-9BF5B72B1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273" y="4140924"/>
            <a:ext cx="2086218" cy="2079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5FA28F-7EB9-CB3A-6EA1-28C046A22BA1}"/>
              </a:ext>
            </a:extLst>
          </p:cNvPr>
          <p:cNvSpPr txBox="1"/>
          <p:nvPr/>
        </p:nvSpPr>
        <p:spPr>
          <a:xfrm>
            <a:off x="5841233" y="6220141"/>
            <a:ext cx="573552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1081B-52E0-4241-722B-FE53A7DFB20C}"/>
              </a:ext>
            </a:extLst>
          </p:cNvPr>
          <p:cNvSpPr txBox="1"/>
          <p:nvPr/>
        </p:nvSpPr>
        <p:spPr>
          <a:xfrm>
            <a:off x="10603382" y="6220141"/>
            <a:ext cx="488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07068EAB-BA6C-6038-418C-03B3B9F22811}"/>
              </a:ext>
            </a:extLst>
          </p:cNvPr>
          <p:cNvSpPr/>
          <p:nvPr/>
        </p:nvSpPr>
        <p:spPr>
          <a:xfrm flipH="1" flipV="1">
            <a:off x="6002730" y="3158318"/>
            <a:ext cx="824109" cy="541364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63D1DFBE-C98B-8BA4-CCB9-33434092573B}"/>
              </a:ext>
            </a:extLst>
          </p:cNvPr>
          <p:cNvSpPr/>
          <p:nvPr/>
        </p:nvSpPr>
        <p:spPr>
          <a:xfrm flipV="1">
            <a:off x="9634934" y="3152511"/>
            <a:ext cx="804784" cy="541364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302</Words>
  <Application>Microsoft Office PowerPoint</Application>
  <PresentationFormat>Widescreen</PresentationFormat>
  <Paragraphs>41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Изкуствен интелект срещу игрaта „Змия“</vt:lpstr>
      <vt:lpstr>Правила на играта</vt:lpstr>
      <vt:lpstr>Сравнение на алгоритми за намиране на пътя до ябълката</vt:lpstr>
      <vt:lpstr>Алгоритъм, основан на Хамилтонов цикъл</vt:lpstr>
      <vt:lpstr>Изкачване на хълм (Hill Climbing) </vt:lpstr>
      <vt:lpstr>Решение - A*</vt:lpstr>
      <vt:lpstr>Реализация на играта с алгоритъма А*</vt:lpstr>
      <vt:lpstr>Идея за бъдещо развитие - A* с проверка напред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Играта „Snake“ чрез алгоритми за търсене</dc:title>
  <dc:creator>Ivan Diaksov</dc:creator>
  <cp:lastModifiedBy>Ivan Diaksov</cp:lastModifiedBy>
  <cp:revision>7</cp:revision>
  <dcterms:created xsi:type="dcterms:W3CDTF">2022-12-23T06:33:29Z</dcterms:created>
  <dcterms:modified xsi:type="dcterms:W3CDTF">2023-02-18T14:39:22Z</dcterms:modified>
</cp:coreProperties>
</file>