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>
                <a:alpha val="76078"/>
              </a:srgbClr>
            </a:gs>
            <a:gs pos="100000">
              <a:srgbClr val="ffff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234720"/>
            <a:ext cx="9142560" cy="4672440"/>
          </a:xfrm>
          <a:custGeom>
            <a:avLst/>
            <a:gdLst/>
            <a:ahLst/>
            <a:rect l="l" t="t" r="r" b="b"/>
            <a:pathLst>
              <a:path w="12192000" h="6231661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 rotWithShape="0">
            <a:gsLst>
              <a:gs pos="0">
                <a:srgbClr val="25a6e0"/>
              </a:gs>
              <a:gs pos="100000">
                <a:srgbClr val="1044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>
                <a:alpha val="76078"/>
              </a:srgbClr>
            </a:gs>
            <a:gs pos="100000">
              <a:srgbClr val="ffff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2;p5"/>
          <p:cNvSpPr/>
          <p:nvPr/>
        </p:nvSpPr>
        <p:spPr>
          <a:xfrm>
            <a:off x="0" y="2625840"/>
            <a:ext cx="9142560" cy="2230920"/>
          </a:xfrm>
          <a:custGeom>
            <a:avLst/>
            <a:gdLst/>
            <a:ahLst/>
            <a:rect l="l" t="t" r="r" b="b"/>
            <a:pathLst>
              <a:path w="12192000" h="2976439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 rotWithShape="0">
            <a:gsLst>
              <a:gs pos="0">
                <a:srgbClr val="e3f2f8"/>
              </a:gs>
              <a:gs pos="50000">
                <a:srgbClr val="e3f2f8"/>
              </a:gs>
              <a:gs pos="100000">
                <a:srgbClr val="e3f2f8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>
                <a:alpha val="76078"/>
              </a:srgbClr>
            </a:gs>
            <a:gs pos="100000">
              <a:srgbClr val="ffff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1;p11"/>
          <p:cNvSpPr/>
          <p:nvPr/>
        </p:nvSpPr>
        <p:spPr>
          <a:xfrm>
            <a:off x="0" y="1455480"/>
            <a:ext cx="9142560" cy="2230920"/>
          </a:xfrm>
          <a:custGeom>
            <a:avLst/>
            <a:gdLst/>
            <a:ahLst/>
            <a:rect l="l" t="t" r="r" b="b"/>
            <a:pathLst>
              <a:path w="12192000" h="2976439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>
                <a:alpha val="76078"/>
              </a:srgbClr>
            </a:gs>
            <a:gs pos="100000">
              <a:srgbClr val="ffff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>
                <a:alpha val="76078"/>
              </a:srgbClr>
            </a:gs>
            <a:gs pos="100000">
              <a:srgbClr val="ffff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40;p8"/>
          <p:cNvSpPr/>
          <p:nvPr/>
        </p:nvSpPr>
        <p:spPr>
          <a:xfrm>
            <a:off x="0" y="2625840"/>
            <a:ext cx="9142560" cy="2230920"/>
          </a:xfrm>
          <a:custGeom>
            <a:avLst/>
            <a:gdLst/>
            <a:ahLst/>
            <a:rect l="l" t="t" r="r" b="b"/>
            <a:pathLst>
              <a:path w="12192000" h="2976439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 rotWithShape="0">
            <a:gsLst>
              <a:gs pos="0">
                <a:srgbClr val="e3f2f8"/>
              </a:gs>
              <a:gs pos="50000">
                <a:srgbClr val="e3f2f8"/>
              </a:gs>
              <a:gs pos="100000">
                <a:srgbClr val="e3f2f8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>
                <a:alpha val="76078"/>
              </a:srgbClr>
            </a:gs>
            <a:gs pos="100000">
              <a:srgbClr val="ffff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51;p11"/>
          <p:cNvSpPr/>
          <p:nvPr/>
        </p:nvSpPr>
        <p:spPr>
          <a:xfrm>
            <a:off x="0" y="1455480"/>
            <a:ext cx="9142560" cy="2230920"/>
          </a:xfrm>
          <a:custGeom>
            <a:avLst/>
            <a:gdLst/>
            <a:ahLst/>
            <a:rect l="l" t="t" r="r" b="b"/>
            <a:pathLst>
              <a:path w="12192000" h="2976439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>
                <a:alpha val="76078"/>
              </a:srgbClr>
            </a:gs>
            <a:gs pos="100000">
              <a:srgbClr val="ffff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48;p10"/>
          <p:cNvSpPr/>
          <p:nvPr/>
        </p:nvSpPr>
        <p:spPr>
          <a:xfrm>
            <a:off x="0" y="1455480"/>
            <a:ext cx="9142560" cy="2230920"/>
          </a:xfrm>
          <a:custGeom>
            <a:avLst/>
            <a:gdLst/>
            <a:ahLst/>
            <a:rect l="l" t="t" r="r" b="b"/>
            <a:pathLst>
              <a:path w="12192000" h="2976439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WLAN" TargetMode="External"/><Relationship Id="rId2" Type="http://schemas.openxmlformats.org/officeDocument/2006/relationships/hyperlink" Target="https://en.wikipedia.org/wiki/LTE_(telecommunication)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Mobile_ad_hoc_network" TargetMode="External"/><Relationship Id="rId2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2"/>
          <p:cNvSpPr/>
          <p:nvPr/>
        </p:nvSpPr>
        <p:spPr>
          <a:xfrm>
            <a:off x="228600" y="123480"/>
            <a:ext cx="3852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rgbClr val="84adf2"/>
                </a:solidFill>
                <a:uFillTx/>
                <a:latin typeface="Arial"/>
                <a:ea typeface="Arial"/>
              </a:rPr>
              <a:t>National Institute of Technology Patna</a:t>
            </a:r>
            <a:r>
              <a:rPr b="0" lang="en-US" sz="1600" spc="-1" strike="noStrike">
                <a:solidFill>
                  <a:srgbClr val="84adf2"/>
                </a:solidFill>
                <a:latin typeface="Arial"/>
                <a:ea typeface="Arial"/>
              </a:rPr>
              <a:t>​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4"/>
          <p:cNvSpPr/>
          <p:nvPr/>
        </p:nvSpPr>
        <p:spPr>
          <a:xfrm>
            <a:off x="379800" y="1428840"/>
            <a:ext cx="1355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400" spc="-1" strike="noStrike" u="sng">
                <a:solidFill>
                  <a:srgbClr val="84adf2"/>
                </a:solidFill>
                <a:uFillTx/>
                <a:latin typeface="Arial"/>
                <a:ea typeface="Arial"/>
              </a:rPr>
              <a:t>Presented By</a:t>
            </a:r>
            <a:r>
              <a:rPr b="0" lang="en-US" sz="1400" spc="-1" strike="noStrike">
                <a:solidFill>
                  <a:srgbClr val="84adf2"/>
                </a:solidFill>
                <a:latin typeface="Arial"/>
                <a:ea typeface="Arial"/>
              </a:rPr>
              <a:t>​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84adf2"/>
                </a:solidFill>
                <a:latin typeface="Arial"/>
                <a:ea typeface="Arial"/>
              </a:rPr>
              <a:t>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4" name="TextBox 5"/>
          <p:cNvSpPr/>
          <p:nvPr/>
        </p:nvSpPr>
        <p:spPr>
          <a:xfrm>
            <a:off x="198360" y="1828800"/>
            <a:ext cx="3230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91e26"/>
                </a:solidFill>
                <a:latin typeface="Arial"/>
                <a:ea typeface="Arial"/>
              </a:rPr>
              <a:t>1.</a:t>
            </a:r>
            <a:r>
              <a:rPr b="0" lang="en-GB" sz="1400" spc="-1" strike="noStrike">
                <a:solidFill>
                  <a:srgbClr val="091e26"/>
                </a:solidFill>
                <a:latin typeface="Arial"/>
                <a:ea typeface="Arial"/>
              </a:rPr>
              <a:t>Abhay Kumar Chaurasiya (1906081)</a:t>
            </a:r>
            <a:r>
              <a:rPr b="0" lang="en-US" sz="1400" spc="-1" strike="noStrike">
                <a:solidFill>
                  <a:srgbClr val="091e26"/>
                </a:solidFill>
                <a:latin typeface="Arial"/>
                <a:ea typeface="Arial"/>
              </a:rPr>
              <a:t>​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91e26"/>
                </a:solidFill>
                <a:latin typeface="Arial"/>
                <a:ea typeface="Arial"/>
              </a:rPr>
              <a:t>2.</a:t>
            </a:r>
            <a:r>
              <a:rPr b="0" lang="en-GB" sz="1400" spc="-1" strike="noStrike">
                <a:solidFill>
                  <a:srgbClr val="091e26"/>
                </a:solidFill>
                <a:latin typeface="Arial"/>
                <a:ea typeface="Arial"/>
              </a:rPr>
              <a:t>Aditya Gupta</a:t>
            </a:r>
            <a:r>
              <a:rPr b="0" lang="en-US" sz="1400" spc="-1" strike="noStrike">
                <a:solidFill>
                  <a:srgbClr val="091e26"/>
                </a:solidFill>
                <a:latin typeface="Arial"/>
                <a:ea typeface="Arial"/>
              </a:rPr>
              <a:t>​                     (1906082)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91e26"/>
                </a:solidFill>
                <a:latin typeface="Arial"/>
                <a:ea typeface="Arial"/>
              </a:rPr>
              <a:t>3.Rabin Gaurav Mandal</a:t>
            </a:r>
            <a:r>
              <a:rPr b="0" lang="en-US" sz="1400" spc="-1" strike="noStrike">
                <a:solidFill>
                  <a:srgbClr val="091e26"/>
                </a:solidFill>
                <a:latin typeface="Arial"/>
                <a:ea typeface="Arial"/>
              </a:rPr>
              <a:t>​       (1906083)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5" name="TextBox 6"/>
          <p:cNvSpPr/>
          <p:nvPr/>
        </p:nvSpPr>
        <p:spPr>
          <a:xfrm>
            <a:off x="457200" y="2743200"/>
            <a:ext cx="10134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 u="sng">
                <a:solidFill>
                  <a:srgbClr val="84adf2"/>
                </a:solidFill>
                <a:uFillTx/>
                <a:latin typeface="Arial"/>
                <a:ea typeface="Arial"/>
              </a:rPr>
              <a:t>Guided By</a:t>
            </a:r>
            <a:r>
              <a:rPr b="0" lang="en-GB" sz="1400" spc="-1" strike="noStrike">
                <a:solidFill>
                  <a:srgbClr val="84adf2"/>
                </a:solidFill>
                <a:latin typeface="Arial"/>
                <a:ea typeface="Arial"/>
              </a:rPr>
              <a:t>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TextBox 7"/>
          <p:cNvSpPr/>
          <p:nvPr/>
        </p:nvSpPr>
        <p:spPr>
          <a:xfrm>
            <a:off x="309240" y="3126240"/>
            <a:ext cx="1748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91e26"/>
                </a:solidFill>
                <a:latin typeface="Arial"/>
                <a:ea typeface="Arial"/>
              </a:rPr>
              <a:t>Dr. Bhaskar Mondal​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7" name="TextBox 8"/>
          <p:cNvSpPr/>
          <p:nvPr/>
        </p:nvSpPr>
        <p:spPr>
          <a:xfrm>
            <a:off x="149760" y="4835880"/>
            <a:ext cx="3965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4adf2"/>
                </a:solidFill>
                <a:latin typeface="Arial"/>
                <a:ea typeface="Arial"/>
              </a:rPr>
              <a:t>https://github.com/adi-g15/minor-project-veins-1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8" name="TextBox 9"/>
          <p:cNvSpPr/>
          <p:nvPr/>
        </p:nvSpPr>
        <p:spPr>
          <a:xfrm>
            <a:off x="7365600" y="4835880"/>
            <a:ext cx="17694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84adf2"/>
                </a:solidFill>
                <a:latin typeface="Arial"/>
                <a:ea typeface="Arial"/>
              </a:rPr>
              <a:t>Date: 29 April 2022</a:t>
            </a:r>
            <a:r>
              <a:rPr b="0" lang="en-GB" sz="1400" spc="-1" strike="noStrike">
                <a:solidFill>
                  <a:srgbClr val="84adf2"/>
                </a:solidFill>
                <a:latin typeface="Arial"/>
                <a:ea typeface="Arial"/>
              </a:rPr>
              <a:t>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9" name="TextBox 16"/>
          <p:cNvSpPr/>
          <p:nvPr/>
        </p:nvSpPr>
        <p:spPr>
          <a:xfrm>
            <a:off x="2889360" y="718920"/>
            <a:ext cx="3740040" cy="17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95d5ac"/>
                </a:solidFill>
                <a:latin typeface="Times New Roman"/>
                <a:ea typeface="Arial"/>
              </a:rPr>
              <a:t>IMPLEMENTATION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95d5ac"/>
                </a:solidFill>
                <a:latin typeface="Times New Roman"/>
                <a:ea typeface="Arial"/>
              </a:rPr>
              <a:t>OF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95d5ac"/>
                </a:solidFill>
                <a:latin typeface="Times New Roman"/>
                <a:ea typeface="Arial"/>
              </a:rPr>
              <a:t>VANET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914292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E8C1865-4DAA-429A-9AED-D7F621215AE0}" type="slidenum">
              <a:rPr b="0" lang="en" sz="1300" spc="-1" strike="noStrike">
                <a:solidFill>
                  <a:srgbClr val="ffffff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4" name="TextBox 2"/>
          <p:cNvSpPr/>
          <p:nvPr/>
        </p:nvSpPr>
        <p:spPr>
          <a:xfrm>
            <a:off x="506160" y="142920"/>
            <a:ext cx="1377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 u="sng">
                <a:solidFill>
                  <a:srgbClr val="b9e3c7"/>
                </a:solidFill>
                <a:uFillTx/>
                <a:latin typeface="Times New Roman"/>
                <a:ea typeface="Arial"/>
              </a:rPr>
              <a:t>Omnet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5" name="TextBox 5"/>
          <p:cNvSpPr/>
          <p:nvPr/>
        </p:nvSpPr>
        <p:spPr>
          <a:xfrm>
            <a:off x="606600" y="785880"/>
            <a:ext cx="85399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OMNeT++ is an extensible, modular, component-based C++ simulation library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and framework,primarily for building network simulators.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6" name="TextBox 6"/>
          <p:cNvSpPr/>
          <p:nvPr/>
        </p:nvSpPr>
        <p:spPr>
          <a:xfrm>
            <a:off x="565200" y="1643040"/>
            <a:ext cx="7529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Most of computer network simulation models are available in several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external frameworks.Most commonly used framework is INET. 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TextBox 7"/>
          <p:cNvSpPr/>
          <p:nvPr/>
        </p:nvSpPr>
        <p:spPr>
          <a:xfrm>
            <a:off x="598320" y="2500200"/>
            <a:ext cx="8495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Provides domain specific functionality such as modelling of wired and wireless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networks, Protocol modelling, validating of hardware architectures, etc.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TextBox 13"/>
          <p:cNvSpPr/>
          <p:nvPr/>
        </p:nvSpPr>
        <p:spPr>
          <a:xfrm>
            <a:off x="732240" y="3500280"/>
            <a:ext cx="2831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u="sng">
                <a:solidFill>
                  <a:srgbClr val="bfeead"/>
                </a:solidFill>
                <a:uFillTx/>
                <a:latin typeface="Times New Roman"/>
                <a:ea typeface="Arial"/>
              </a:rPr>
              <a:t>VERSION USED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9" name="TextBox 14"/>
          <p:cNvSpPr/>
          <p:nvPr/>
        </p:nvSpPr>
        <p:spPr>
          <a:xfrm>
            <a:off x="1570320" y="4071960"/>
            <a:ext cx="1515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OMNet++ 6.0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B50445-9E88-4A0E-9104-7120DA9BA71F}" type="slidenum">
              <a:rPr b="0" lang="en" sz="1300" spc="-1" strike="noStrike">
                <a:solidFill>
                  <a:srgbClr val="ffffff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31" name="TextBox 17"/>
          <p:cNvSpPr/>
          <p:nvPr/>
        </p:nvSpPr>
        <p:spPr>
          <a:xfrm>
            <a:off x="718560" y="428760"/>
            <a:ext cx="759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b9e3c7"/>
                </a:solidFill>
                <a:uFillTx/>
                <a:latin typeface="Arial"/>
                <a:ea typeface="Arial"/>
              </a:rPr>
              <a:t>INET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TextBox 19"/>
          <p:cNvSpPr/>
          <p:nvPr/>
        </p:nvSpPr>
        <p:spPr>
          <a:xfrm>
            <a:off x="793440" y="857160"/>
            <a:ext cx="7703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INET Framework is an open-source model library for the OMNeT++ simulation environment.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3" name="TextBox 20"/>
          <p:cNvSpPr/>
          <p:nvPr/>
        </p:nvSpPr>
        <p:spPr>
          <a:xfrm>
            <a:off x="792000" y="1285920"/>
            <a:ext cx="77720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INET supports a wide class of communication networks, including wired, wireless, mobile, ad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hoc and sensor networks. It contains models for the Internet stack (TCP, UDP, IPv4, IPv6,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OSPF, BGP, etc.)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4" name="TextBox 21"/>
          <p:cNvSpPr/>
          <p:nvPr/>
        </p:nvSpPr>
        <p:spPr>
          <a:xfrm>
            <a:off x="862200" y="2071800"/>
            <a:ext cx="54234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INET heavily builds upon the modular architecture of OMNeT++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5" name="TextBox 23"/>
          <p:cNvSpPr/>
          <p:nvPr/>
        </p:nvSpPr>
        <p:spPr>
          <a:xfrm>
            <a:off x="724680" y="2571840"/>
            <a:ext cx="1823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d4f3c9"/>
                </a:solidFill>
                <a:uFillTx/>
                <a:latin typeface="Times New Roman"/>
                <a:ea typeface="Arial"/>
              </a:rPr>
              <a:t>VERSION 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TextBox 25"/>
          <p:cNvSpPr/>
          <p:nvPr/>
        </p:nvSpPr>
        <p:spPr>
          <a:xfrm>
            <a:off x="999360" y="2928960"/>
            <a:ext cx="12963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INET 4.3.7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1557BFE-76A5-48F5-9D75-E76D37205844}" type="slidenum">
              <a:rPr b="0" lang="en" sz="1300" spc="-1" strike="noStrike">
                <a:solidFill>
                  <a:srgbClr val="ffffff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338" name="Picture 5" descr="Simu5G-Cars-1.2 PnP [Running] - Oracle VM VirtualBox 29-04-2022 00_51_23.png"/>
          <p:cNvPicPr/>
          <p:nvPr/>
        </p:nvPicPr>
        <p:blipFill>
          <a:blip r:embed="rId1"/>
          <a:stretch/>
        </p:blipFill>
        <p:spPr>
          <a:xfrm>
            <a:off x="-360" y="228600"/>
            <a:ext cx="9600480" cy="479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24"/>
          <p:cNvSpPr/>
          <p:nvPr/>
        </p:nvSpPr>
        <p:spPr>
          <a:xfrm>
            <a:off x="360720" y="142920"/>
            <a:ext cx="69937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u="sng">
                <a:solidFill>
                  <a:srgbClr val="b9e3c7"/>
                </a:solidFill>
                <a:uFillTx/>
                <a:latin typeface="Times New Roman"/>
                <a:ea typeface="Arial"/>
              </a:rPr>
              <a:t>CHALLENGES IN IMPLEMENTING VANET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0" name="TextBox 3"/>
          <p:cNvSpPr/>
          <p:nvPr/>
        </p:nvSpPr>
        <p:spPr>
          <a:xfrm>
            <a:off x="549720" y="714240"/>
            <a:ext cx="2616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SECURITY CHALLENGES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1" name="TextBox 4"/>
          <p:cNvSpPr/>
          <p:nvPr/>
        </p:nvSpPr>
        <p:spPr>
          <a:xfrm>
            <a:off x="786240" y="1000080"/>
            <a:ext cx="8333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There are a numbers of possible attacks in VANETs. The purpose of these attacks is to create problem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users to access the system or phishing some information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2" name="TextBox 5"/>
          <p:cNvSpPr/>
          <p:nvPr/>
        </p:nvSpPr>
        <p:spPr>
          <a:xfrm>
            <a:off x="621000" y="1643040"/>
            <a:ext cx="2814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QUALITY OF SERVICE(QOS)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3" name="TextBox 6"/>
          <p:cNvSpPr/>
          <p:nvPr/>
        </p:nvSpPr>
        <p:spPr>
          <a:xfrm>
            <a:off x="883800" y="2000160"/>
            <a:ext cx="83775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QoS support over VANETs remains a challenge when current routing paths become no longer available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as a result of changes in node velocity, node positioning, network topology or distance between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vehicular nodes.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4" name="TextBox 7"/>
          <p:cNvSpPr/>
          <p:nvPr/>
        </p:nvSpPr>
        <p:spPr>
          <a:xfrm>
            <a:off x="687240" y="2786040"/>
            <a:ext cx="21848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EFFICIENT ROUTING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TextBox 8"/>
          <p:cNvSpPr/>
          <p:nvPr/>
        </p:nvSpPr>
        <p:spPr>
          <a:xfrm>
            <a:off x="976320" y="3143160"/>
            <a:ext cx="81291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VANET, efficient routing algorithm means a routing scheme with minimum delay, maximum system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capacity and less computational complexity. In VANETs, due to the dynamic nature of mobile nodes,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searching and saving routes is a challenging task.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TextBox 9"/>
          <p:cNvSpPr/>
          <p:nvPr/>
        </p:nvSpPr>
        <p:spPr>
          <a:xfrm>
            <a:off x="765000" y="3929040"/>
            <a:ext cx="2573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TECHNICAL CHALLENGE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TextBox 10"/>
          <p:cNvSpPr/>
          <p:nvPr/>
        </p:nvSpPr>
        <p:spPr>
          <a:xfrm>
            <a:off x="1033560" y="4286160"/>
            <a:ext cx="64238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Network  Management, Congestion and collision control, Environmental Impact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5E31C65-BA0C-468B-B8BF-13071DCF6B6E}" type="slidenum">
              <a:rPr b="0" lang="en" sz="1300" spc="-1" strike="noStrike">
                <a:solidFill>
                  <a:srgbClr val="ffffff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49" name="TextBox 9"/>
          <p:cNvSpPr/>
          <p:nvPr/>
        </p:nvSpPr>
        <p:spPr>
          <a:xfrm>
            <a:off x="697320" y="428760"/>
            <a:ext cx="802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b9e3c7"/>
                </a:solidFill>
                <a:uFillTx/>
                <a:latin typeface="Arial"/>
                <a:ea typeface="Arial"/>
              </a:rPr>
              <a:t>Veins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TextBox 10"/>
          <p:cNvSpPr/>
          <p:nvPr/>
        </p:nvSpPr>
        <p:spPr>
          <a:xfrm>
            <a:off x="1193400" y="914400"/>
            <a:ext cx="6349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Veins is an open source framework for running vehicular network simulations.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1" name="TextBox 12"/>
          <p:cNvSpPr/>
          <p:nvPr/>
        </p:nvSpPr>
        <p:spPr>
          <a:xfrm>
            <a:off x="1339920" y="1525320"/>
            <a:ext cx="5974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It extends these to offer a comprehensive suite of models for simulation.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2" name="TextBox 13"/>
          <p:cNvSpPr/>
          <p:nvPr/>
        </p:nvSpPr>
        <p:spPr>
          <a:xfrm>
            <a:off x="1315440" y="2057400"/>
            <a:ext cx="43984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It is based on two simulators: OMNeT++, and SUMO.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3" name="TextBox 14"/>
          <p:cNvSpPr/>
          <p:nvPr/>
        </p:nvSpPr>
        <p:spPr>
          <a:xfrm>
            <a:off x="724680" y="2571840"/>
            <a:ext cx="1823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d4f3c9"/>
                </a:solidFill>
                <a:uFillTx/>
                <a:latin typeface="Times New Roman"/>
                <a:ea typeface="Arial"/>
              </a:rPr>
              <a:t>VERSION 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TextBox 15"/>
          <p:cNvSpPr/>
          <p:nvPr/>
        </p:nvSpPr>
        <p:spPr>
          <a:xfrm>
            <a:off x="1082160" y="2928960"/>
            <a:ext cx="11318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Veins 5.2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408600" y="0"/>
            <a:ext cx="82771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A1A0A12-FC5B-4812-88A8-43A232BBFDDF}" type="slidenum">
              <a:rPr b="0" lang="en" sz="1300" spc="-1" strike="noStrike">
                <a:solidFill>
                  <a:srgbClr val="25a6e0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57" name="TextBox 4"/>
          <p:cNvSpPr/>
          <p:nvPr/>
        </p:nvSpPr>
        <p:spPr>
          <a:xfrm>
            <a:off x="302040" y="285840"/>
            <a:ext cx="2597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84adf2"/>
                </a:solidFill>
                <a:uFillTx/>
                <a:latin typeface="Times New Roman"/>
                <a:ea typeface="Arial"/>
              </a:rPr>
              <a:t>FUTURE SCOPE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TextBox 6"/>
          <p:cNvSpPr/>
          <p:nvPr/>
        </p:nvSpPr>
        <p:spPr>
          <a:xfrm>
            <a:off x="391680" y="785880"/>
            <a:ext cx="874044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As mobiles are familiar and used by us in our day to day life, similarly the future of VANETs is undoubtedly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secure. It has become the part of the government 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our country, National Highways Authority of India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(NHAI) [12] is planning to replace manual toll collections at plazas with electronic toll collection (ETC)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systems across the country. The ETC system will be based on radio frequency identification (RFID),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which will be complemented by a wireless on-board unit (OBU) on a vehicle, as well as a stationery roadside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unit (RSU) at the toll plaza.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0B84847-BD2B-411A-A4FA-8E2C9C8D094A}" type="slidenum">
              <a:rPr b="0" lang="en" sz="1300" spc="-1" strike="noStrike">
                <a:solidFill>
                  <a:srgbClr val="25a6e0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0" name="TextBox 8"/>
          <p:cNvSpPr/>
          <p:nvPr/>
        </p:nvSpPr>
        <p:spPr>
          <a:xfrm>
            <a:off x="158760" y="214200"/>
            <a:ext cx="2406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u="sng">
                <a:solidFill>
                  <a:srgbClr val="84adf2"/>
                </a:solidFill>
                <a:uFillTx/>
                <a:latin typeface="Times New Roman"/>
                <a:ea typeface="Arial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1" name="TextBox 9"/>
          <p:cNvSpPr/>
          <p:nvPr/>
        </p:nvSpPr>
        <p:spPr>
          <a:xfrm>
            <a:off x="48960" y="1433880"/>
            <a:ext cx="88653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Vehicular Ad-Hoc Networks (VANETs) - An Overview and Challenges; Journal of Wireless Networking and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Communications 2013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2" name="TextBox 11"/>
          <p:cNvSpPr/>
          <p:nvPr/>
        </p:nvSpPr>
        <p:spPr>
          <a:xfrm>
            <a:off x="327600" y="2057400"/>
            <a:ext cx="81306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Location-Based Routing Algorithm for Vehicle to Vehicle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Communication,” R. A. Santos, R. M. Edwards, and L. N. Seed, vol. 00, no. C, pp. 221–226, 2004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3" name="TextBox 12"/>
          <p:cNvSpPr/>
          <p:nvPr/>
        </p:nvSpPr>
        <p:spPr>
          <a:xfrm>
            <a:off x="373680" y="2743200"/>
            <a:ext cx="8312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NOW -Network on Wheels , http://www.network-on-wheels.de/, 2008,[Online; accessed 20-M ay-2013]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4" name="TextBox 1"/>
          <p:cNvSpPr/>
          <p:nvPr/>
        </p:nvSpPr>
        <p:spPr>
          <a:xfrm rot="4200">
            <a:off x="0" y="919080"/>
            <a:ext cx="7936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Vehicular Ad-Hoc Networks – A Brief Knowledge, Sandeep N. Kugali, Sneha Kadadevar, 2020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914400" y="2057400"/>
            <a:ext cx="5888160" cy="96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800" spc="-1" strike="noStrike">
                <a:solidFill>
                  <a:srgbClr val="25a6e0"/>
                </a:solidFill>
                <a:latin typeface="Inter-Regular"/>
                <a:ea typeface="Inter-Regular"/>
              </a:rPr>
              <a:t>Thanks!</a:t>
            </a:r>
            <a:endParaRPr b="0" lang="en-US" sz="68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701C095-C271-4252-8636-A2BD61DAD0D1}" type="slidenum">
              <a:rPr b="0" lang="en" sz="1300" spc="-1" strike="noStrike">
                <a:solidFill>
                  <a:srgbClr val="25a6e0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7" name="TextBox 26"/>
          <p:cNvSpPr/>
          <p:nvPr/>
        </p:nvSpPr>
        <p:spPr>
          <a:xfrm>
            <a:off x="1946160" y="4040640"/>
            <a:ext cx="4646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84adf2"/>
                </a:solidFill>
                <a:latin typeface="Arial"/>
                <a:ea typeface="Arial"/>
              </a:rPr>
              <a:t>Github:</a:t>
            </a:r>
            <a:r>
              <a:rPr b="0" lang="en-US" sz="1400" spc="-1" strike="noStrike">
                <a:solidFill>
                  <a:srgbClr val="84adf2"/>
                </a:solidFill>
                <a:latin typeface="Arial"/>
                <a:ea typeface="Arial"/>
              </a:rPr>
              <a:t> https://github.com/adi-g15/minor-project-veins-1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A1F1D5F-03C0-4936-82BF-D41FA15F6096}" type="slidenum">
              <a:rPr b="0" lang="en" sz="1300" spc="-1" strike="noStrike">
                <a:solidFill>
                  <a:srgbClr val="25a6e0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81" name="TextBox 6"/>
          <p:cNvSpPr/>
          <p:nvPr/>
        </p:nvSpPr>
        <p:spPr>
          <a:xfrm>
            <a:off x="243720" y="142920"/>
            <a:ext cx="32688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388e56"/>
                </a:solidFill>
                <a:latin typeface="Noto Sans"/>
                <a:ea typeface="Arial"/>
              </a:rPr>
              <a:t>INTRODUCTION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TextBox 11"/>
          <p:cNvSpPr/>
          <p:nvPr/>
        </p:nvSpPr>
        <p:spPr>
          <a:xfrm>
            <a:off x="266040" y="857160"/>
            <a:ext cx="8587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VANET is the spontaneous creation of a wireless network of mobile devices – to the domain of vehicles.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TextBox 12"/>
          <p:cNvSpPr/>
          <p:nvPr/>
        </p:nvSpPr>
        <p:spPr>
          <a:xfrm>
            <a:off x="276840" y="1357200"/>
            <a:ext cx="86601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VANETs were first mentioned and introduced in 2001 under car-to-car ad-hoc mobile communication and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networking" applications.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4" name="TextBox 13"/>
          <p:cNvSpPr/>
          <p:nvPr/>
        </p:nvSpPr>
        <p:spPr>
          <a:xfrm>
            <a:off x="277920" y="2000160"/>
            <a:ext cx="51184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VANETs are referred as Intelligent Transportation Networks.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TextBox 14"/>
          <p:cNvSpPr/>
          <p:nvPr/>
        </p:nvSpPr>
        <p:spPr>
          <a:xfrm>
            <a:off x="323640" y="2500200"/>
            <a:ext cx="62604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Short range radio technologies like </a:t>
            </a:r>
            <a:r>
              <a:rPr b="0" lang="en-US" sz="1400" spc="-1" strike="noStrike" u="sng">
                <a:solidFill>
                  <a:srgbClr val="104499"/>
                </a:solidFill>
                <a:uFillTx/>
                <a:latin typeface="Arial"/>
                <a:ea typeface="Arial"/>
                <a:hlinkClick r:id="rId1"/>
              </a:rPr>
              <a:t>WLAN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, or cellular technologies or </a:t>
            </a:r>
            <a:r>
              <a:rPr b="0" lang="en-US" sz="1400" spc="-1" strike="noStrike" u="sng">
                <a:solidFill>
                  <a:srgbClr val="104499"/>
                </a:solidFill>
                <a:uFillTx/>
                <a:latin typeface="Arial"/>
                <a:ea typeface="Arial"/>
                <a:hlinkClick r:id="rId2"/>
              </a:rPr>
              <a:t>LTE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can be used for VANET.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" name="TextBox 15"/>
          <p:cNvSpPr/>
          <p:nvPr/>
        </p:nvSpPr>
        <p:spPr>
          <a:xfrm>
            <a:off x="272520" y="3143160"/>
            <a:ext cx="84135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Research in VANETs started as early as 2000, in universities and research labs, having evolved from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researchers working on wireless ad hoc networks.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E9713FD-9356-4781-9760-CCF17A5F5D91}" type="slidenum">
              <a:rPr b="0" lang="en" sz="1300" spc="-1" strike="noStrike">
                <a:solidFill>
                  <a:srgbClr val="ffffff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88" name="TextBox 4"/>
          <p:cNvSpPr/>
          <p:nvPr/>
        </p:nvSpPr>
        <p:spPr>
          <a:xfrm>
            <a:off x="484560" y="214200"/>
            <a:ext cx="3332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  <a:ea typeface="Arial"/>
              </a:rPr>
              <a:t>OVERVIEW OF VANET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9" name="Picture 6" descr="11235_2021_797_Fig1_HTML.png"/>
          <p:cNvPicPr/>
          <p:nvPr/>
        </p:nvPicPr>
        <p:blipFill>
          <a:blip r:embed="rId1"/>
          <a:stretch/>
        </p:blipFill>
        <p:spPr>
          <a:xfrm>
            <a:off x="1962000" y="681840"/>
            <a:ext cx="5218200" cy="3778200"/>
          </a:xfrm>
          <a:prstGeom prst="rect">
            <a:avLst/>
          </a:prstGeom>
          <a:ln w="0">
            <a:noFill/>
          </a:ln>
        </p:spPr>
      </p:pic>
      <p:sp>
        <p:nvSpPr>
          <p:cNvPr id="290" name="TextBox 7"/>
          <p:cNvSpPr/>
          <p:nvPr/>
        </p:nvSpPr>
        <p:spPr>
          <a:xfrm>
            <a:off x="3017160" y="4643280"/>
            <a:ext cx="3404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Fig.1 Vehicular Adhoc Network Overview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29680" y="-56160"/>
            <a:ext cx="75423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Noto Sans"/>
                <a:ea typeface="Inter-Regular"/>
              </a:rPr>
              <a:t>Traffic and Road Conditions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92" name="Picture 4" descr="accident"/>
          <p:cNvPicPr/>
          <p:nvPr/>
        </p:nvPicPr>
        <p:blipFill>
          <a:blip r:embed="rId1"/>
          <a:stretch/>
        </p:blipFill>
        <p:spPr>
          <a:xfrm>
            <a:off x="609480" y="1371600"/>
            <a:ext cx="3027600" cy="3027600"/>
          </a:xfrm>
          <a:prstGeom prst="rect">
            <a:avLst/>
          </a:prstGeom>
          <a:ln w="0">
            <a:noFill/>
          </a:ln>
        </p:spPr>
      </p:pic>
      <p:pic>
        <p:nvPicPr>
          <p:cNvPr id="293" name="Picture 5" descr="accident4"/>
          <p:cNvPicPr/>
          <p:nvPr/>
        </p:nvPicPr>
        <p:blipFill>
          <a:blip r:embed="rId2"/>
          <a:stretch/>
        </p:blipFill>
        <p:spPr>
          <a:xfrm>
            <a:off x="4343400" y="1239480"/>
            <a:ext cx="4138920" cy="31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914400" y="519120"/>
            <a:ext cx="7066800" cy="3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25a6e0"/>
                </a:solidFill>
                <a:latin typeface="Noto Sans"/>
                <a:ea typeface="Inter-Regular"/>
              </a:rPr>
              <a:t>REQUIREMENT OF VANET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000080" y="1214280"/>
            <a:ext cx="7066800" cy="303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c18"/>
                </a:solidFill>
                <a:latin typeface="Inter-Regular"/>
                <a:ea typeface="Inter-Regular"/>
              </a:rPr>
              <a:t>The VANET can provide 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601"/>
              </a:spcBef>
              <a:buClr>
                <a:srgbClr val="25a6e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c18"/>
                </a:solidFill>
                <a:latin typeface="Inter-Regular"/>
                <a:ea typeface="Inter-Regular"/>
              </a:rPr>
              <a:t>Safety</a:t>
            </a:r>
            <a:endParaRPr b="0" lang="en-US" sz="28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601"/>
              </a:spcBef>
              <a:buClr>
                <a:srgbClr val="25a6e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c18"/>
                </a:solidFill>
                <a:latin typeface="Inter-Regular"/>
                <a:ea typeface="Inter-Regular"/>
              </a:rPr>
              <a:t>Efficiency</a:t>
            </a:r>
            <a:endParaRPr b="0" lang="en-US" sz="28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601"/>
              </a:spcBef>
              <a:buClr>
                <a:srgbClr val="25a6e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c18"/>
                </a:solidFill>
                <a:latin typeface="Inter-Regular"/>
                <a:ea typeface="Inter-Regular"/>
              </a:rPr>
              <a:t>Traffic and road conditions</a:t>
            </a:r>
            <a:endParaRPr b="0" lang="en-US" sz="28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601"/>
              </a:spcBef>
              <a:buClr>
                <a:srgbClr val="25a6e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c18"/>
                </a:solidFill>
                <a:latin typeface="Inter-Regular"/>
                <a:ea typeface="Inter-Regular"/>
              </a:rPr>
              <a:t>Road signal alarm</a:t>
            </a:r>
            <a:endParaRPr b="0" lang="en-US" sz="28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601"/>
              </a:spcBef>
              <a:buClr>
                <a:srgbClr val="25a6e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c18"/>
                </a:solidFill>
                <a:latin typeface="Inter-Regular"/>
                <a:ea typeface="Inter-Regular"/>
              </a:rPr>
              <a:t>Local information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A6125B5-6EC0-4897-89E6-3C62613CE19D}" type="slidenum">
              <a:rPr b="0" lang="en" sz="1300" spc="-1" strike="noStrike">
                <a:solidFill>
                  <a:srgbClr val="25a6e0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97" name="TextBox 5"/>
          <p:cNvSpPr/>
          <p:nvPr/>
        </p:nvSpPr>
        <p:spPr>
          <a:xfrm>
            <a:off x="348840" y="214200"/>
            <a:ext cx="2570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84adf2"/>
                </a:solidFill>
                <a:latin typeface="Noto Sans"/>
                <a:ea typeface="Arial"/>
              </a:rPr>
              <a:t>APPLICATION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8" name="TextBox 7"/>
          <p:cNvSpPr/>
          <p:nvPr/>
        </p:nvSpPr>
        <p:spPr>
          <a:xfrm>
            <a:off x="832680" y="2714760"/>
            <a:ext cx="78573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Electronic brake lights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allow a driver to react to vehicles braking even though they might be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obscured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9" name="TextBox 9"/>
          <p:cNvSpPr/>
          <p:nvPr/>
        </p:nvSpPr>
        <p:spPr>
          <a:xfrm>
            <a:off x="797040" y="3357720"/>
            <a:ext cx="849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Road Transportation Emergency Services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used to reduce delays and speed up emergency rescue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operations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0" name="TextBox 10"/>
          <p:cNvSpPr/>
          <p:nvPr/>
        </p:nvSpPr>
        <p:spPr>
          <a:xfrm>
            <a:off x="790920" y="2071800"/>
            <a:ext cx="8294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Platooning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-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allows vehicles to closely (down to a few inches) follow a leading vehicle by wirelessly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receiving acceleration and steering information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1" name="TextBox 11"/>
          <p:cNvSpPr/>
          <p:nvPr/>
        </p:nvSpPr>
        <p:spPr>
          <a:xfrm>
            <a:off x="610560" y="785880"/>
            <a:ext cx="88203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VANETs support a wide range of applications – from simple one hop information dissemination of,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to multi-hop dissemination of messages over vast distances. Most of the concerns of interest to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US" sz="1400" spc="-1" strike="noStrike" u="sng">
                <a:solidFill>
                  <a:srgbClr val="104499"/>
                </a:solidFill>
                <a:uFillTx/>
                <a:latin typeface="Arial"/>
                <a:ea typeface="Arial"/>
                <a:hlinkClick r:id="rId1"/>
              </a:rPr>
              <a:t>mobile ad hoc networks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(MANETs).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2" name="TextBox 12"/>
          <p:cNvSpPr/>
          <p:nvPr/>
        </p:nvSpPr>
        <p:spPr>
          <a:xfrm>
            <a:off x="613080" y="1714320"/>
            <a:ext cx="2081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Some Examples are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197B3B-6113-4C4A-8C96-7E8730042E53}" type="slidenum">
              <a:rPr b="0" lang="en" sz="1300" spc="-1" strike="noStrike">
                <a:solidFill>
                  <a:srgbClr val="ffffff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04" name="TextBox 18"/>
          <p:cNvSpPr/>
          <p:nvPr/>
        </p:nvSpPr>
        <p:spPr>
          <a:xfrm>
            <a:off x="366480" y="285840"/>
            <a:ext cx="8918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u="sng">
                <a:solidFill>
                  <a:srgbClr val="d4f3c9"/>
                </a:solidFill>
                <a:uFillTx/>
                <a:latin typeface="Times New Roman"/>
                <a:ea typeface="Arial"/>
              </a:rPr>
              <a:t>TOOLS AND TECHNOLOGIES USED IN OUR PROJECT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5" name="TextBox 22"/>
          <p:cNvSpPr/>
          <p:nvPr/>
        </p:nvSpPr>
        <p:spPr>
          <a:xfrm>
            <a:off x="1145520" y="928800"/>
            <a:ext cx="337068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SUMO (Simulation of Urban Mobility)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OMNet++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INET (Framework)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Veins (Framework)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6EE4C68-C94B-4390-A9B4-E99CDE454441}" type="slidenum">
              <a:rPr b="0" lang="en" sz="1300" spc="-1" strike="noStrike">
                <a:solidFill>
                  <a:srgbClr val="ffffff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07" name="TextBox 4"/>
          <p:cNvSpPr/>
          <p:nvPr/>
        </p:nvSpPr>
        <p:spPr>
          <a:xfrm>
            <a:off x="435960" y="214200"/>
            <a:ext cx="135504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 u="sng">
                <a:solidFill>
                  <a:srgbClr val="bfeead"/>
                </a:solidFill>
                <a:uFillTx/>
                <a:latin typeface="Times New Roman"/>
                <a:ea typeface="Arial"/>
              </a:rPr>
              <a:t>SUMO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8" name="TextBox 5"/>
          <p:cNvSpPr/>
          <p:nvPr/>
        </p:nvSpPr>
        <p:spPr>
          <a:xfrm>
            <a:off x="562320" y="785880"/>
            <a:ext cx="84978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imulation of 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rban 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MO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bility(SUMO) is an open source, highly portable,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microscopic and continuous traffic simulation package designed to handle large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Networks.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9" name="TextBox 6"/>
          <p:cNvSpPr/>
          <p:nvPr/>
        </p:nvSpPr>
        <p:spPr>
          <a:xfrm>
            <a:off x="790920" y="1785960"/>
            <a:ext cx="79488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It can simulate complex road networks: each vehicle has its own route,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and moves individually through the network. Simulations are deterministic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by default but there are various options for introducing randomness.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0" name="TextBox 7"/>
          <p:cNvSpPr/>
          <p:nvPr/>
        </p:nvSpPr>
        <p:spPr>
          <a:xfrm>
            <a:off x="516600" y="3071880"/>
            <a:ext cx="138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b9e3c7"/>
                </a:solidFill>
                <a:uFillTx/>
                <a:latin typeface="Times New Roman"/>
                <a:ea typeface="Arial"/>
              </a:rPr>
              <a:t>FEATURES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TextBox 8"/>
          <p:cNvSpPr/>
          <p:nvPr/>
        </p:nvSpPr>
        <p:spPr>
          <a:xfrm>
            <a:off x="1060200" y="3429000"/>
            <a:ext cx="134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 u="sng">
                <a:solidFill>
                  <a:srgbClr val="fac791"/>
                </a:solidFill>
                <a:uFillTx/>
                <a:latin typeface="Arial"/>
                <a:ea typeface="Arial"/>
              </a:rPr>
              <a:t>Simulation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2" name="TextBox 11"/>
          <p:cNvSpPr/>
          <p:nvPr/>
        </p:nvSpPr>
        <p:spPr>
          <a:xfrm>
            <a:off x="1503000" y="3714840"/>
            <a:ext cx="4316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Space-continuous and time-discrete vehicle movement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13" name="TextBox 12"/>
          <p:cNvSpPr/>
          <p:nvPr/>
        </p:nvSpPr>
        <p:spPr>
          <a:xfrm>
            <a:off x="1498680" y="4000680"/>
            <a:ext cx="39664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Interoperability with other application at run-time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14" name="TextBox 13"/>
          <p:cNvSpPr/>
          <p:nvPr/>
        </p:nvSpPr>
        <p:spPr>
          <a:xfrm>
            <a:off x="1511640" y="4286160"/>
            <a:ext cx="31662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A fast openGL graphical user interface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Num"/>
          </p:nvPr>
        </p:nvSpPr>
        <p:spPr>
          <a:xfrm>
            <a:off x="8328240" y="4597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F4BEFB7-9F98-479A-A3A7-830A059E0209}" type="slidenum">
              <a:rPr b="0" lang="en" sz="1300" spc="-1" strike="noStrike">
                <a:solidFill>
                  <a:srgbClr val="ffffff"/>
                </a:solidFill>
                <a:latin typeface="Inter-Regular"/>
                <a:ea typeface="Inter-Regular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16" name="TextBox 4"/>
          <p:cNvSpPr/>
          <p:nvPr/>
        </p:nvSpPr>
        <p:spPr>
          <a:xfrm>
            <a:off x="690480" y="428760"/>
            <a:ext cx="16056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 u="sng">
                <a:solidFill>
                  <a:srgbClr val="fac791"/>
                </a:solidFill>
                <a:uFillTx/>
                <a:latin typeface="Arial"/>
                <a:ea typeface="Arial"/>
              </a:rPr>
              <a:t>Network Import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17" name="TextBox 5"/>
          <p:cNvSpPr/>
          <p:nvPr/>
        </p:nvSpPr>
        <p:spPr>
          <a:xfrm>
            <a:off x="963000" y="785880"/>
            <a:ext cx="82292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Imports VISUM, Vissim, Shapefiles, OSM, RoboCup, MATsim, OpenDRIVE, and XML-Descriptions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Missing values are determined via heuristics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18" name="TextBox 6"/>
          <p:cNvSpPr/>
          <p:nvPr/>
        </p:nvSpPr>
        <p:spPr>
          <a:xfrm>
            <a:off x="690480" y="1428840"/>
            <a:ext cx="10098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 u="sng">
                <a:solidFill>
                  <a:srgbClr val="fac791"/>
                </a:solidFill>
                <a:uFillTx/>
                <a:latin typeface="Arial"/>
                <a:ea typeface="Arial"/>
              </a:rPr>
              <a:t>Routing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19" name="TextBox 7"/>
          <p:cNvSpPr/>
          <p:nvPr/>
        </p:nvSpPr>
        <p:spPr>
          <a:xfrm>
            <a:off x="1071000" y="1785960"/>
            <a:ext cx="43506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Microscopic routes - each vehicle has an own one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Different Dynamic User Assignment algorithms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20" name="TextBox 8"/>
          <p:cNvSpPr/>
          <p:nvPr/>
        </p:nvSpPr>
        <p:spPr>
          <a:xfrm>
            <a:off x="1009080" y="2786040"/>
            <a:ext cx="2014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b9e3c7"/>
                </a:solidFill>
                <a:uFillTx/>
                <a:latin typeface="Times New Roman"/>
                <a:ea typeface="Arial"/>
              </a:rPr>
              <a:t>VERSION USED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TextBox 11"/>
          <p:cNvSpPr/>
          <p:nvPr/>
        </p:nvSpPr>
        <p:spPr>
          <a:xfrm>
            <a:off x="1713960" y="3214800"/>
            <a:ext cx="1476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SUMO 1.12.0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646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description/>
  <dc:language>en-US</dc:language>
  <cp:lastModifiedBy/>
  <dcterms:modified xsi:type="dcterms:W3CDTF">2022-04-29T12:58:50Z</dcterms:modified>
  <cp:revision>78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16</vt:r8>
  </property>
  <property fmtid="{D5CDD505-2E9C-101B-9397-08002B2CF9AE}" pid="3" name="PresentationFormat">
    <vt:lpwstr>On-screen Show (16:9)</vt:lpwstr>
  </property>
  <property fmtid="{D5CDD505-2E9C-101B-9397-08002B2CF9AE}" pid="4" name="Slides">
    <vt:r8>19</vt:r8>
  </property>
</Properties>
</file>