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4"/>
  </p:sldMasterIdLst>
  <p:notesMasterIdLst>
    <p:notesMasterId r:id="rId30"/>
  </p:notesMasterIdLst>
  <p:handoutMasterIdLst>
    <p:handoutMasterId r:id="rId31"/>
  </p:handoutMasterIdLst>
  <p:sldIdLst>
    <p:sldId id="256" r:id="rId5"/>
    <p:sldId id="257" r:id="rId6"/>
    <p:sldId id="270" r:id="rId7"/>
    <p:sldId id="271" r:id="rId8"/>
    <p:sldId id="272" r:id="rId9"/>
    <p:sldId id="280" r:id="rId10"/>
    <p:sldId id="275" r:id="rId11"/>
    <p:sldId id="276" r:id="rId12"/>
    <p:sldId id="277" r:id="rId13"/>
    <p:sldId id="278" r:id="rId14"/>
    <p:sldId id="279" r:id="rId15"/>
    <p:sldId id="273" r:id="rId16"/>
    <p:sldId id="282" r:id="rId17"/>
    <p:sldId id="287" r:id="rId18"/>
    <p:sldId id="281" r:id="rId19"/>
    <p:sldId id="295" r:id="rId20"/>
    <p:sldId id="283" r:id="rId21"/>
    <p:sldId id="289" r:id="rId22"/>
    <p:sldId id="292" r:id="rId23"/>
    <p:sldId id="290" r:id="rId24"/>
    <p:sldId id="296" r:id="rId25"/>
    <p:sldId id="284" r:id="rId26"/>
    <p:sldId id="297" r:id="rId27"/>
    <p:sldId id="286" r:id="rId28"/>
    <p:sldId id="26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48D0F8-5D0F-4834-A02B-36C1DCD8ED01}" v="38" dt="2019-04-30T18:05:05.998"/>
    <p1510:client id="{9B817F0B-4989-4068-A5D3-77740220610A}" v="1" dt="2019-05-01T03:40:59.897"/>
  </p1510:revLst>
</p1510:revInfo>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4/30/2019</a:t>
            </a:fld>
            <a:endParaRPr lang="en-US"/>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4/30/2019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latin typeface="Tahoma" panose="020B0604030504040204" pitchFamily="34" charset="0"/>
                <a:ea typeface="Tahoma" panose="020B0604030504040204" pitchFamily="34" charset="0"/>
                <a:cs typeface="Tahoma" panose="020B0604030504040204" pitchFamily="34" charset="0"/>
              </a:rPr>
              <a:t>Be specific and direct in the title. Use the subtitle to give the specific context of the speech.</a:t>
            </a:r>
          </a:p>
          <a:p>
            <a:r>
              <a:rPr lang="en-US" sz="1200">
                <a:latin typeface="Tahoma" panose="020B0604030504040204" pitchFamily="34" charset="0"/>
                <a:ea typeface="Tahoma" panose="020B0604030504040204" pitchFamily="34" charset="0"/>
                <a:cs typeface="Tahoma" panose="020B0604030504040204" pitchFamily="34" charset="0"/>
              </a:rPr>
              <a:t>-The goal should be to capture the audience’s attention which can be done with a quote, a startling statistic, or fact.  It is not necessary to include this attention getter on the slide.</a:t>
            </a:r>
            <a:endParaRPr lang="en-US"/>
          </a:p>
        </p:txBody>
      </p:sp>
      <p:sp>
        <p:nvSpPr>
          <p:cNvPr id="4" name="Slide Number Placeholder 3"/>
          <p:cNvSpPr>
            <a:spLocks noGrp="1"/>
          </p:cNvSpPr>
          <p:nvPr>
            <p:ph type="sldNum" sz="quarter" idx="10"/>
          </p:nvPr>
        </p:nvSpPr>
        <p:spPr/>
        <p:txBody>
          <a:bodyPr/>
          <a:lstStyle/>
          <a:p>
            <a:fld id="{E6AEB063-7F11-4E3B-BA52-07405B1C2D95}" type="slidenum">
              <a:rPr lang="en-US" smtClean="0"/>
              <a:t>1</a:t>
            </a:fld>
            <a:endParaRPr lang="en-US"/>
          </a:p>
        </p:txBody>
      </p:sp>
    </p:spTree>
    <p:extLst>
      <p:ext uri="{BB962C8B-B14F-4D97-AF65-F5344CB8AC3E}">
        <p14:creationId xmlns:p14="http://schemas.microsoft.com/office/powerpoint/2010/main" val="3205455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10</a:t>
            </a:fld>
            <a:endParaRPr lang="en-US"/>
          </a:p>
        </p:txBody>
      </p:sp>
    </p:spTree>
    <p:extLst>
      <p:ext uri="{BB962C8B-B14F-4D97-AF65-F5344CB8AC3E}">
        <p14:creationId xmlns:p14="http://schemas.microsoft.com/office/powerpoint/2010/main" val="3661707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11</a:t>
            </a:fld>
            <a:endParaRPr lang="en-US"/>
          </a:p>
        </p:txBody>
      </p:sp>
    </p:spTree>
    <p:extLst>
      <p:ext uri="{BB962C8B-B14F-4D97-AF65-F5344CB8AC3E}">
        <p14:creationId xmlns:p14="http://schemas.microsoft.com/office/powerpoint/2010/main" val="4220759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12</a:t>
            </a:fld>
            <a:endParaRPr lang="en-US"/>
          </a:p>
        </p:txBody>
      </p:sp>
    </p:spTree>
    <p:extLst>
      <p:ext uri="{BB962C8B-B14F-4D97-AF65-F5344CB8AC3E}">
        <p14:creationId xmlns:p14="http://schemas.microsoft.com/office/powerpoint/2010/main" val="218920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13</a:t>
            </a:fld>
            <a:endParaRPr lang="en-US"/>
          </a:p>
        </p:txBody>
      </p:sp>
    </p:spTree>
    <p:extLst>
      <p:ext uri="{BB962C8B-B14F-4D97-AF65-F5344CB8AC3E}">
        <p14:creationId xmlns:p14="http://schemas.microsoft.com/office/powerpoint/2010/main" val="2241423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14</a:t>
            </a:fld>
            <a:endParaRPr lang="en-US"/>
          </a:p>
        </p:txBody>
      </p:sp>
    </p:spTree>
    <p:extLst>
      <p:ext uri="{BB962C8B-B14F-4D97-AF65-F5344CB8AC3E}">
        <p14:creationId xmlns:p14="http://schemas.microsoft.com/office/powerpoint/2010/main" val="91731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15</a:t>
            </a:fld>
            <a:endParaRPr lang="en-US"/>
          </a:p>
        </p:txBody>
      </p:sp>
    </p:spTree>
    <p:extLst>
      <p:ext uri="{BB962C8B-B14F-4D97-AF65-F5344CB8AC3E}">
        <p14:creationId xmlns:p14="http://schemas.microsoft.com/office/powerpoint/2010/main" val="1821389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16</a:t>
            </a:fld>
            <a:endParaRPr lang="en-US"/>
          </a:p>
        </p:txBody>
      </p:sp>
    </p:spTree>
    <p:extLst>
      <p:ext uri="{BB962C8B-B14F-4D97-AF65-F5344CB8AC3E}">
        <p14:creationId xmlns:p14="http://schemas.microsoft.com/office/powerpoint/2010/main" val="3683762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17</a:t>
            </a:fld>
            <a:endParaRPr lang="en-US"/>
          </a:p>
        </p:txBody>
      </p:sp>
    </p:spTree>
    <p:extLst>
      <p:ext uri="{BB962C8B-B14F-4D97-AF65-F5344CB8AC3E}">
        <p14:creationId xmlns:p14="http://schemas.microsoft.com/office/powerpoint/2010/main" val="2441006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18</a:t>
            </a:fld>
            <a:endParaRPr lang="en-US"/>
          </a:p>
        </p:txBody>
      </p:sp>
    </p:spTree>
    <p:extLst>
      <p:ext uri="{BB962C8B-B14F-4D97-AF65-F5344CB8AC3E}">
        <p14:creationId xmlns:p14="http://schemas.microsoft.com/office/powerpoint/2010/main" val="30070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19</a:t>
            </a:fld>
            <a:endParaRPr lang="en-US"/>
          </a:p>
        </p:txBody>
      </p:sp>
    </p:spTree>
    <p:extLst>
      <p:ext uri="{BB962C8B-B14F-4D97-AF65-F5344CB8AC3E}">
        <p14:creationId xmlns:p14="http://schemas.microsoft.com/office/powerpoint/2010/main" val="1666339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2</a:t>
            </a:fld>
            <a:endParaRPr lang="en-US"/>
          </a:p>
        </p:txBody>
      </p:sp>
    </p:spTree>
    <p:extLst>
      <p:ext uri="{BB962C8B-B14F-4D97-AF65-F5344CB8AC3E}">
        <p14:creationId xmlns:p14="http://schemas.microsoft.com/office/powerpoint/2010/main" val="27524013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20</a:t>
            </a:fld>
            <a:endParaRPr lang="en-US"/>
          </a:p>
        </p:txBody>
      </p:sp>
    </p:spTree>
    <p:extLst>
      <p:ext uri="{BB962C8B-B14F-4D97-AF65-F5344CB8AC3E}">
        <p14:creationId xmlns:p14="http://schemas.microsoft.com/office/powerpoint/2010/main" val="1445928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22</a:t>
            </a:fld>
            <a:endParaRPr lang="en-US"/>
          </a:p>
        </p:txBody>
      </p:sp>
    </p:spTree>
    <p:extLst>
      <p:ext uri="{BB962C8B-B14F-4D97-AF65-F5344CB8AC3E}">
        <p14:creationId xmlns:p14="http://schemas.microsoft.com/office/powerpoint/2010/main" val="24306029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23</a:t>
            </a:fld>
            <a:endParaRPr lang="en-US"/>
          </a:p>
        </p:txBody>
      </p:sp>
    </p:spTree>
    <p:extLst>
      <p:ext uri="{BB962C8B-B14F-4D97-AF65-F5344CB8AC3E}">
        <p14:creationId xmlns:p14="http://schemas.microsoft.com/office/powerpoint/2010/main" val="21110352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24</a:t>
            </a:fld>
            <a:endParaRPr lang="en-US"/>
          </a:p>
        </p:txBody>
      </p:sp>
    </p:spTree>
    <p:extLst>
      <p:ext uri="{BB962C8B-B14F-4D97-AF65-F5344CB8AC3E}">
        <p14:creationId xmlns:p14="http://schemas.microsoft.com/office/powerpoint/2010/main" val="1059110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25</a:t>
            </a:fld>
            <a:endParaRPr lang="en-US"/>
          </a:p>
        </p:txBody>
      </p:sp>
    </p:spTree>
    <p:extLst>
      <p:ext uri="{BB962C8B-B14F-4D97-AF65-F5344CB8AC3E}">
        <p14:creationId xmlns:p14="http://schemas.microsoft.com/office/powerpoint/2010/main" val="18328883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Tahoma" panose="020B0604030504040204" pitchFamily="34" charset="0"/>
                <a:ea typeface="Tahoma" panose="020B0604030504040204" pitchFamily="34" charset="0"/>
                <a:cs typeface="Tahoma" panose="020B0604030504040204" pitchFamily="34" charset="0"/>
              </a:rPr>
              <a:t>The action step is what the audience is supposed to do or think about the topic.  It should be one sentence that is written clearly and with much thought. It may also be the thesis statement restated as an action.  The goal of this slide is to leave the audience with a clear message as to what they are to do or think at the end of the speech.  It may be a good idea to end with a powerful quote or image.  </a:t>
            </a:r>
          </a:p>
        </p:txBody>
      </p:sp>
      <p:sp>
        <p:nvSpPr>
          <p:cNvPr id="4" name="Slide Number Placeholder 3"/>
          <p:cNvSpPr>
            <a:spLocks noGrp="1"/>
          </p:cNvSpPr>
          <p:nvPr>
            <p:ph type="sldNum" sz="quarter" idx="10"/>
          </p:nvPr>
        </p:nvSpPr>
        <p:spPr/>
        <p:txBody>
          <a:bodyPr/>
          <a:lstStyle/>
          <a:p>
            <a:fld id="{E6AEB063-7F11-4E3B-BA52-07405B1C2D95}" type="slidenum">
              <a:rPr lang="en-US" smtClean="0"/>
              <a:t>26</a:t>
            </a:fld>
            <a:endParaRPr lang="en-US"/>
          </a:p>
        </p:txBody>
      </p:sp>
    </p:spTree>
    <p:extLst>
      <p:ext uri="{BB962C8B-B14F-4D97-AF65-F5344CB8AC3E}">
        <p14:creationId xmlns:p14="http://schemas.microsoft.com/office/powerpoint/2010/main" val="2906257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3</a:t>
            </a:fld>
            <a:endParaRPr lang="en-US"/>
          </a:p>
        </p:txBody>
      </p:sp>
    </p:spTree>
    <p:extLst>
      <p:ext uri="{BB962C8B-B14F-4D97-AF65-F5344CB8AC3E}">
        <p14:creationId xmlns:p14="http://schemas.microsoft.com/office/powerpoint/2010/main" val="1161833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4</a:t>
            </a:fld>
            <a:endParaRPr lang="en-US"/>
          </a:p>
        </p:txBody>
      </p:sp>
    </p:spTree>
    <p:extLst>
      <p:ext uri="{BB962C8B-B14F-4D97-AF65-F5344CB8AC3E}">
        <p14:creationId xmlns:p14="http://schemas.microsoft.com/office/powerpoint/2010/main" val="1013397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5</a:t>
            </a:fld>
            <a:endParaRPr lang="en-US"/>
          </a:p>
        </p:txBody>
      </p:sp>
    </p:spTree>
    <p:extLst>
      <p:ext uri="{BB962C8B-B14F-4D97-AF65-F5344CB8AC3E}">
        <p14:creationId xmlns:p14="http://schemas.microsoft.com/office/powerpoint/2010/main" val="1919534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6</a:t>
            </a:fld>
            <a:endParaRPr lang="en-US"/>
          </a:p>
        </p:txBody>
      </p:sp>
    </p:spTree>
    <p:extLst>
      <p:ext uri="{BB962C8B-B14F-4D97-AF65-F5344CB8AC3E}">
        <p14:creationId xmlns:p14="http://schemas.microsoft.com/office/powerpoint/2010/main" val="1461252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7</a:t>
            </a:fld>
            <a:endParaRPr lang="en-US"/>
          </a:p>
        </p:txBody>
      </p:sp>
    </p:spTree>
    <p:extLst>
      <p:ext uri="{BB962C8B-B14F-4D97-AF65-F5344CB8AC3E}">
        <p14:creationId xmlns:p14="http://schemas.microsoft.com/office/powerpoint/2010/main" val="259307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8</a:t>
            </a:fld>
            <a:endParaRPr lang="en-US"/>
          </a:p>
        </p:txBody>
      </p:sp>
    </p:spTree>
    <p:extLst>
      <p:ext uri="{BB962C8B-B14F-4D97-AF65-F5344CB8AC3E}">
        <p14:creationId xmlns:p14="http://schemas.microsoft.com/office/powerpoint/2010/main" val="2992645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9</a:t>
            </a:fld>
            <a:endParaRPr lang="en-US"/>
          </a:p>
        </p:txBody>
      </p:sp>
    </p:spTree>
    <p:extLst>
      <p:ext uri="{BB962C8B-B14F-4D97-AF65-F5344CB8AC3E}">
        <p14:creationId xmlns:p14="http://schemas.microsoft.com/office/powerpoint/2010/main" val="3473121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lgn="ctr">
              <a:defRPr sz="5400" b="0"/>
            </a:lvl1pPr>
          </a:lstStyle>
          <a:p>
            <a:r>
              <a:rPr lang="en-US"/>
              <a:t>Click to edit Master title style</a:t>
            </a:r>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B7F6C47-B260-4BB6-8230-7D14D5CDE026}" type="datetimeFigureOut">
              <a:rPr lang="en-US" smtClean="0"/>
              <a:t>4/30/2019</a:t>
            </a:fld>
            <a:endParaRPr lang="en-US"/>
          </a:p>
        </p:txBody>
      </p:sp>
      <p:sp>
        <p:nvSpPr>
          <p:cNvPr id="5" name="Footer Placeholder 4"/>
          <p:cNvSpPr>
            <a:spLocks noGrp="1"/>
          </p:cNvSpPr>
          <p:nvPr>
            <p:ph type="ftr" sz="quarter" idx="11"/>
          </p:nvPr>
        </p:nvSpPr>
        <p:spPr/>
        <p:txBody>
          <a:bodyPr/>
          <a:lstStyle/>
          <a:p>
            <a:r>
              <a:rPr lang="en-ZA"/>
              <a:t>Add a footer </a:t>
            </a:r>
            <a:endParaRPr lang="en-US"/>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a:p>
        </p:txBody>
      </p:sp>
    </p:spTree>
    <p:extLst>
      <p:ext uri="{BB962C8B-B14F-4D97-AF65-F5344CB8AC3E}">
        <p14:creationId xmlns:p14="http://schemas.microsoft.com/office/powerpoint/2010/main" val="2774326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anchor="ctr" anchorCtr="0"/>
          <a:lstStyle>
            <a:lvl1pPr algn="ctr">
              <a:defRPr sz="4800" b="0" cap="none"/>
            </a:lvl1pPr>
          </a:lstStyle>
          <a:p>
            <a:r>
              <a:rPr lang="en-US"/>
              <a:t>Click to edit Master title style</a:t>
            </a:r>
          </a:p>
        </p:txBody>
      </p:sp>
      <p:sp>
        <p:nvSpPr>
          <p:cNvPr id="3" name="Text Placeholder 2"/>
          <p:cNvSpPr>
            <a:spLocks noGrp="1"/>
          </p:cNvSpPr>
          <p:nvPr>
            <p:ph type="body" idx="1"/>
          </p:nvPr>
        </p:nvSpPr>
        <p:spPr>
          <a:xfrm>
            <a:off x="810000" y="5281201"/>
            <a:ext cx="10561418" cy="433955"/>
          </a:xfrm>
        </p:spPr>
        <p:txBody>
          <a:bodyPr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4/30/2019</a:t>
            </a:fld>
            <a:endParaRPr lang="en-US"/>
          </a:p>
        </p:txBody>
      </p:sp>
      <p:sp>
        <p:nvSpPr>
          <p:cNvPr id="5" name="Footer Placeholder 4"/>
          <p:cNvSpPr>
            <a:spLocks noGrp="1"/>
          </p:cNvSpPr>
          <p:nvPr>
            <p:ph type="ftr" sz="quarter" idx="11"/>
          </p:nvPr>
        </p:nvSpPr>
        <p:spPr/>
        <p:txBody>
          <a:bodyPr/>
          <a:lstStyle/>
          <a:p>
            <a:r>
              <a:rPr lang="en-ZA"/>
              <a:t>Add a footer </a:t>
            </a:r>
            <a:endParaRPr lang="en-US"/>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a:p>
        </p:txBody>
      </p:sp>
    </p:spTree>
    <p:extLst>
      <p:ext uri="{BB962C8B-B14F-4D97-AF65-F5344CB8AC3E}">
        <p14:creationId xmlns:p14="http://schemas.microsoft.com/office/powerpoint/2010/main" val="3576405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B7F6C47-B260-4BB6-8230-7D14D5CDE026}" type="datetimeFigureOut">
              <a:rPr lang="en-US" smtClean="0"/>
              <a:t>4/30/2019</a:t>
            </a:fld>
            <a:endParaRPr lang="en-US"/>
          </a:p>
        </p:txBody>
      </p:sp>
      <p:sp>
        <p:nvSpPr>
          <p:cNvPr id="8" name="Footer Placeholder 7"/>
          <p:cNvSpPr>
            <a:spLocks noGrp="1"/>
          </p:cNvSpPr>
          <p:nvPr>
            <p:ph type="ftr" sz="quarter" idx="11"/>
          </p:nvPr>
        </p:nvSpPr>
        <p:spPr/>
        <p:txBody>
          <a:bodyPr/>
          <a:lstStyle/>
          <a:p>
            <a:r>
              <a:rPr lang="en-ZA"/>
              <a:t>Add a footer </a:t>
            </a:r>
            <a:endParaRPr lang="en-US"/>
          </a:p>
        </p:txBody>
      </p:sp>
      <p:sp>
        <p:nvSpPr>
          <p:cNvPr id="9" name="Slide Number Placeholder 8"/>
          <p:cNvSpPr>
            <a:spLocks noGrp="1"/>
          </p:cNvSpPr>
          <p:nvPr>
            <p:ph type="sldNum" sz="quarter" idx="12"/>
          </p:nvPr>
        </p:nvSpPr>
        <p:spPr/>
        <p:txBody>
          <a:bodyPr/>
          <a:lstStyle/>
          <a:p>
            <a:fld id="{A4942799-31AF-4FF8-9D79-C1A3E01FB207}" type="slidenum">
              <a:rPr lang="en-US" smtClean="0"/>
              <a:t>‹#›</a:t>
            </a:fld>
            <a:endParaRPr lang="en-US"/>
          </a:p>
        </p:txBody>
      </p:sp>
    </p:spTree>
    <p:extLst>
      <p:ext uri="{BB962C8B-B14F-4D97-AF65-F5344CB8AC3E}">
        <p14:creationId xmlns:p14="http://schemas.microsoft.com/office/powerpoint/2010/main" val="33550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p>
        </p:txBody>
      </p:sp>
      <p:sp>
        <p:nvSpPr>
          <p:cNvPr id="3" name="Date Placeholder 2"/>
          <p:cNvSpPr>
            <a:spLocks noGrp="1"/>
          </p:cNvSpPr>
          <p:nvPr>
            <p:ph type="dt" sz="half" idx="10"/>
          </p:nvPr>
        </p:nvSpPr>
        <p:spPr/>
        <p:txBody>
          <a:bodyPr/>
          <a:lstStyle/>
          <a:p>
            <a:fld id="{FB7F6C47-B260-4BB6-8230-7D14D5CDE026}" type="datetimeFigureOut">
              <a:rPr lang="en-US" smtClean="0"/>
              <a:t>4/30/2019</a:t>
            </a:fld>
            <a:endParaRPr lang="en-US"/>
          </a:p>
        </p:txBody>
      </p:sp>
      <p:sp>
        <p:nvSpPr>
          <p:cNvPr id="4" name="Footer Placeholder 3"/>
          <p:cNvSpPr>
            <a:spLocks noGrp="1"/>
          </p:cNvSpPr>
          <p:nvPr>
            <p:ph type="ftr" sz="quarter" idx="11"/>
          </p:nvPr>
        </p:nvSpPr>
        <p:spPr/>
        <p:txBody>
          <a:bodyPr/>
          <a:lstStyle/>
          <a:p>
            <a:r>
              <a:rPr lang="en-ZA"/>
              <a:t>Add a footer </a:t>
            </a:r>
            <a:endParaRPr lang="en-US"/>
          </a:p>
        </p:txBody>
      </p:sp>
      <p:sp>
        <p:nvSpPr>
          <p:cNvPr id="5" name="Slide Number Placeholder 4"/>
          <p:cNvSpPr>
            <a:spLocks noGrp="1"/>
          </p:cNvSpPr>
          <p:nvPr>
            <p:ph type="sldNum" sz="quarter" idx="12"/>
          </p:nvPr>
        </p:nvSpPr>
        <p:spPr/>
        <p:txBody>
          <a:bodyPr/>
          <a:lstStyle/>
          <a:p>
            <a:fld id="{A4942799-31AF-4FF8-9D79-C1A3E01FB207}" type="slidenum">
              <a:rPr lang="en-US" smtClean="0"/>
              <a:t>‹#›</a:t>
            </a:fld>
            <a:endParaRPr lang="en-US"/>
          </a:p>
        </p:txBody>
      </p:sp>
    </p:spTree>
    <p:extLst>
      <p:ext uri="{BB962C8B-B14F-4D97-AF65-F5344CB8AC3E}">
        <p14:creationId xmlns:p14="http://schemas.microsoft.com/office/powerpoint/2010/main" val="1898126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F6C47-B260-4BB6-8230-7D14D5CDE026}" type="datetimeFigureOut">
              <a:rPr lang="en-US" smtClean="0"/>
              <a:t>4/30/2019</a:t>
            </a:fld>
            <a:endParaRPr lang="en-US"/>
          </a:p>
        </p:txBody>
      </p:sp>
      <p:sp>
        <p:nvSpPr>
          <p:cNvPr id="3" name="Footer Placeholder 2"/>
          <p:cNvSpPr>
            <a:spLocks noGrp="1"/>
          </p:cNvSpPr>
          <p:nvPr>
            <p:ph type="ftr" sz="quarter" idx="11"/>
          </p:nvPr>
        </p:nvSpPr>
        <p:spPr/>
        <p:txBody>
          <a:bodyPr/>
          <a:lstStyle/>
          <a:p>
            <a:r>
              <a:rPr lang="en-ZA"/>
              <a:t>Add a footer </a:t>
            </a:r>
            <a:endParaRPr lang="en-US"/>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a:p>
        </p:txBody>
      </p:sp>
    </p:spTree>
    <p:extLst>
      <p:ext uri="{BB962C8B-B14F-4D97-AF65-F5344CB8AC3E}">
        <p14:creationId xmlns:p14="http://schemas.microsoft.com/office/powerpoint/2010/main" val="3340365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anchor="ctr" anchorCtr="0"/>
          <a:lstStyle>
            <a:lvl1pPr algn="l">
              <a:defRPr sz="4000" b="0"/>
            </a:lvl1pPr>
          </a:lstStyle>
          <a:p>
            <a:r>
              <a:rPr lang="en-US"/>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7F6C47-B260-4BB6-8230-7D14D5CDE026}" type="datetimeFigureOut">
              <a:rPr lang="en-US" smtClean="0"/>
              <a:t>4/30/2019</a:t>
            </a:fld>
            <a:endParaRPr lang="en-US"/>
          </a:p>
        </p:txBody>
      </p:sp>
      <p:sp>
        <p:nvSpPr>
          <p:cNvPr id="6" name="Footer Placeholder 5"/>
          <p:cNvSpPr>
            <a:spLocks noGrp="1"/>
          </p:cNvSpPr>
          <p:nvPr>
            <p:ph type="ftr" sz="quarter" idx="11"/>
          </p:nvPr>
        </p:nvSpPr>
        <p:spPr/>
        <p:txBody>
          <a:bodyPr/>
          <a:lstStyle/>
          <a:p>
            <a:r>
              <a:rPr lang="en-ZA"/>
              <a:t>Add a footer </a:t>
            </a:r>
            <a:endParaRPr lang="en-US"/>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a:p>
        </p:txBody>
      </p:sp>
    </p:spTree>
    <p:extLst>
      <p:ext uri="{BB962C8B-B14F-4D97-AF65-F5344CB8AC3E}">
        <p14:creationId xmlns:p14="http://schemas.microsoft.com/office/powerpoint/2010/main" val="3105611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ctr" anchorCtr="0"/>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nchorCtr="0">
            <a:normAutofit/>
          </a:bodyPr>
          <a:lstStyle>
            <a:lvl1pPr marL="0" indent="0" algn="l">
              <a:buFontTx/>
              <a:buNone/>
              <a:defRPr sz="2800"/>
            </a:lvl1pPr>
          </a:lstStyle>
          <a:p>
            <a:pPr lvl="0"/>
            <a:r>
              <a:rPr lang="en-US"/>
              <a:t>Click to 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4/30/2019</a:t>
            </a:fld>
            <a:endParaRPr lang="en-US"/>
          </a:p>
        </p:txBody>
      </p:sp>
      <p:sp>
        <p:nvSpPr>
          <p:cNvPr id="5" name="Footer Placeholder 4"/>
          <p:cNvSpPr>
            <a:spLocks noGrp="1"/>
          </p:cNvSpPr>
          <p:nvPr>
            <p:ph type="ftr" sz="quarter" idx="11"/>
          </p:nvPr>
        </p:nvSpPr>
        <p:spPr/>
        <p:txBody>
          <a:bodyPr/>
          <a:lstStyle/>
          <a:p>
            <a:r>
              <a:rPr lang="en-ZA"/>
              <a:t>Add a footer </a:t>
            </a:r>
            <a:endParaRPr lang="en-US"/>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a:p>
        </p:txBody>
      </p:sp>
    </p:spTree>
    <p:extLst>
      <p:ext uri="{BB962C8B-B14F-4D97-AF65-F5344CB8AC3E}">
        <p14:creationId xmlns:p14="http://schemas.microsoft.com/office/powerpoint/2010/main" val="41409645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nchor="ctr" anchorCtr="0"/>
          <a:lstStyle>
            <a:lvl1pPr algn="l">
              <a:defRPr sz="4000" b="0"/>
            </a:lvl1pPr>
          </a:lstStyle>
          <a:p>
            <a:r>
              <a:rPr lang="en-US"/>
              <a:t>Click to edit Master title style</a:t>
            </a:r>
          </a:p>
        </p:txBody>
      </p:sp>
      <p:sp>
        <p:nvSpPr>
          <p:cNvPr id="6" name="Text Placeholder 5"/>
          <p:cNvSpPr>
            <a:spLocks noGrp="1"/>
          </p:cNvSpPr>
          <p:nvPr>
            <p:ph type="body" sz="quarter" idx="16"/>
          </p:nvPr>
        </p:nvSpPr>
        <p:spPr>
          <a:xfrm>
            <a:off x="6156000" y="2286000"/>
            <a:ext cx="4880300" cy="2295525"/>
          </a:xfrm>
        </p:spPr>
        <p:txBody>
          <a:bodyPr anchor="ctr" anchorCtr="0">
            <a:normAutofit/>
          </a:bodyPr>
          <a:lstStyle>
            <a:lvl1pPr marL="0" indent="0" algn="ctr">
              <a:buFontTx/>
              <a:buNone/>
              <a:defRPr sz="2800"/>
            </a:lvl1pPr>
          </a:lstStyle>
          <a:p>
            <a:pPr lvl="0"/>
            <a:r>
              <a:rPr lang="en-US"/>
              <a:t>Click to edit Master text styles</a:t>
            </a:r>
          </a:p>
        </p:txBody>
      </p:sp>
      <p:sp>
        <p:nvSpPr>
          <p:cNvPr id="2" name="Date Placeholder 1"/>
          <p:cNvSpPr>
            <a:spLocks noGrp="1"/>
          </p:cNvSpPr>
          <p:nvPr>
            <p:ph type="dt" sz="half" idx="10"/>
          </p:nvPr>
        </p:nvSpPr>
        <p:spPr/>
        <p:txBody>
          <a:bodyPr/>
          <a:lstStyle/>
          <a:p>
            <a:fld id="{FB7F6C47-B260-4BB6-8230-7D14D5CDE026}" type="datetimeFigureOut">
              <a:rPr lang="en-US" smtClean="0"/>
              <a:t>4/30/2019</a:t>
            </a:fld>
            <a:endParaRPr lang="en-US"/>
          </a:p>
        </p:txBody>
      </p:sp>
      <p:sp>
        <p:nvSpPr>
          <p:cNvPr id="3" name="Footer Placeholder 2"/>
          <p:cNvSpPr>
            <a:spLocks noGrp="1"/>
          </p:cNvSpPr>
          <p:nvPr>
            <p:ph type="ftr" sz="quarter" idx="11"/>
          </p:nvPr>
        </p:nvSpPr>
        <p:spPr/>
        <p:txBody>
          <a:bodyPr/>
          <a:lstStyle/>
          <a:p>
            <a:r>
              <a:rPr lang="en-ZA"/>
              <a:t>Add a footer </a:t>
            </a:r>
            <a:endParaRPr lang="en-US"/>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a:p>
        </p:txBody>
      </p:sp>
    </p:spTree>
    <p:extLst>
      <p:ext uri="{BB962C8B-B14F-4D97-AF65-F5344CB8AC3E}">
        <p14:creationId xmlns:p14="http://schemas.microsoft.com/office/powerpoint/2010/main" val="316846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anchor="ctr" anchorCtr="1"/>
          <a:lstStyle>
            <a:lvl1pPr algn="l">
              <a:defRPr b="0"/>
            </a:lvl1pPr>
          </a:lstStyle>
          <a:p>
            <a:r>
              <a:rPr lang="en-US"/>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7F6C47-B260-4BB6-8230-7D14D5CDE026}" type="datetimeFigureOut">
              <a:rPr lang="en-US" smtClean="0"/>
              <a:t>4/30/2019</a:t>
            </a:fld>
            <a:endParaRPr lang="en-US"/>
          </a:p>
        </p:txBody>
      </p:sp>
      <p:sp>
        <p:nvSpPr>
          <p:cNvPr id="5" name="Footer Placeholder 4"/>
          <p:cNvSpPr>
            <a:spLocks noGrp="1"/>
          </p:cNvSpPr>
          <p:nvPr>
            <p:ph type="ftr" sz="quarter" idx="11"/>
          </p:nvPr>
        </p:nvSpPr>
        <p:spPr/>
        <p:txBody>
          <a:bodyPr/>
          <a:lstStyle/>
          <a:p>
            <a:r>
              <a:rPr lang="en-ZA"/>
              <a:t>Add a footer </a:t>
            </a:r>
            <a:endParaRPr lang="en-US"/>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a:p>
        </p:txBody>
      </p:sp>
    </p:spTree>
    <p:extLst>
      <p:ext uri="{BB962C8B-B14F-4D97-AF65-F5344CB8AC3E}">
        <p14:creationId xmlns:p14="http://schemas.microsoft.com/office/powerpoint/2010/main" val="11836948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B7F6C47-B260-4BB6-8230-7D14D5CDE026}" type="datetimeFigureOut">
              <a:rPr lang="en-US" smtClean="0"/>
              <a:t>4/30/2019</a:t>
            </a:fld>
            <a:endParaRPr lang="en-US"/>
          </a:p>
        </p:txBody>
      </p:sp>
      <p:sp>
        <p:nvSpPr>
          <p:cNvPr id="6" name="Footer Placeholder 5"/>
          <p:cNvSpPr>
            <a:spLocks noGrp="1"/>
          </p:cNvSpPr>
          <p:nvPr>
            <p:ph type="ftr" sz="quarter" idx="11"/>
          </p:nvPr>
        </p:nvSpPr>
        <p:spPr/>
        <p:txBody>
          <a:bodyPr/>
          <a:lstStyle/>
          <a:p>
            <a:r>
              <a:rPr lang="en-ZA"/>
              <a:t>Add a footer </a:t>
            </a:r>
            <a:endParaRPr lang="en-US"/>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49104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a:t>Click to edit Master title style</a:t>
            </a:r>
          </a:p>
        </p:txBody>
      </p:sp>
      <p:sp>
        <p:nvSpPr>
          <p:cNvPr id="4" name="Date Placeholder 3"/>
          <p:cNvSpPr>
            <a:spLocks noGrp="1"/>
          </p:cNvSpPr>
          <p:nvPr>
            <p:ph type="dt" sz="half" idx="10"/>
          </p:nvPr>
        </p:nvSpPr>
        <p:spPr/>
        <p:txBody>
          <a:bodyPr/>
          <a:lstStyle/>
          <a:p>
            <a:fld id="{FB7F6C47-B260-4BB6-8230-7D14D5CDE026}" type="datetimeFigureOut">
              <a:rPr lang="en-US" smtClean="0"/>
              <a:t>4/30/2019</a:t>
            </a:fld>
            <a:endParaRPr lang="en-US"/>
          </a:p>
        </p:txBody>
      </p:sp>
      <p:sp>
        <p:nvSpPr>
          <p:cNvPr id="5" name="Footer Placeholder 4"/>
          <p:cNvSpPr>
            <a:spLocks noGrp="1"/>
          </p:cNvSpPr>
          <p:nvPr>
            <p:ph type="ftr" sz="quarter" idx="11"/>
          </p:nvPr>
        </p:nvSpPr>
        <p:spPr/>
        <p:txBody>
          <a:bodyPr/>
          <a:lstStyle/>
          <a:p>
            <a:r>
              <a:rPr lang="en-ZA"/>
              <a:t>Add a footer </a:t>
            </a:r>
            <a:endParaRPr lang="en-US"/>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a:p>
        </p:txBody>
      </p:sp>
    </p:spTree>
    <p:extLst>
      <p:ext uri="{BB962C8B-B14F-4D97-AF65-F5344CB8AC3E}">
        <p14:creationId xmlns:p14="http://schemas.microsoft.com/office/powerpoint/2010/main" val="29731931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a:t>Click to edit Master title style</a:t>
            </a:r>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B7F6C47-B260-4BB6-8230-7D14D5CDE026}" type="datetimeFigureOut">
              <a:rPr lang="en-US" smtClean="0"/>
              <a:t>4/30/2019</a:t>
            </a:fld>
            <a:endParaRPr lang="en-US"/>
          </a:p>
        </p:txBody>
      </p:sp>
      <p:sp>
        <p:nvSpPr>
          <p:cNvPr id="6" name="Footer Placeholder 5"/>
          <p:cNvSpPr>
            <a:spLocks noGrp="1"/>
          </p:cNvSpPr>
          <p:nvPr>
            <p:ph type="ftr" sz="quarter" idx="11"/>
          </p:nvPr>
        </p:nvSpPr>
        <p:spPr/>
        <p:txBody>
          <a:bodyPr/>
          <a:lstStyle/>
          <a:p>
            <a:r>
              <a:rPr lang="en-ZA"/>
              <a:t>Add a footer </a:t>
            </a:r>
            <a:endParaRPr lang="en-US"/>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4642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a:lstStyle>
            <a:lvl1pPr algn="l">
              <a:defRPr b="0"/>
            </a:lvl1pPr>
          </a:lstStyle>
          <a:p>
            <a:r>
              <a:rPr lang="en-US"/>
              <a:t>Click to edit Master title style</a:t>
            </a:r>
          </a:p>
        </p:txBody>
      </p:sp>
      <p:sp>
        <p:nvSpPr>
          <p:cNvPr id="3" name="Content Placeholder 2"/>
          <p:cNvSpPr>
            <a:spLocks noGrp="1"/>
          </p:cNvSpPr>
          <p:nvPr>
            <p:ph sz="half" idx="1" hasCustomPrompt="1"/>
          </p:nvPr>
        </p:nvSpPr>
        <p:spPr>
          <a:xfrm>
            <a:off x="451514" y="451513"/>
            <a:ext cx="5553071" cy="5409537"/>
          </a:xfrm>
        </p:spPr>
        <p:txBody>
          <a:bodyPr anchor="t" anchorCtr="0">
            <a:normAutofit/>
          </a:bodyPr>
          <a:lstStyle>
            <a:lvl1pPr>
              <a:defRPr sz="2800"/>
            </a:lvl1pPr>
            <a:lvl2pPr>
              <a:defRPr sz="2800"/>
            </a:lvl2pPr>
            <a:lvl3pPr>
              <a:defRPr sz="2800"/>
            </a:lvl3pPr>
            <a:lvl4pPr>
              <a:defRPr sz="2800"/>
            </a:lvl4pPr>
            <a:lvl5pPr>
              <a:defRPr sz="2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B7F6C47-B260-4BB6-8230-7D14D5CDE026}" type="datetimeFigureOut">
              <a:rPr lang="en-US" smtClean="0"/>
              <a:t>4/30/2019</a:t>
            </a:fld>
            <a:endParaRPr lang="en-US"/>
          </a:p>
        </p:txBody>
      </p:sp>
      <p:sp>
        <p:nvSpPr>
          <p:cNvPr id="6" name="Footer Placeholder 5"/>
          <p:cNvSpPr>
            <a:spLocks noGrp="1"/>
          </p:cNvSpPr>
          <p:nvPr>
            <p:ph type="ftr" sz="quarter" idx="11"/>
          </p:nvPr>
        </p:nvSpPr>
        <p:spPr/>
        <p:txBody>
          <a:bodyPr/>
          <a:lstStyle/>
          <a:p>
            <a:r>
              <a:rPr lang="en-ZA"/>
              <a:t>Add a footer </a:t>
            </a:r>
            <a:endParaRPr lang="en-US"/>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a:p>
        </p:txBody>
      </p:sp>
    </p:spTree>
    <p:extLst>
      <p:ext uri="{BB962C8B-B14F-4D97-AF65-F5344CB8AC3E}">
        <p14:creationId xmlns:p14="http://schemas.microsoft.com/office/powerpoint/2010/main" val="3687031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p>
        </p:txBody>
      </p:sp>
      <p:sp>
        <p:nvSpPr>
          <p:cNvPr id="5" name="Date Placeholder 4"/>
          <p:cNvSpPr>
            <a:spLocks noGrp="1"/>
          </p:cNvSpPr>
          <p:nvPr>
            <p:ph type="dt" sz="half" idx="10"/>
          </p:nvPr>
        </p:nvSpPr>
        <p:spPr>
          <a:xfrm>
            <a:off x="3885810" y="6041362"/>
            <a:ext cx="976879" cy="365125"/>
          </a:xfrm>
        </p:spPr>
        <p:txBody>
          <a:bodyPr/>
          <a:lstStyle/>
          <a:p>
            <a:fld id="{FB7F6C47-B260-4BB6-8230-7D14D5CDE026}" type="datetimeFigureOut">
              <a:rPr lang="en-US" smtClean="0"/>
              <a:t>4/30/2019</a:t>
            </a:fld>
            <a:endParaRPr lang="en-US"/>
          </a:p>
        </p:txBody>
      </p:sp>
      <p:sp>
        <p:nvSpPr>
          <p:cNvPr id="6" name="Footer Placeholder 5"/>
          <p:cNvSpPr>
            <a:spLocks noGrp="1"/>
          </p:cNvSpPr>
          <p:nvPr>
            <p:ph type="ftr" sz="quarter" idx="11"/>
          </p:nvPr>
        </p:nvSpPr>
        <p:spPr>
          <a:xfrm>
            <a:off x="590396" y="6041362"/>
            <a:ext cx="3295413" cy="365125"/>
          </a:xfrm>
        </p:spPr>
        <p:txBody>
          <a:bodyPr/>
          <a:lstStyle/>
          <a:p>
            <a:r>
              <a:rPr lang="en-ZA"/>
              <a:t>Add a footer </a:t>
            </a:r>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A4942799-31AF-4FF8-9D79-C1A3E01FB207}" type="slidenum">
              <a:rPr lang="en-US" smtClean="0"/>
              <a:t>‹#›</a:t>
            </a:fld>
            <a:endParaRPr lang="en-US"/>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197305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p>
        </p:txBody>
      </p:sp>
      <p:sp>
        <p:nvSpPr>
          <p:cNvPr id="4" name="Content Placeholder 3"/>
          <p:cNvSpPr>
            <a:spLocks noGrp="1"/>
          </p:cNvSpPr>
          <p:nvPr>
            <p:ph sz="half" idx="2" hasCustomPrompt="1"/>
          </p:nvPr>
        </p:nvSpPr>
        <p:spPr>
          <a:xfrm>
            <a:off x="810001" y="2222287"/>
            <a:ext cx="10571998" cy="3638764"/>
          </a:xfrm>
        </p:spPr>
        <p:txBody>
          <a:bodyPr>
            <a:normAutofit/>
          </a:bodyPr>
          <a:lstStyle>
            <a:lvl1pPr>
              <a:defRPr sz="2800"/>
            </a:lvl1pPr>
            <a:lvl2pPr>
              <a:defRPr sz="2800"/>
            </a:lvl2pPr>
            <a:lvl3pPr>
              <a:defRPr sz="2800"/>
            </a:lvl3pPr>
            <a:lvl4pPr>
              <a:defRPr sz="2800"/>
            </a:lvl4pPr>
            <a:lvl5pPr>
              <a:defRPr sz="2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B7F6C47-B260-4BB6-8230-7D14D5CDE026}" type="datetimeFigureOut">
              <a:rPr lang="en-US" smtClean="0"/>
              <a:t>4/30/2019</a:t>
            </a:fld>
            <a:endParaRPr lang="en-US"/>
          </a:p>
        </p:txBody>
      </p:sp>
      <p:sp>
        <p:nvSpPr>
          <p:cNvPr id="6" name="Footer Placeholder 5"/>
          <p:cNvSpPr>
            <a:spLocks noGrp="1"/>
          </p:cNvSpPr>
          <p:nvPr>
            <p:ph type="ftr" sz="quarter" idx="11"/>
          </p:nvPr>
        </p:nvSpPr>
        <p:spPr/>
        <p:txBody>
          <a:bodyPr/>
          <a:lstStyle/>
          <a:p>
            <a:r>
              <a:rPr lang="en-ZA"/>
              <a:t>Add a footer </a:t>
            </a:r>
            <a:endParaRPr lang="en-US"/>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a:p>
        </p:txBody>
      </p:sp>
    </p:spTree>
    <p:extLst>
      <p:ext uri="{BB962C8B-B14F-4D97-AF65-F5344CB8AC3E}">
        <p14:creationId xmlns:p14="http://schemas.microsoft.com/office/powerpoint/2010/main" val="13376882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a:t>Click to edit Master title style</a:t>
            </a:r>
          </a:p>
        </p:txBody>
      </p:sp>
      <p:sp>
        <p:nvSpPr>
          <p:cNvPr id="5" name="Date Placeholder 4"/>
          <p:cNvSpPr>
            <a:spLocks noGrp="1"/>
          </p:cNvSpPr>
          <p:nvPr>
            <p:ph type="dt" sz="half" idx="10"/>
          </p:nvPr>
        </p:nvSpPr>
        <p:spPr/>
        <p:txBody>
          <a:bodyPr/>
          <a:lstStyle/>
          <a:p>
            <a:fld id="{FB7F6C47-B260-4BB6-8230-7D14D5CDE026}" type="datetimeFigureOut">
              <a:rPr lang="en-US" smtClean="0"/>
              <a:t>4/30/2019</a:t>
            </a:fld>
            <a:endParaRPr lang="en-US"/>
          </a:p>
        </p:txBody>
      </p:sp>
      <p:sp>
        <p:nvSpPr>
          <p:cNvPr id="6" name="Footer Placeholder 5"/>
          <p:cNvSpPr>
            <a:spLocks noGrp="1"/>
          </p:cNvSpPr>
          <p:nvPr>
            <p:ph type="ftr" sz="quarter" idx="11"/>
          </p:nvPr>
        </p:nvSpPr>
        <p:spPr/>
        <p:txBody>
          <a:bodyPr/>
          <a:lstStyle/>
          <a:p>
            <a:r>
              <a:rPr lang="en-ZA"/>
              <a:t>Add a footer </a:t>
            </a:r>
            <a:endParaRPr lang="en-US"/>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11174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nchor="ctr" anchorCtr="0"/>
          <a:lstStyle>
            <a:lvl1pPr>
              <a:defRPr b="0"/>
            </a:lvl1pPr>
          </a:lstStyle>
          <a:p>
            <a:r>
              <a:rPr lang="en-US"/>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7F6C47-B260-4BB6-8230-7D14D5CDE026}" type="datetimeFigureOut">
              <a:rPr lang="en-US" smtClean="0"/>
              <a:t>4/30/2019</a:t>
            </a:fld>
            <a:endParaRPr lang="en-US"/>
          </a:p>
        </p:txBody>
      </p:sp>
      <p:sp>
        <p:nvSpPr>
          <p:cNvPr id="5" name="Footer Placeholder 4"/>
          <p:cNvSpPr>
            <a:spLocks noGrp="1"/>
          </p:cNvSpPr>
          <p:nvPr>
            <p:ph type="ftr" sz="quarter" idx="11"/>
          </p:nvPr>
        </p:nvSpPr>
        <p:spPr/>
        <p:txBody>
          <a:bodyPr/>
          <a:lstStyle/>
          <a:p>
            <a:r>
              <a:rPr lang="en-ZA"/>
              <a:t>Add a footer </a:t>
            </a:r>
            <a:endParaRPr lang="en-US"/>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a:p>
        </p:txBody>
      </p:sp>
    </p:spTree>
    <p:extLst>
      <p:ext uri="{BB962C8B-B14F-4D97-AF65-F5344CB8AC3E}">
        <p14:creationId xmlns:p14="http://schemas.microsoft.com/office/powerpoint/2010/main" val="4240281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r>
              <a:rPr lang="en-US"/>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ZA"/>
              <a:t>Add a footer</a:t>
            </a:r>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smtClean="0"/>
              <a:t>4/30/2019</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smtClean="0"/>
              <a:t>‹#›</a:t>
            </a:fld>
            <a:endParaRPr lang="en-US"/>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Collaborative_filterin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grayWhite">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37BC-7D91-4F83-845D-70080D7DD6FC}"/>
              </a:ext>
            </a:extLst>
          </p:cNvPr>
          <p:cNvSpPr>
            <a:spLocks noGrp="1"/>
          </p:cNvSpPr>
          <p:nvPr>
            <p:ph type="ctrTitle"/>
          </p:nvPr>
        </p:nvSpPr>
        <p:spPr bwMode="black">
          <a:xfrm>
            <a:off x="810001" y="652450"/>
            <a:ext cx="10572000" cy="2971051"/>
          </a:xfrm>
        </p:spPr>
        <p:txBody>
          <a:bodyPr/>
          <a:lstStyle/>
          <a:p>
            <a:r>
              <a:rPr lang="en-US"/>
              <a:t>Multifaceted Collaborative Filtering Model</a:t>
            </a:r>
            <a:endParaRPr lang="en-US" b="0"/>
          </a:p>
        </p:txBody>
      </p:sp>
      <p:sp>
        <p:nvSpPr>
          <p:cNvPr id="4" name="Rectangle 3">
            <a:extLst>
              <a:ext uri="{FF2B5EF4-FFF2-40B4-BE49-F238E27FC236}">
                <a16:creationId xmlns:a16="http://schemas.microsoft.com/office/drawing/2014/main" id="{101996EE-C810-4122-9FF1-71AD84C23292}"/>
              </a:ext>
            </a:extLst>
          </p:cNvPr>
          <p:cNvSpPr/>
          <p:nvPr/>
        </p:nvSpPr>
        <p:spPr>
          <a:xfrm>
            <a:off x="3048000" y="3623501"/>
            <a:ext cx="6096000" cy="1477328"/>
          </a:xfrm>
          <a:prstGeom prst="rect">
            <a:avLst/>
          </a:prstGeom>
        </p:spPr>
        <p:txBody>
          <a:bodyPr anchor="t">
            <a:spAutoFit/>
          </a:bodyPr>
          <a:lstStyle/>
          <a:p>
            <a:pPr algn="ctr"/>
            <a:r>
              <a:rPr lang="en-US">
                <a:solidFill>
                  <a:srgbClr val="FFFFFF"/>
                </a:solidFill>
                <a:latin typeface="Roboto"/>
              </a:rPr>
              <a:t>SMAI CSE 471 </a:t>
            </a:r>
            <a:endParaRPr lang="en-US"/>
          </a:p>
          <a:p>
            <a:pPr algn="ctr"/>
            <a:r>
              <a:rPr lang="en-US">
                <a:solidFill>
                  <a:srgbClr val="FFFFFF"/>
                </a:solidFill>
                <a:latin typeface="Roboto"/>
              </a:rPr>
              <a:t>Spring 2019</a:t>
            </a:r>
          </a:p>
          <a:p>
            <a:pPr algn="ctr"/>
            <a:r>
              <a:rPr lang="en-US">
                <a:solidFill>
                  <a:srgbClr val="FFFFFF"/>
                </a:solidFill>
                <a:latin typeface="Roboto"/>
              </a:rPr>
              <a:t>Dr.</a:t>
            </a:r>
            <a:r>
              <a:rPr lang="en-US">
                <a:solidFill>
                  <a:schemeClr val="bg1"/>
                </a:solidFill>
                <a:latin typeface="Roboto"/>
              </a:rPr>
              <a:t> Ravi Kiran </a:t>
            </a:r>
            <a:r>
              <a:rPr lang="en-US" err="1">
                <a:solidFill>
                  <a:schemeClr val="bg1"/>
                </a:solidFill>
                <a:latin typeface="Roboto"/>
              </a:rPr>
              <a:t>Sarvadevabhatla</a:t>
            </a:r>
            <a:endParaRPr lang="en-US" err="1">
              <a:solidFill>
                <a:schemeClr val="bg1"/>
              </a:solidFill>
            </a:endParaRPr>
          </a:p>
          <a:p>
            <a:br>
              <a:rPr lang="en-US"/>
            </a:br>
            <a:endParaRPr lang="en-US"/>
          </a:p>
        </p:txBody>
      </p:sp>
      <p:sp>
        <p:nvSpPr>
          <p:cNvPr id="7" name="Subtitle 6">
            <a:extLst>
              <a:ext uri="{FF2B5EF4-FFF2-40B4-BE49-F238E27FC236}">
                <a16:creationId xmlns:a16="http://schemas.microsoft.com/office/drawing/2014/main" id="{0AB7DBC8-CB93-4E85-AD77-CB1BC3BF6308}"/>
              </a:ext>
            </a:extLst>
          </p:cNvPr>
          <p:cNvSpPr>
            <a:spLocks noGrp="1"/>
          </p:cNvSpPr>
          <p:nvPr>
            <p:ph type="subTitle" idx="1"/>
          </p:nvPr>
        </p:nvSpPr>
        <p:spPr>
          <a:xfrm>
            <a:off x="2622760" y="5148553"/>
            <a:ext cx="6946479" cy="1094507"/>
          </a:xfrm>
        </p:spPr>
        <p:txBody>
          <a:bodyPr/>
          <a:lstStyle/>
          <a:p>
            <a:r>
              <a:rPr lang="en-US"/>
              <a:t>Team Name: Team Houdini (33)</a:t>
            </a:r>
          </a:p>
          <a:p>
            <a:r>
              <a:rPr lang="en-US"/>
              <a:t>Mentor: Nikhil Gogate</a:t>
            </a:r>
          </a:p>
        </p:txBody>
      </p:sp>
    </p:spTree>
    <p:extLst>
      <p:ext uri="{BB962C8B-B14F-4D97-AF65-F5344CB8AC3E}">
        <p14:creationId xmlns:p14="http://schemas.microsoft.com/office/powerpoint/2010/main" val="1613975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t>Dataset - EDA</a:t>
            </a:r>
          </a:p>
        </p:txBody>
      </p:sp>
      <p:sp>
        <p:nvSpPr>
          <p:cNvPr id="7" name="TextBox 6">
            <a:extLst>
              <a:ext uri="{FF2B5EF4-FFF2-40B4-BE49-F238E27FC236}">
                <a16:creationId xmlns:a16="http://schemas.microsoft.com/office/drawing/2014/main" id="{0BDC04C6-8C38-4A24-BCD8-39AA4B255EF9}"/>
              </a:ext>
            </a:extLst>
          </p:cNvPr>
          <p:cNvSpPr txBox="1"/>
          <p:nvPr/>
        </p:nvSpPr>
        <p:spPr>
          <a:xfrm>
            <a:off x="5046179" y="5817418"/>
            <a:ext cx="2884006" cy="276999"/>
          </a:xfrm>
          <a:prstGeom prst="rect">
            <a:avLst/>
          </a:prstGeom>
          <a:noFill/>
        </p:spPr>
        <p:txBody>
          <a:bodyPr wrap="square" rtlCol="0" anchor="t">
            <a:spAutoFit/>
          </a:bodyPr>
          <a:lstStyle/>
          <a:p>
            <a:r>
              <a:rPr lang="en-US" sz="1200"/>
              <a:t>Fig5 : Number of Ratings per Movie </a:t>
            </a:r>
          </a:p>
        </p:txBody>
      </p:sp>
      <p:pic>
        <p:nvPicPr>
          <p:cNvPr id="4" name="Picture 3">
            <a:extLst>
              <a:ext uri="{FF2B5EF4-FFF2-40B4-BE49-F238E27FC236}">
                <a16:creationId xmlns:a16="http://schemas.microsoft.com/office/drawing/2014/main" id="{57F11818-AA49-4A87-9BEB-90C093C04615}"/>
              </a:ext>
            </a:extLst>
          </p:cNvPr>
          <p:cNvPicPr>
            <a:picLocks noChangeAspect="1"/>
          </p:cNvPicPr>
          <p:nvPr/>
        </p:nvPicPr>
        <p:blipFill>
          <a:blip r:embed="rId3"/>
          <a:stretch>
            <a:fillRect/>
          </a:stretch>
        </p:blipFill>
        <p:spPr>
          <a:xfrm>
            <a:off x="2672087" y="2342758"/>
            <a:ext cx="7192379" cy="3382181"/>
          </a:xfrm>
          <a:prstGeom prst="rect">
            <a:avLst/>
          </a:prstGeom>
        </p:spPr>
      </p:pic>
      <p:sp>
        <p:nvSpPr>
          <p:cNvPr id="6" name="TextBox 5">
            <a:extLst>
              <a:ext uri="{FF2B5EF4-FFF2-40B4-BE49-F238E27FC236}">
                <a16:creationId xmlns:a16="http://schemas.microsoft.com/office/drawing/2014/main" id="{80B1B37F-0ECD-4E0E-857F-CF5A58498A54}"/>
              </a:ext>
            </a:extLst>
          </p:cNvPr>
          <p:cNvSpPr txBox="1"/>
          <p:nvPr/>
        </p:nvSpPr>
        <p:spPr>
          <a:xfrm>
            <a:off x="1192695" y="6354563"/>
            <a:ext cx="7977809" cy="338554"/>
          </a:xfrm>
          <a:prstGeom prst="rect">
            <a:avLst/>
          </a:prstGeom>
          <a:noFill/>
        </p:spPr>
        <p:txBody>
          <a:bodyPr wrap="square" rtlCol="0">
            <a:spAutoFit/>
          </a:bodyPr>
          <a:lstStyle/>
          <a:p>
            <a:pPr marL="285750" indent="-285750">
              <a:buFont typeface="Arial" panose="020B0604020202020204" pitchFamily="34" charset="0"/>
              <a:buChar char="•"/>
            </a:pPr>
            <a:r>
              <a:rPr lang="en-US" sz="1600"/>
              <a:t>Some movies are very popular and rated by many users vs other movies.</a:t>
            </a:r>
          </a:p>
        </p:txBody>
      </p:sp>
    </p:spTree>
    <p:extLst>
      <p:ext uri="{BB962C8B-B14F-4D97-AF65-F5344CB8AC3E}">
        <p14:creationId xmlns:p14="http://schemas.microsoft.com/office/powerpoint/2010/main" val="17899731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t>Dataset - EDA</a:t>
            </a:r>
          </a:p>
        </p:txBody>
      </p:sp>
      <p:sp>
        <p:nvSpPr>
          <p:cNvPr id="7" name="TextBox 6">
            <a:extLst>
              <a:ext uri="{FF2B5EF4-FFF2-40B4-BE49-F238E27FC236}">
                <a16:creationId xmlns:a16="http://schemas.microsoft.com/office/drawing/2014/main" id="{0BDC04C6-8C38-4A24-BCD8-39AA4B255EF9}"/>
              </a:ext>
            </a:extLst>
          </p:cNvPr>
          <p:cNvSpPr txBox="1"/>
          <p:nvPr/>
        </p:nvSpPr>
        <p:spPr>
          <a:xfrm>
            <a:off x="4227441" y="6410812"/>
            <a:ext cx="3737113" cy="276999"/>
          </a:xfrm>
          <a:prstGeom prst="rect">
            <a:avLst/>
          </a:prstGeom>
          <a:noFill/>
        </p:spPr>
        <p:txBody>
          <a:bodyPr wrap="square" rtlCol="0">
            <a:spAutoFit/>
          </a:bodyPr>
          <a:lstStyle/>
          <a:p>
            <a:r>
              <a:rPr lang="en-US" sz="1200"/>
              <a:t>Fig6 : Day of Week v/s Number of Ratings</a:t>
            </a:r>
          </a:p>
        </p:txBody>
      </p:sp>
      <p:pic>
        <p:nvPicPr>
          <p:cNvPr id="5" name="Picture 4">
            <a:extLst>
              <a:ext uri="{FF2B5EF4-FFF2-40B4-BE49-F238E27FC236}">
                <a16:creationId xmlns:a16="http://schemas.microsoft.com/office/drawing/2014/main" id="{E504F51E-59E8-4243-AD61-A72D0D01E36F}"/>
              </a:ext>
            </a:extLst>
          </p:cNvPr>
          <p:cNvPicPr>
            <a:picLocks noChangeAspect="1"/>
          </p:cNvPicPr>
          <p:nvPr/>
        </p:nvPicPr>
        <p:blipFill>
          <a:blip r:embed="rId3"/>
          <a:stretch>
            <a:fillRect/>
          </a:stretch>
        </p:blipFill>
        <p:spPr>
          <a:xfrm>
            <a:off x="2810757" y="2008864"/>
            <a:ext cx="6570480" cy="4282679"/>
          </a:xfrm>
          <a:prstGeom prst="rect">
            <a:avLst/>
          </a:prstGeom>
        </p:spPr>
      </p:pic>
    </p:spTree>
    <p:extLst>
      <p:ext uri="{BB962C8B-B14F-4D97-AF65-F5344CB8AC3E}">
        <p14:creationId xmlns:p14="http://schemas.microsoft.com/office/powerpoint/2010/main" val="1308687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10000" y="1096691"/>
            <a:ext cx="10335078" cy="5314121"/>
          </a:xfrm>
        </p:spPr>
        <p:txBody>
          <a:bodyPr>
            <a:normAutofit/>
          </a:bodyPr>
          <a:lstStyle/>
          <a:p>
            <a:r>
              <a:rPr lang="en-US" dirty="0"/>
              <a:t>Baseline estimate for predicting rating for movie </a:t>
            </a:r>
            <a:r>
              <a:rPr lang="en-US" dirty="0" err="1"/>
              <a:t>i</a:t>
            </a:r>
            <a:r>
              <a:rPr lang="en-US" dirty="0"/>
              <a:t> by user u (</a:t>
            </a:r>
            <a:r>
              <a:rPr lang="en-US" dirty="0" err="1"/>
              <a:t>b</a:t>
            </a:r>
            <a:r>
              <a:rPr lang="en-US" baseline="-25000" dirty="0" err="1"/>
              <a:t>ui</a:t>
            </a:r>
            <a:r>
              <a:rPr lang="en-US" dirty="0"/>
              <a:t>)</a:t>
            </a:r>
          </a:p>
          <a:p>
            <a:pPr marL="0" indent="0">
              <a:buNone/>
            </a:pPr>
            <a:endParaRPr lang="en-US"/>
          </a:p>
          <a:p>
            <a:endParaRPr lang="en-US"/>
          </a:p>
          <a:p>
            <a:pPr marL="3599815" lvl="8"/>
            <a:r>
              <a:rPr lang="en-US" dirty="0"/>
              <a:t>User bias (</a:t>
            </a:r>
            <a:r>
              <a:rPr lang="en-US" dirty="0" err="1"/>
              <a:t>b</a:t>
            </a:r>
            <a:r>
              <a:rPr lang="en-US" baseline="-25000" dirty="0" err="1"/>
              <a:t>u</a:t>
            </a:r>
            <a:r>
              <a:rPr lang="en-US" dirty="0"/>
              <a:t>)</a:t>
            </a:r>
          </a:p>
          <a:p>
            <a:pPr marL="3599815" lvl="8"/>
            <a:r>
              <a:rPr lang="en-US" dirty="0"/>
              <a:t>Item bias (b</a:t>
            </a:r>
            <a:r>
              <a:rPr lang="en-US" baseline="-25000" dirty="0"/>
              <a:t>i</a:t>
            </a:r>
            <a:r>
              <a:rPr lang="en-US" dirty="0"/>
              <a:t>)</a:t>
            </a:r>
          </a:p>
          <a:p>
            <a:pPr marL="3599815" lvl="8"/>
            <a:r>
              <a:rPr lang="en-US" dirty="0"/>
              <a:t>Rating by user u for item </a:t>
            </a:r>
            <a:r>
              <a:rPr lang="en-US" dirty="0" err="1"/>
              <a:t>i</a:t>
            </a:r>
            <a:r>
              <a:rPr lang="en-US" dirty="0"/>
              <a:t> (</a:t>
            </a:r>
            <a:r>
              <a:rPr lang="en-US" dirty="0" err="1"/>
              <a:t>r</a:t>
            </a:r>
            <a:r>
              <a:rPr lang="en-US" baseline="-25000" dirty="0" err="1"/>
              <a:t>ui</a:t>
            </a:r>
            <a:r>
              <a:rPr lang="en-US" dirty="0"/>
              <a:t>).</a:t>
            </a:r>
          </a:p>
          <a:p>
            <a:r>
              <a:rPr lang="en-US" dirty="0"/>
              <a:t>Implicit feedback (N(u)) contains all items for which implicit preference was provided by user u.)</a:t>
            </a:r>
          </a:p>
          <a:p>
            <a:r>
              <a:rPr lang="en-US" dirty="0"/>
              <a:t>In order to estimate </a:t>
            </a:r>
            <a:r>
              <a:rPr lang="en-US" dirty="0" err="1"/>
              <a:t>bu</a:t>
            </a:r>
            <a:r>
              <a:rPr lang="en-US" dirty="0"/>
              <a:t> and bi we can solve the least squares problem  : </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t>Baseline estimate</a:t>
            </a:r>
          </a:p>
        </p:txBody>
      </p:sp>
      <p:pic>
        <p:nvPicPr>
          <p:cNvPr id="12" name="Picture 11">
            <a:extLst>
              <a:ext uri="{FF2B5EF4-FFF2-40B4-BE49-F238E27FC236}">
                <a16:creationId xmlns:a16="http://schemas.microsoft.com/office/drawing/2014/main" id="{6BA71023-E525-4AB4-9B30-50D6DA8B538D}"/>
              </a:ext>
            </a:extLst>
          </p:cNvPr>
          <p:cNvPicPr>
            <a:picLocks noChangeAspect="1"/>
          </p:cNvPicPr>
          <p:nvPr/>
        </p:nvPicPr>
        <p:blipFill>
          <a:blip r:embed="rId3"/>
          <a:stretch>
            <a:fillRect/>
          </a:stretch>
        </p:blipFill>
        <p:spPr>
          <a:xfrm>
            <a:off x="4233945" y="3059459"/>
            <a:ext cx="2665551" cy="569844"/>
          </a:xfrm>
          <a:prstGeom prst="rect">
            <a:avLst/>
          </a:prstGeom>
        </p:spPr>
      </p:pic>
      <p:pic>
        <p:nvPicPr>
          <p:cNvPr id="4" name="Picture 4" descr="A close up of a clock&#10;&#10;Description generated with high confidence">
            <a:extLst>
              <a:ext uri="{FF2B5EF4-FFF2-40B4-BE49-F238E27FC236}">
                <a16:creationId xmlns:a16="http://schemas.microsoft.com/office/drawing/2014/main" id="{02BE70F1-9276-4936-B14F-8BEEC35ACB3F}"/>
              </a:ext>
            </a:extLst>
          </p:cNvPr>
          <p:cNvPicPr>
            <a:picLocks noChangeAspect="1"/>
          </p:cNvPicPr>
          <p:nvPr/>
        </p:nvPicPr>
        <p:blipFill>
          <a:blip r:embed="rId4"/>
          <a:stretch>
            <a:fillRect/>
          </a:stretch>
        </p:blipFill>
        <p:spPr>
          <a:xfrm>
            <a:off x="3079531" y="5551478"/>
            <a:ext cx="6184900" cy="911245"/>
          </a:xfrm>
          <a:prstGeom prst="rect">
            <a:avLst/>
          </a:prstGeom>
        </p:spPr>
      </p:pic>
    </p:spTree>
    <p:extLst>
      <p:ext uri="{BB962C8B-B14F-4D97-AF65-F5344CB8AC3E}">
        <p14:creationId xmlns:p14="http://schemas.microsoft.com/office/powerpoint/2010/main" val="6370446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649980" y="447188"/>
            <a:ext cx="10335078" cy="5218461"/>
          </a:xfrm>
        </p:spPr>
        <p:txBody>
          <a:bodyPr>
            <a:normAutofit/>
          </a:bodyPr>
          <a:lstStyle/>
          <a:p>
            <a:endParaRPr lang="en-US"/>
          </a:p>
          <a:p>
            <a:endParaRPr lang="en-US"/>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t>SVD and SVD++ model</a:t>
            </a:r>
          </a:p>
        </p:txBody>
      </p:sp>
      <p:sp>
        <p:nvSpPr>
          <p:cNvPr id="7" name="Content Placeholder 2">
            <a:extLst>
              <a:ext uri="{FF2B5EF4-FFF2-40B4-BE49-F238E27FC236}">
                <a16:creationId xmlns:a16="http://schemas.microsoft.com/office/drawing/2014/main" id="{94F3AF3C-1C3A-49B1-88CE-3E62DD52ADFE}"/>
              </a:ext>
            </a:extLst>
          </p:cNvPr>
          <p:cNvSpPr txBox="1">
            <a:spLocks/>
          </p:cNvSpPr>
          <p:nvPr/>
        </p:nvSpPr>
        <p:spPr>
          <a:xfrm>
            <a:off x="649980" y="1867867"/>
            <a:ext cx="10335078" cy="5218461"/>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b="1"/>
              <a:t>Matrix factorization</a:t>
            </a:r>
            <a:r>
              <a:rPr lang="en-US"/>
              <a:t> is a class of </a:t>
            </a:r>
            <a:r>
              <a:rPr lang="en-US">
                <a:hlinkClick r:id="rId3" tooltip="Collaborative filtering">
                  <a:extLst>
                    <a:ext uri="{A12FA001-AC4F-418D-AE19-62706E023703}">
                      <ahyp:hlinkClr xmlns:ahyp="http://schemas.microsoft.com/office/drawing/2018/hyperlinkcolor" val="tx"/>
                    </a:ext>
                  </a:extLst>
                </a:hlinkClick>
              </a:rPr>
              <a:t>collaborative filtering</a:t>
            </a:r>
            <a:r>
              <a:rPr lang="en-US"/>
              <a:t> algorithms.</a:t>
            </a:r>
          </a:p>
          <a:p>
            <a:r>
              <a:rPr lang="en-US"/>
              <a:t>A popular approach to latent factor models is induced by an SVD-like lower rank decomposition of the ratings matrix.</a:t>
            </a:r>
          </a:p>
          <a:p>
            <a:r>
              <a:rPr lang="en-US"/>
              <a:t>Each user u is associated with a user-factors vector </a:t>
            </a:r>
            <a:r>
              <a:rPr lang="en-US" err="1"/>
              <a:t>p</a:t>
            </a:r>
            <a:r>
              <a:rPr lang="en-US" baseline="-25000" err="1"/>
              <a:t>u</a:t>
            </a:r>
            <a:r>
              <a:rPr lang="en-US"/>
              <a:t> ∈ R</a:t>
            </a:r>
            <a:r>
              <a:rPr lang="en-US" baseline="-25000"/>
              <a:t>f</a:t>
            </a:r>
            <a:r>
              <a:rPr lang="en-US"/>
              <a:t> , and each item </a:t>
            </a:r>
            <a:r>
              <a:rPr lang="en-US" err="1"/>
              <a:t>i</a:t>
            </a:r>
            <a:r>
              <a:rPr lang="en-US"/>
              <a:t> with an item-factors vector q</a:t>
            </a:r>
            <a:r>
              <a:rPr lang="en-US" baseline="-25000"/>
              <a:t>i</a:t>
            </a:r>
            <a:r>
              <a:rPr lang="en-US"/>
              <a:t> ∈ R</a:t>
            </a:r>
            <a:r>
              <a:rPr lang="en-US" baseline="-25000"/>
              <a:t>f</a:t>
            </a:r>
            <a:r>
              <a:rPr lang="en-US"/>
              <a:t> . </a:t>
            </a:r>
          </a:p>
          <a:p>
            <a:r>
              <a:rPr lang="en-US"/>
              <a:t>Prediction is done by the rule: </a:t>
            </a:r>
          </a:p>
          <a:p>
            <a:endParaRPr lang="en-US"/>
          </a:p>
          <a:p>
            <a:r>
              <a:rPr lang="en-US"/>
              <a:t>This is the SVD model. An improvement to this model is Asymmetric SVD which uses implicit feedback.</a:t>
            </a:r>
          </a:p>
          <a:p>
            <a:r>
              <a:rPr lang="en-US"/>
              <a:t>As we do not really have much independent implicit feedback for the our ml-100k dataset, so we turn towards an improved model.</a:t>
            </a:r>
          </a:p>
          <a:p>
            <a:endParaRPr lang="en-US"/>
          </a:p>
        </p:txBody>
      </p:sp>
      <p:pic>
        <p:nvPicPr>
          <p:cNvPr id="9" name="Picture 8">
            <a:extLst>
              <a:ext uri="{FF2B5EF4-FFF2-40B4-BE49-F238E27FC236}">
                <a16:creationId xmlns:a16="http://schemas.microsoft.com/office/drawing/2014/main" id="{CBE0A714-F2AB-465D-8999-C634AF5E648E}"/>
              </a:ext>
            </a:extLst>
          </p:cNvPr>
          <p:cNvPicPr>
            <a:picLocks noChangeAspect="1"/>
          </p:cNvPicPr>
          <p:nvPr/>
        </p:nvPicPr>
        <p:blipFill>
          <a:blip r:embed="rId4"/>
          <a:stretch>
            <a:fillRect/>
          </a:stretch>
        </p:blipFill>
        <p:spPr>
          <a:xfrm>
            <a:off x="4619551" y="4033386"/>
            <a:ext cx="2687484" cy="569370"/>
          </a:xfrm>
          <a:prstGeom prst="rect">
            <a:avLst/>
          </a:prstGeom>
        </p:spPr>
      </p:pic>
    </p:spTree>
    <p:extLst>
      <p:ext uri="{BB962C8B-B14F-4D97-AF65-F5344CB8AC3E}">
        <p14:creationId xmlns:p14="http://schemas.microsoft.com/office/powerpoint/2010/main" val="18238727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649980" y="447188"/>
            <a:ext cx="10335078" cy="5218461"/>
          </a:xfrm>
        </p:spPr>
        <p:txBody>
          <a:bodyPr>
            <a:normAutofit/>
          </a:bodyPr>
          <a:lstStyle/>
          <a:p>
            <a:endParaRPr lang="en-US"/>
          </a:p>
          <a:p>
            <a:endParaRPr lang="en-US"/>
          </a:p>
          <a:p>
            <a:endParaRPr lang="en-US"/>
          </a:p>
          <a:p>
            <a:endParaRPr lang="en-US"/>
          </a:p>
          <a:p>
            <a:endParaRPr lang="en-US"/>
          </a:p>
          <a:p>
            <a:r>
              <a:rPr lang="en-US"/>
              <a:t>Its results are more accurate than all previously published methods on the Netflix data and other similar movie datasets which struggles with the same implicit feedback limitation.</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t>SVD and SVD++ model</a:t>
            </a:r>
          </a:p>
        </p:txBody>
      </p:sp>
      <p:sp>
        <p:nvSpPr>
          <p:cNvPr id="7" name="Content Placeholder 2">
            <a:extLst>
              <a:ext uri="{FF2B5EF4-FFF2-40B4-BE49-F238E27FC236}">
                <a16:creationId xmlns:a16="http://schemas.microsoft.com/office/drawing/2014/main" id="{94F3AF3C-1C3A-49B1-88CE-3E62DD52ADFE}"/>
              </a:ext>
            </a:extLst>
          </p:cNvPr>
          <p:cNvSpPr txBox="1">
            <a:spLocks/>
          </p:cNvSpPr>
          <p:nvPr/>
        </p:nvSpPr>
        <p:spPr>
          <a:xfrm>
            <a:off x="649980" y="1867867"/>
            <a:ext cx="10335078" cy="5218461"/>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a:p>
        </p:txBody>
      </p:sp>
      <p:pic>
        <p:nvPicPr>
          <p:cNvPr id="5" name="Picture 4">
            <a:extLst>
              <a:ext uri="{FF2B5EF4-FFF2-40B4-BE49-F238E27FC236}">
                <a16:creationId xmlns:a16="http://schemas.microsoft.com/office/drawing/2014/main" id="{35BC8A13-7B31-4445-99E1-BB8B5D9685DF}"/>
              </a:ext>
            </a:extLst>
          </p:cNvPr>
          <p:cNvPicPr>
            <a:picLocks noChangeAspect="1"/>
          </p:cNvPicPr>
          <p:nvPr/>
        </p:nvPicPr>
        <p:blipFill>
          <a:blip r:embed="rId3"/>
          <a:stretch>
            <a:fillRect/>
          </a:stretch>
        </p:blipFill>
        <p:spPr>
          <a:xfrm>
            <a:off x="3799424" y="2432514"/>
            <a:ext cx="4593150" cy="996486"/>
          </a:xfrm>
          <a:prstGeom prst="rect">
            <a:avLst/>
          </a:prstGeom>
        </p:spPr>
      </p:pic>
      <p:sp>
        <p:nvSpPr>
          <p:cNvPr id="6" name="TextBox 5">
            <a:extLst>
              <a:ext uri="{FF2B5EF4-FFF2-40B4-BE49-F238E27FC236}">
                <a16:creationId xmlns:a16="http://schemas.microsoft.com/office/drawing/2014/main" id="{177CF101-BE6A-4E48-950B-6E1D20DE19EB}"/>
              </a:ext>
            </a:extLst>
          </p:cNvPr>
          <p:cNvSpPr txBox="1"/>
          <p:nvPr/>
        </p:nvSpPr>
        <p:spPr>
          <a:xfrm>
            <a:off x="810000" y="2623259"/>
            <a:ext cx="9050610" cy="369332"/>
          </a:xfrm>
          <a:prstGeom prst="rect">
            <a:avLst/>
          </a:prstGeom>
          <a:noFill/>
        </p:spPr>
        <p:txBody>
          <a:bodyPr wrap="square" rtlCol="0">
            <a:spAutoFit/>
          </a:bodyPr>
          <a:lstStyle/>
          <a:p>
            <a:r>
              <a:rPr lang="en-US"/>
              <a:t>	SVD++ model : </a:t>
            </a:r>
          </a:p>
        </p:txBody>
      </p:sp>
    </p:spTree>
    <p:extLst>
      <p:ext uri="{BB962C8B-B14F-4D97-AF65-F5344CB8AC3E}">
        <p14:creationId xmlns:p14="http://schemas.microsoft.com/office/powerpoint/2010/main" val="1562350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10000" y="1773926"/>
            <a:ext cx="10335078" cy="5218461"/>
          </a:xfrm>
        </p:spPr>
        <p:txBody>
          <a:bodyPr>
            <a:normAutofit/>
          </a:bodyPr>
          <a:lstStyle/>
          <a:p>
            <a:r>
              <a:rPr lang="en-US" dirty="0"/>
              <a:t>User oriented CF system.</a:t>
            </a:r>
          </a:p>
          <a:p>
            <a:r>
              <a:rPr lang="en-US" dirty="0"/>
              <a:t>Estimate unknown ratings based on recorded ratings of like-minded users.</a:t>
            </a:r>
          </a:p>
          <a:p>
            <a:r>
              <a:rPr lang="en-US" dirty="0"/>
              <a:t>Neighborhood model :</a:t>
            </a:r>
          </a:p>
          <a:p>
            <a:endParaRPr lang="en-US" dirty="0"/>
          </a:p>
          <a:p>
            <a:endParaRPr lang="en-US" dirty="0"/>
          </a:p>
          <a:p>
            <a:endParaRPr lang="en-US" dirty="0"/>
          </a:p>
          <a:p>
            <a:r>
              <a:rPr lang="en-US" dirty="0"/>
              <a:t>Improved Neighborhood model as described by the equation : </a:t>
            </a:r>
          </a:p>
          <a:p>
            <a:endParaRPr lang="en-US"/>
          </a:p>
          <a:p>
            <a:endParaRPr lang="en-US"/>
          </a:p>
          <a:p>
            <a:endParaRPr lang="en-US"/>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t>Neighborhood model</a:t>
            </a:r>
          </a:p>
        </p:txBody>
      </p:sp>
      <p:pic>
        <p:nvPicPr>
          <p:cNvPr id="4" name="Picture 5" descr="A close up of a watch&#10;&#10;Description generated with high confidence">
            <a:extLst>
              <a:ext uri="{FF2B5EF4-FFF2-40B4-BE49-F238E27FC236}">
                <a16:creationId xmlns:a16="http://schemas.microsoft.com/office/drawing/2014/main" id="{7507C39F-F1B2-4763-BD1C-4690B2686F79}"/>
              </a:ext>
            </a:extLst>
          </p:cNvPr>
          <p:cNvPicPr>
            <a:picLocks noChangeAspect="1"/>
          </p:cNvPicPr>
          <p:nvPr/>
        </p:nvPicPr>
        <p:blipFill>
          <a:blip r:embed="rId3"/>
          <a:stretch>
            <a:fillRect/>
          </a:stretch>
        </p:blipFill>
        <p:spPr>
          <a:xfrm>
            <a:off x="3225800" y="5205438"/>
            <a:ext cx="3924300" cy="765125"/>
          </a:xfrm>
          <a:prstGeom prst="rect">
            <a:avLst/>
          </a:prstGeom>
        </p:spPr>
      </p:pic>
      <p:pic>
        <p:nvPicPr>
          <p:cNvPr id="5" name="Picture 5" descr="A picture containing object, clock, watch&#10;&#10;Description generated with very high confidence">
            <a:extLst>
              <a:ext uri="{FF2B5EF4-FFF2-40B4-BE49-F238E27FC236}">
                <a16:creationId xmlns:a16="http://schemas.microsoft.com/office/drawing/2014/main" id="{DB27677E-1C85-462B-AF41-6D9ED506BFD8}"/>
              </a:ext>
            </a:extLst>
          </p:cNvPr>
          <p:cNvPicPr>
            <a:picLocks noChangeAspect="1"/>
          </p:cNvPicPr>
          <p:nvPr/>
        </p:nvPicPr>
        <p:blipFill>
          <a:blip r:embed="rId4"/>
          <a:stretch>
            <a:fillRect/>
          </a:stretch>
        </p:blipFill>
        <p:spPr>
          <a:xfrm>
            <a:off x="3225800" y="3587159"/>
            <a:ext cx="3924300" cy="864781"/>
          </a:xfrm>
          <a:prstGeom prst="rect">
            <a:avLst/>
          </a:prstGeom>
        </p:spPr>
      </p:pic>
    </p:spTree>
    <p:extLst>
      <p:ext uri="{BB962C8B-B14F-4D97-AF65-F5344CB8AC3E}">
        <p14:creationId xmlns:p14="http://schemas.microsoft.com/office/powerpoint/2010/main" val="21894825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10000" y="1316726"/>
            <a:ext cx="10335078" cy="5218461"/>
          </a:xfrm>
        </p:spPr>
        <p:txBody>
          <a:bodyPr>
            <a:normAutofit/>
          </a:bodyPr>
          <a:lstStyle/>
          <a:p>
            <a:r>
              <a:rPr lang="en-US"/>
              <a:t>We can use implicit feedback, which provide an alternative way to learn user preferences. To this end, we add another set of weights, and rewrite the previous equation :</a:t>
            </a:r>
          </a:p>
          <a:p>
            <a:endParaRPr lang="en-US"/>
          </a:p>
          <a:p>
            <a:endParaRPr lang="en-US"/>
          </a:p>
          <a:p>
            <a:endParaRPr lang="en-US"/>
          </a:p>
          <a:p>
            <a:r>
              <a:rPr lang="en-US"/>
              <a:t>Final Model : </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t>Neighborhood model</a:t>
            </a:r>
          </a:p>
        </p:txBody>
      </p:sp>
      <p:pic>
        <p:nvPicPr>
          <p:cNvPr id="5" name="Picture 5">
            <a:extLst>
              <a:ext uri="{FF2B5EF4-FFF2-40B4-BE49-F238E27FC236}">
                <a16:creationId xmlns:a16="http://schemas.microsoft.com/office/drawing/2014/main" id="{8D2060E7-3480-419E-8BF1-456299796491}"/>
              </a:ext>
            </a:extLst>
          </p:cNvPr>
          <p:cNvPicPr>
            <a:picLocks noChangeAspect="1"/>
          </p:cNvPicPr>
          <p:nvPr/>
        </p:nvPicPr>
        <p:blipFill>
          <a:blip r:embed="rId3"/>
          <a:stretch>
            <a:fillRect/>
          </a:stretch>
        </p:blipFill>
        <p:spPr>
          <a:xfrm>
            <a:off x="3162300" y="3630651"/>
            <a:ext cx="4927600" cy="765098"/>
          </a:xfrm>
          <a:prstGeom prst="rect">
            <a:avLst/>
          </a:prstGeom>
        </p:spPr>
      </p:pic>
      <p:pic>
        <p:nvPicPr>
          <p:cNvPr id="7" name="Picture 7" descr="A close up of a person&#10;&#10;Description generated with high confidence">
            <a:extLst>
              <a:ext uri="{FF2B5EF4-FFF2-40B4-BE49-F238E27FC236}">
                <a16:creationId xmlns:a16="http://schemas.microsoft.com/office/drawing/2014/main" id="{4F6EE188-DB62-45E7-826B-C99C66460F61}"/>
              </a:ext>
            </a:extLst>
          </p:cNvPr>
          <p:cNvPicPr>
            <a:picLocks noChangeAspect="1"/>
          </p:cNvPicPr>
          <p:nvPr/>
        </p:nvPicPr>
        <p:blipFill>
          <a:blip r:embed="rId4"/>
          <a:stretch>
            <a:fillRect/>
          </a:stretch>
        </p:blipFill>
        <p:spPr>
          <a:xfrm>
            <a:off x="3225800" y="5070001"/>
            <a:ext cx="4965700" cy="1416998"/>
          </a:xfrm>
          <a:prstGeom prst="rect">
            <a:avLst/>
          </a:prstGeom>
        </p:spPr>
      </p:pic>
    </p:spTree>
    <p:extLst>
      <p:ext uri="{BB962C8B-B14F-4D97-AF65-F5344CB8AC3E}">
        <p14:creationId xmlns:p14="http://schemas.microsoft.com/office/powerpoint/2010/main" val="25913787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649980" y="447188"/>
            <a:ext cx="10335078" cy="5218461"/>
          </a:xfrm>
        </p:spPr>
        <p:txBody>
          <a:bodyPr>
            <a:normAutofit/>
          </a:bodyPr>
          <a:lstStyle/>
          <a:p>
            <a:endParaRPr lang="en-US"/>
          </a:p>
          <a:p>
            <a:endParaRPr lang="en-US"/>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t>Integrated model</a:t>
            </a:r>
          </a:p>
        </p:txBody>
      </p:sp>
      <p:sp>
        <p:nvSpPr>
          <p:cNvPr id="4" name="Content Placeholder 2">
            <a:extLst>
              <a:ext uri="{FF2B5EF4-FFF2-40B4-BE49-F238E27FC236}">
                <a16:creationId xmlns:a16="http://schemas.microsoft.com/office/drawing/2014/main" id="{492B740F-B505-4FA2-8AFB-A74ADFB5F4DE}"/>
              </a:ext>
            </a:extLst>
          </p:cNvPr>
          <p:cNvSpPr txBox="1">
            <a:spLocks/>
          </p:cNvSpPr>
          <p:nvPr/>
        </p:nvSpPr>
        <p:spPr>
          <a:xfrm>
            <a:off x="928460" y="1527240"/>
            <a:ext cx="10335078" cy="5218461"/>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a:p>
          <a:p>
            <a:endParaRPr lang="en-US"/>
          </a:p>
        </p:txBody>
      </p:sp>
      <p:sp>
        <p:nvSpPr>
          <p:cNvPr id="5" name="Content Placeholder 2">
            <a:extLst>
              <a:ext uri="{FF2B5EF4-FFF2-40B4-BE49-F238E27FC236}">
                <a16:creationId xmlns:a16="http://schemas.microsoft.com/office/drawing/2014/main" id="{1C416820-C47F-407D-878C-542A27AF37CB}"/>
              </a:ext>
            </a:extLst>
          </p:cNvPr>
          <p:cNvSpPr txBox="1">
            <a:spLocks/>
          </p:cNvSpPr>
          <p:nvPr/>
        </p:nvSpPr>
        <p:spPr>
          <a:xfrm>
            <a:off x="649980" y="1913073"/>
            <a:ext cx="10335078" cy="5218461"/>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a:t>A combined model which will sum the predictions of previously defined neighborhood and SVD++ model.</a:t>
            </a:r>
          </a:p>
          <a:p>
            <a:endParaRPr lang="en-US"/>
          </a:p>
          <a:p>
            <a:endParaRPr lang="en-US"/>
          </a:p>
          <a:p>
            <a:endParaRPr lang="en-US"/>
          </a:p>
          <a:p>
            <a:endParaRPr lang="en-US"/>
          </a:p>
          <a:p>
            <a:endParaRPr lang="en-US"/>
          </a:p>
          <a:p>
            <a:endParaRPr lang="en-US"/>
          </a:p>
          <a:p>
            <a:endParaRPr lang="en-US"/>
          </a:p>
          <a:p>
            <a:endParaRPr lang="en-US"/>
          </a:p>
        </p:txBody>
      </p:sp>
      <p:pic>
        <p:nvPicPr>
          <p:cNvPr id="8" name="Picture 7">
            <a:extLst>
              <a:ext uri="{FF2B5EF4-FFF2-40B4-BE49-F238E27FC236}">
                <a16:creationId xmlns:a16="http://schemas.microsoft.com/office/drawing/2014/main" id="{4E3241DB-E018-4F27-BFEF-1BE8E1F539A3}"/>
              </a:ext>
            </a:extLst>
          </p:cNvPr>
          <p:cNvPicPr>
            <a:picLocks noChangeAspect="1"/>
          </p:cNvPicPr>
          <p:nvPr/>
        </p:nvPicPr>
        <p:blipFill>
          <a:blip r:embed="rId3"/>
          <a:stretch>
            <a:fillRect/>
          </a:stretch>
        </p:blipFill>
        <p:spPr>
          <a:xfrm>
            <a:off x="2181082" y="3429000"/>
            <a:ext cx="7546014" cy="1990315"/>
          </a:xfrm>
          <a:prstGeom prst="rect">
            <a:avLst/>
          </a:prstGeom>
        </p:spPr>
      </p:pic>
    </p:spTree>
    <p:extLst>
      <p:ext uri="{BB962C8B-B14F-4D97-AF65-F5344CB8AC3E}">
        <p14:creationId xmlns:p14="http://schemas.microsoft.com/office/powerpoint/2010/main" val="2454922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649980" y="447188"/>
            <a:ext cx="10335078" cy="5218461"/>
          </a:xfrm>
        </p:spPr>
        <p:txBody>
          <a:bodyPr>
            <a:normAutofit/>
          </a:bodyPr>
          <a:lstStyle/>
          <a:p>
            <a:endParaRPr lang="en-US"/>
          </a:p>
          <a:p>
            <a:endParaRPr lang="en-US"/>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t>Integrated model</a:t>
            </a:r>
          </a:p>
        </p:txBody>
      </p:sp>
      <p:sp>
        <p:nvSpPr>
          <p:cNvPr id="4" name="Content Placeholder 2">
            <a:extLst>
              <a:ext uri="{FF2B5EF4-FFF2-40B4-BE49-F238E27FC236}">
                <a16:creationId xmlns:a16="http://schemas.microsoft.com/office/drawing/2014/main" id="{492B740F-B505-4FA2-8AFB-A74ADFB5F4DE}"/>
              </a:ext>
            </a:extLst>
          </p:cNvPr>
          <p:cNvSpPr txBox="1">
            <a:spLocks/>
          </p:cNvSpPr>
          <p:nvPr/>
        </p:nvSpPr>
        <p:spPr>
          <a:xfrm>
            <a:off x="928460" y="1527240"/>
            <a:ext cx="10335078" cy="5218461"/>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a:p>
          <a:p>
            <a:endParaRPr lang="en-US"/>
          </a:p>
        </p:txBody>
      </p:sp>
      <p:sp>
        <p:nvSpPr>
          <p:cNvPr id="5" name="Content Placeholder 2">
            <a:extLst>
              <a:ext uri="{FF2B5EF4-FFF2-40B4-BE49-F238E27FC236}">
                <a16:creationId xmlns:a16="http://schemas.microsoft.com/office/drawing/2014/main" id="{1C416820-C47F-407D-878C-542A27AF37CB}"/>
              </a:ext>
            </a:extLst>
          </p:cNvPr>
          <p:cNvSpPr txBox="1">
            <a:spLocks/>
          </p:cNvSpPr>
          <p:nvPr/>
        </p:nvSpPr>
        <p:spPr>
          <a:xfrm>
            <a:off x="649980" y="1913073"/>
            <a:ext cx="10335078" cy="5218461"/>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a:t>Backprop for Integrated model : </a:t>
            </a:r>
          </a:p>
          <a:p>
            <a:endParaRPr lang="en-US"/>
          </a:p>
          <a:p>
            <a:endParaRPr lang="en-US"/>
          </a:p>
          <a:p>
            <a:endParaRPr lang="en-US"/>
          </a:p>
          <a:p>
            <a:endParaRPr lang="en-US"/>
          </a:p>
          <a:p>
            <a:endParaRPr lang="en-US"/>
          </a:p>
          <a:p>
            <a:endParaRPr lang="en-US"/>
          </a:p>
          <a:p>
            <a:endParaRPr lang="en-US"/>
          </a:p>
          <a:p>
            <a:endParaRPr lang="en-US"/>
          </a:p>
        </p:txBody>
      </p:sp>
      <p:pic>
        <p:nvPicPr>
          <p:cNvPr id="7" name="Picture 6">
            <a:extLst>
              <a:ext uri="{FF2B5EF4-FFF2-40B4-BE49-F238E27FC236}">
                <a16:creationId xmlns:a16="http://schemas.microsoft.com/office/drawing/2014/main" id="{0C536C31-2E87-4198-929B-02D813061AD0}"/>
              </a:ext>
            </a:extLst>
          </p:cNvPr>
          <p:cNvPicPr>
            <a:picLocks noChangeAspect="1"/>
          </p:cNvPicPr>
          <p:nvPr/>
        </p:nvPicPr>
        <p:blipFill>
          <a:blip r:embed="rId3"/>
          <a:stretch>
            <a:fillRect/>
          </a:stretch>
        </p:blipFill>
        <p:spPr>
          <a:xfrm>
            <a:off x="2850110" y="3428999"/>
            <a:ext cx="5934818" cy="3316701"/>
          </a:xfrm>
          <a:prstGeom prst="rect">
            <a:avLst/>
          </a:prstGeom>
        </p:spPr>
      </p:pic>
    </p:spTree>
    <p:extLst>
      <p:ext uri="{BB962C8B-B14F-4D97-AF65-F5344CB8AC3E}">
        <p14:creationId xmlns:p14="http://schemas.microsoft.com/office/powerpoint/2010/main" val="19030016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649980" y="447188"/>
            <a:ext cx="10335078" cy="5218461"/>
          </a:xfrm>
        </p:spPr>
        <p:txBody>
          <a:bodyPr>
            <a:normAutofit/>
          </a:bodyPr>
          <a:lstStyle/>
          <a:p>
            <a:endParaRPr lang="en-US"/>
          </a:p>
          <a:p>
            <a:endParaRPr lang="en-US"/>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t>Implementation Insights</a:t>
            </a:r>
          </a:p>
        </p:txBody>
      </p:sp>
      <p:sp>
        <p:nvSpPr>
          <p:cNvPr id="4" name="Content Placeholder 2">
            <a:extLst>
              <a:ext uri="{FF2B5EF4-FFF2-40B4-BE49-F238E27FC236}">
                <a16:creationId xmlns:a16="http://schemas.microsoft.com/office/drawing/2014/main" id="{492B740F-B505-4FA2-8AFB-A74ADFB5F4DE}"/>
              </a:ext>
            </a:extLst>
          </p:cNvPr>
          <p:cNvSpPr txBox="1">
            <a:spLocks/>
          </p:cNvSpPr>
          <p:nvPr/>
        </p:nvSpPr>
        <p:spPr>
          <a:xfrm>
            <a:off x="928460" y="1527240"/>
            <a:ext cx="10335078" cy="5218461"/>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a:p>
          <a:p>
            <a:endParaRPr lang="en-US"/>
          </a:p>
        </p:txBody>
      </p:sp>
      <p:sp>
        <p:nvSpPr>
          <p:cNvPr id="5" name="Content Placeholder 2">
            <a:extLst>
              <a:ext uri="{FF2B5EF4-FFF2-40B4-BE49-F238E27FC236}">
                <a16:creationId xmlns:a16="http://schemas.microsoft.com/office/drawing/2014/main" id="{1C416820-C47F-407D-878C-542A27AF37CB}"/>
              </a:ext>
            </a:extLst>
          </p:cNvPr>
          <p:cNvSpPr txBox="1">
            <a:spLocks/>
          </p:cNvSpPr>
          <p:nvPr/>
        </p:nvSpPr>
        <p:spPr>
          <a:xfrm>
            <a:off x="580708" y="3948344"/>
            <a:ext cx="10335078" cy="4984281"/>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a:p>
          <a:p>
            <a:endParaRPr lang="en-US"/>
          </a:p>
          <a:p>
            <a:r>
              <a:rPr lang="en-US"/>
              <a:t>We've implemented all three models mentioned </a:t>
            </a:r>
          </a:p>
          <a:p>
            <a:pPr lvl="1"/>
            <a:r>
              <a:rPr lang="en-US"/>
              <a:t>Neighborhood Model</a:t>
            </a:r>
          </a:p>
          <a:p>
            <a:pPr lvl="1"/>
            <a:r>
              <a:rPr lang="en-US"/>
              <a:t>SVD++ Model </a:t>
            </a:r>
          </a:p>
          <a:p>
            <a:pPr lvl="1"/>
            <a:r>
              <a:rPr lang="en-US"/>
              <a:t>Integrated Model</a:t>
            </a:r>
          </a:p>
          <a:p>
            <a:r>
              <a:rPr lang="en-US" sz="1600"/>
              <a:t>Datasets was around 99% sparse, so we used Sparse Matrix (CSR format) instead of Dense Matrix.</a:t>
            </a:r>
          </a:p>
          <a:p>
            <a:r>
              <a:rPr lang="en-US" sz="1600"/>
              <a:t>One assumption made was that every user who have watched the movie has rated it.</a:t>
            </a:r>
          </a:p>
          <a:p>
            <a:r>
              <a:rPr lang="en-US" sz="1600"/>
              <a:t>Number of Latent factors for user and item used were </a:t>
            </a:r>
            <a:r>
              <a:rPr lang="en-US" sz="1600">
                <a:latin typeface="Century Gothic"/>
                <a:cs typeface="Times New Roman"/>
              </a:rPr>
              <a:t>2</a:t>
            </a:r>
            <a:r>
              <a:rPr lang="en-US" b="1">
                <a:latin typeface="Times New Roman"/>
                <a:cs typeface="Times New Roman"/>
              </a:rPr>
              <a:t>0 </a:t>
            </a:r>
            <a:r>
              <a:rPr lang="en-US" sz="1600" b="1">
                <a:latin typeface="Century Gothic"/>
                <a:cs typeface="Times New Roman"/>
              </a:rPr>
              <a:t> </a:t>
            </a:r>
            <a:r>
              <a:rPr lang="en-US" sz="1600">
                <a:latin typeface="Century Gothic"/>
                <a:cs typeface="Times New Roman"/>
              </a:rPr>
              <a:t>and Epoch count was</a:t>
            </a:r>
            <a:r>
              <a:rPr lang="en-US">
                <a:latin typeface="Times New Roman"/>
                <a:cs typeface="Times New Roman"/>
              </a:rPr>
              <a:t> </a:t>
            </a:r>
            <a:r>
              <a:rPr lang="en-US" b="1">
                <a:latin typeface="Times New Roman"/>
                <a:cs typeface="Times New Roman"/>
              </a:rPr>
              <a:t>30</a:t>
            </a:r>
          </a:p>
          <a:p>
            <a:endParaRPr lang="en-US" sz="1600" b="1">
              <a:latin typeface="Times New Roman"/>
              <a:cs typeface="Times New Roman"/>
            </a:endParaRPr>
          </a:p>
          <a:p>
            <a:pPr marL="0" indent="0">
              <a:buNone/>
            </a:pPr>
            <a:endParaRPr lang="en-US"/>
          </a:p>
          <a:p>
            <a:endParaRPr lang="en-US"/>
          </a:p>
          <a:p>
            <a:endParaRPr lang="en-US"/>
          </a:p>
          <a:p>
            <a:endParaRPr lang="en-US"/>
          </a:p>
          <a:p>
            <a:pPr lvl="1"/>
            <a:endParaRPr lang="en-US"/>
          </a:p>
          <a:p>
            <a:endParaRPr lang="en-US"/>
          </a:p>
          <a:p>
            <a:endParaRPr lang="en-US"/>
          </a:p>
          <a:p>
            <a:endParaRPr lang="en-US"/>
          </a:p>
          <a:p>
            <a:endParaRPr lang="en-US"/>
          </a:p>
          <a:p>
            <a:endParaRPr lang="en-US"/>
          </a:p>
          <a:p>
            <a:endParaRPr lang="en-US"/>
          </a:p>
          <a:p>
            <a:endParaRPr lang="en-US"/>
          </a:p>
          <a:p>
            <a:endParaRPr lang="en-US"/>
          </a:p>
        </p:txBody>
      </p:sp>
    </p:spTree>
    <p:extLst>
      <p:ext uri="{BB962C8B-B14F-4D97-AF65-F5344CB8AC3E}">
        <p14:creationId xmlns:p14="http://schemas.microsoft.com/office/powerpoint/2010/main" val="14968191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18223" y="2043976"/>
            <a:ext cx="5186363" cy="4814024"/>
          </a:xfrm>
        </p:spPr>
        <p:txBody>
          <a:bodyPr>
            <a:normAutofit/>
          </a:bodyPr>
          <a:lstStyle/>
          <a:p>
            <a:r>
              <a:rPr lang="en-US"/>
              <a:t>Problem Statement</a:t>
            </a:r>
          </a:p>
          <a:p>
            <a:r>
              <a:rPr lang="en-US"/>
              <a:t>What are Recommender Systems ?</a:t>
            </a:r>
          </a:p>
          <a:p>
            <a:r>
              <a:rPr lang="en-US"/>
              <a:t>Motivation</a:t>
            </a:r>
          </a:p>
          <a:p>
            <a:r>
              <a:rPr lang="en-US"/>
              <a:t>Dataset</a:t>
            </a:r>
          </a:p>
          <a:p>
            <a:r>
              <a:rPr lang="en-US"/>
              <a:t>Models</a:t>
            </a:r>
          </a:p>
          <a:p>
            <a:pPr lvl="1"/>
            <a:r>
              <a:rPr lang="en-US"/>
              <a:t>Neighborhood Model</a:t>
            </a:r>
          </a:p>
          <a:p>
            <a:pPr lvl="1"/>
            <a:r>
              <a:rPr lang="en-US"/>
              <a:t>SVD++ Model</a:t>
            </a:r>
          </a:p>
          <a:p>
            <a:pPr lvl="1"/>
            <a:r>
              <a:rPr lang="en-US"/>
              <a:t>Integrated Model</a:t>
            </a:r>
          </a:p>
          <a:p>
            <a:r>
              <a:rPr lang="en-US"/>
              <a:t>Results</a:t>
            </a:r>
          </a:p>
          <a:p>
            <a:r>
              <a:rPr lang="en-US"/>
              <a:t>Challenges and Limitations</a:t>
            </a:r>
          </a:p>
          <a:p>
            <a:endParaRPr lang="en-US"/>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t>Outline</a:t>
            </a:r>
          </a:p>
        </p:txBody>
      </p:sp>
    </p:spTree>
    <p:extLst>
      <p:ext uri="{BB962C8B-B14F-4D97-AF65-F5344CB8AC3E}">
        <p14:creationId xmlns:p14="http://schemas.microsoft.com/office/powerpoint/2010/main" val="2131043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649980" y="447188"/>
            <a:ext cx="10335078" cy="5218461"/>
          </a:xfrm>
        </p:spPr>
        <p:txBody>
          <a:bodyPr>
            <a:normAutofit/>
          </a:bodyPr>
          <a:lstStyle/>
          <a:p>
            <a:endParaRPr lang="en-US"/>
          </a:p>
          <a:p>
            <a:endParaRPr lang="en-US"/>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t>Implementation Insights</a:t>
            </a:r>
          </a:p>
        </p:txBody>
      </p:sp>
      <p:sp>
        <p:nvSpPr>
          <p:cNvPr id="4" name="Content Placeholder 2">
            <a:extLst>
              <a:ext uri="{FF2B5EF4-FFF2-40B4-BE49-F238E27FC236}">
                <a16:creationId xmlns:a16="http://schemas.microsoft.com/office/drawing/2014/main" id="{492B740F-B505-4FA2-8AFB-A74ADFB5F4DE}"/>
              </a:ext>
            </a:extLst>
          </p:cNvPr>
          <p:cNvSpPr txBox="1">
            <a:spLocks/>
          </p:cNvSpPr>
          <p:nvPr/>
        </p:nvSpPr>
        <p:spPr>
          <a:xfrm>
            <a:off x="928460" y="1527240"/>
            <a:ext cx="10335078" cy="5218461"/>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a:p>
          <a:p>
            <a:endParaRPr lang="en-US"/>
          </a:p>
        </p:txBody>
      </p:sp>
      <p:sp>
        <p:nvSpPr>
          <p:cNvPr id="5" name="Content Placeholder 2">
            <a:extLst>
              <a:ext uri="{FF2B5EF4-FFF2-40B4-BE49-F238E27FC236}">
                <a16:creationId xmlns:a16="http://schemas.microsoft.com/office/drawing/2014/main" id="{1C416820-C47F-407D-878C-542A27AF37CB}"/>
              </a:ext>
            </a:extLst>
          </p:cNvPr>
          <p:cNvSpPr txBox="1">
            <a:spLocks/>
          </p:cNvSpPr>
          <p:nvPr/>
        </p:nvSpPr>
        <p:spPr>
          <a:xfrm>
            <a:off x="649980" y="2239617"/>
            <a:ext cx="10335078" cy="4891917"/>
          </a:xfrm>
          <a:prstGeom prst="rect">
            <a:avLst/>
          </a:prstGeom>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a:p>
          <a:p>
            <a:endParaRPr lang="en-US"/>
          </a:p>
          <a:p>
            <a:endParaRPr lang="en-US"/>
          </a:p>
          <a:p>
            <a:endParaRPr lang="en-US"/>
          </a:p>
          <a:p>
            <a:endParaRPr lang="en-US"/>
          </a:p>
          <a:p>
            <a:endParaRPr lang="en-US"/>
          </a:p>
          <a:p>
            <a:endParaRPr lang="en-US"/>
          </a:p>
          <a:p>
            <a:r>
              <a:rPr lang="en-US" sz="1700" dirty="0"/>
              <a:t>Parameters used : </a:t>
            </a:r>
          </a:p>
          <a:p>
            <a:r>
              <a:rPr lang="en-US" sz="1700" dirty="0"/>
              <a:t>Meta parameters: γ1 = γ2 = 0.007, γ3 = 0.001, λ6 = 0.005, λ7 = λ8 = 0.015.</a:t>
            </a:r>
          </a:p>
          <a:p>
            <a:pPr lvl="1"/>
            <a:r>
              <a:rPr lang="en-US" sz="1700" dirty="0"/>
              <a:t>We decrease step sizes (the </a:t>
            </a:r>
            <a:r>
              <a:rPr lang="en-US" sz="1700" dirty="0" err="1"/>
              <a:t>γ’s</a:t>
            </a:r>
            <a:r>
              <a:rPr lang="en-US" sz="1700" dirty="0"/>
              <a:t>) by a factor of 0.9 after each iteration.</a:t>
            </a:r>
          </a:p>
          <a:p>
            <a:pPr lvl="1"/>
            <a:r>
              <a:rPr lang="en-US" sz="1700" dirty="0"/>
              <a:t>All results are measured for Epochs of 30.</a:t>
            </a:r>
          </a:p>
          <a:p>
            <a:pPr lvl="1"/>
            <a:r>
              <a:rPr lang="en-US" sz="1700" dirty="0"/>
              <a:t>Epoch time for running the models on Kaggle/Laptop(Mac) were :</a:t>
            </a:r>
          </a:p>
          <a:p>
            <a:pPr lvl="2"/>
            <a:r>
              <a:rPr lang="en-US" sz="1700" dirty="0"/>
              <a:t>Neighborhood Model  : 2.30 mins (Mac)</a:t>
            </a:r>
          </a:p>
          <a:p>
            <a:pPr lvl="2"/>
            <a:r>
              <a:rPr lang="en-US" sz="1700" dirty="0"/>
              <a:t>SVD++ model : 2.13 mins (Kaggle)</a:t>
            </a:r>
          </a:p>
          <a:p>
            <a:pPr lvl="2"/>
            <a:r>
              <a:rPr lang="en-US" sz="1700" dirty="0"/>
              <a:t>Integrated model : 3.03 mins (Kaggle)</a:t>
            </a:r>
          </a:p>
          <a:p>
            <a:pPr marL="457200" lvl="1" indent="0">
              <a:buNone/>
            </a:pPr>
            <a:endParaRPr lang="en-US"/>
          </a:p>
          <a:p>
            <a:pPr lvl="1"/>
            <a:endParaRPr lang="en-US"/>
          </a:p>
          <a:p>
            <a:endParaRPr lang="en-US"/>
          </a:p>
          <a:p>
            <a:endParaRPr lang="en-US"/>
          </a:p>
          <a:p>
            <a:endParaRPr lang="en-US"/>
          </a:p>
          <a:p>
            <a:endParaRPr lang="en-US"/>
          </a:p>
          <a:p>
            <a:endParaRPr lang="en-US"/>
          </a:p>
          <a:p>
            <a:endParaRPr lang="en-US"/>
          </a:p>
          <a:p>
            <a:endParaRPr lang="en-US"/>
          </a:p>
          <a:p>
            <a:endParaRPr lang="en-US"/>
          </a:p>
        </p:txBody>
      </p:sp>
    </p:spTree>
    <p:extLst>
      <p:ext uri="{BB962C8B-B14F-4D97-AF65-F5344CB8AC3E}">
        <p14:creationId xmlns:p14="http://schemas.microsoft.com/office/powerpoint/2010/main" val="2225641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649980" y="447188"/>
            <a:ext cx="10335078" cy="5218461"/>
          </a:xfrm>
        </p:spPr>
        <p:txBody>
          <a:bodyPr>
            <a:normAutofit/>
          </a:bodyPr>
          <a:lstStyle/>
          <a:p>
            <a:endParaRPr lang="en-US"/>
          </a:p>
          <a:p>
            <a:endParaRPr lang="en-US"/>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t>Results</a:t>
            </a:r>
          </a:p>
        </p:txBody>
      </p:sp>
      <p:sp>
        <p:nvSpPr>
          <p:cNvPr id="5" name="TextBox 4">
            <a:extLst>
              <a:ext uri="{FF2B5EF4-FFF2-40B4-BE49-F238E27FC236}">
                <a16:creationId xmlns:a16="http://schemas.microsoft.com/office/drawing/2014/main" id="{B4CAC11E-2C9F-4F44-A74D-430BE2DDA525}"/>
              </a:ext>
            </a:extLst>
          </p:cNvPr>
          <p:cNvSpPr txBox="1"/>
          <p:nvPr/>
        </p:nvSpPr>
        <p:spPr>
          <a:xfrm>
            <a:off x="7202002" y="5565365"/>
            <a:ext cx="3909393" cy="338554"/>
          </a:xfrm>
          <a:prstGeom prst="rect">
            <a:avLst/>
          </a:prstGeom>
          <a:noFill/>
        </p:spPr>
        <p:txBody>
          <a:bodyPr wrap="square" rtlCol="0" anchor="t">
            <a:spAutoFit/>
          </a:bodyPr>
          <a:lstStyle/>
          <a:p>
            <a:r>
              <a:rPr lang="en-US" sz="1600" u="sng" dirty="0"/>
              <a:t>RMSE Error (SVD++ Model)</a:t>
            </a:r>
          </a:p>
        </p:txBody>
      </p:sp>
      <p:sp>
        <p:nvSpPr>
          <p:cNvPr id="8" name="TextBox 7">
            <a:extLst>
              <a:ext uri="{FF2B5EF4-FFF2-40B4-BE49-F238E27FC236}">
                <a16:creationId xmlns:a16="http://schemas.microsoft.com/office/drawing/2014/main" id="{24F2583D-5E24-4772-B037-5D2E42BD0511}"/>
              </a:ext>
            </a:extLst>
          </p:cNvPr>
          <p:cNvSpPr txBox="1"/>
          <p:nvPr/>
        </p:nvSpPr>
        <p:spPr>
          <a:xfrm>
            <a:off x="1461601" y="5565365"/>
            <a:ext cx="3909393" cy="338554"/>
          </a:xfrm>
          <a:prstGeom prst="rect">
            <a:avLst/>
          </a:prstGeom>
          <a:noFill/>
        </p:spPr>
        <p:txBody>
          <a:bodyPr wrap="square" rtlCol="0" anchor="t">
            <a:spAutoFit/>
          </a:bodyPr>
          <a:lstStyle/>
          <a:p>
            <a:r>
              <a:rPr lang="en-US" sz="1600" u="sng" dirty="0"/>
              <a:t>RMSE Error (Neighborhood Model)</a:t>
            </a:r>
          </a:p>
        </p:txBody>
      </p:sp>
      <p:pic>
        <p:nvPicPr>
          <p:cNvPr id="7" name="Picture 9">
            <a:extLst>
              <a:ext uri="{FF2B5EF4-FFF2-40B4-BE49-F238E27FC236}">
                <a16:creationId xmlns:a16="http://schemas.microsoft.com/office/drawing/2014/main" id="{16D4AB63-BAD6-49DE-B4FC-E57A4E29B81B}"/>
              </a:ext>
            </a:extLst>
          </p:cNvPr>
          <p:cNvPicPr>
            <a:picLocks noChangeAspect="1"/>
          </p:cNvPicPr>
          <p:nvPr/>
        </p:nvPicPr>
        <p:blipFill>
          <a:blip r:embed="rId3"/>
          <a:stretch>
            <a:fillRect/>
          </a:stretch>
        </p:blipFill>
        <p:spPr>
          <a:xfrm>
            <a:off x="1168400" y="3445329"/>
            <a:ext cx="4838700" cy="1605643"/>
          </a:xfrm>
          <a:prstGeom prst="rect">
            <a:avLst/>
          </a:prstGeom>
        </p:spPr>
      </p:pic>
      <p:pic>
        <p:nvPicPr>
          <p:cNvPr id="11" name="Picture 11">
            <a:extLst>
              <a:ext uri="{FF2B5EF4-FFF2-40B4-BE49-F238E27FC236}">
                <a16:creationId xmlns:a16="http://schemas.microsoft.com/office/drawing/2014/main" id="{BC14289D-3BE4-4C3D-B09B-4E6B4B929200}"/>
              </a:ext>
            </a:extLst>
          </p:cNvPr>
          <p:cNvPicPr>
            <a:picLocks noChangeAspect="1"/>
          </p:cNvPicPr>
          <p:nvPr/>
        </p:nvPicPr>
        <p:blipFill>
          <a:blip r:embed="rId4"/>
          <a:stretch>
            <a:fillRect/>
          </a:stretch>
        </p:blipFill>
        <p:spPr>
          <a:xfrm>
            <a:off x="6883400" y="3442844"/>
            <a:ext cx="4432300" cy="1597912"/>
          </a:xfrm>
          <a:prstGeom prst="rect">
            <a:avLst/>
          </a:prstGeom>
        </p:spPr>
      </p:pic>
    </p:spTree>
    <p:extLst>
      <p:ext uri="{BB962C8B-B14F-4D97-AF65-F5344CB8AC3E}">
        <p14:creationId xmlns:p14="http://schemas.microsoft.com/office/powerpoint/2010/main" val="1380781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649980" y="447188"/>
            <a:ext cx="10335078" cy="5218461"/>
          </a:xfrm>
        </p:spPr>
        <p:txBody>
          <a:bodyPr>
            <a:normAutofit/>
          </a:bodyPr>
          <a:lstStyle/>
          <a:p>
            <a:endParaRPr lang="en-US"/>
          </a:p>
          <a:p>
            <a:endParaRPr lang="en-US"/>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t>Results</a:t>
            </a:r>
          </a:p>
        </p:txBody>
      </p:sp>
      <p:graphicFrame>
        <p:nvGraphicFramePr>
          <p:cNvPr id="4" name="Table 3">
            <a:extLst>
              <a:ext uri="{FF2B5EF4-FFF2-40B4-BE49-F238E27FC236}">
                <a16:creationId xmlns:a16="http://schemas.microsoft.com/office/drawing/2014/main" id="{CD790B18-8065-4435-857D-4A7DA00CEBC9}"/>
              </a:ext>
            </a:extLst>
          </p:cNvPr>
          <p:cNvGraphicFramePr>
            <a:graphicFrameLocks noGrp="1"/>
          </p:cNvGraphicFramePr>
          <p:nvPr>
            <p:extLst>
              <p:ext uri="{D42A27DB-BD31-4B8C-83A1-F6EECF244321}">
                <p14:modId xmlns:p14="http://schemas.microsoft.com/office/powerpoint/2010/main" val="1159515770"/>
              </p:ext>
            </p:extLst>
          </p:nvPr>
        </p:nvGraphicFramePr>
        <p:xfrm>
          <a:off x="466034" y="4359743"/>
          <a:ext cx="5863860" cy="1211415"/>
        </p:xfrm>
        <a:graphic>
          <a:graphicData uri="http://schemas.openxmlformats.org/drawingml/2006/table">
            <a:tbl>
              <a:tblPr firstRow="1" bandRow="1">
                <a:tableStyleId>{69C7853C-536D-4A76-A0AE-DD22124D55A5}</a:tableStyleId>
              </a:tblPr>
              <a:tblGrid>
                <a:gridCol w="1954620">
                  <a:extLst>
                    <a:ext uri="{9D8B030D-6E8A-4147-A177-3AD203B41FA5}">
                      <a16:colId xmlns:a16="http://schemas.microsoft.com/office/drawing/2014/main" val="2045088174"/>
                    </a:ext>
                  </a:extLst>
                </a:gridCol>
                <a:gridCol w="1954620">
                  <a:extLst>
                    <a:ext uri="{9D8B030D-6E8A-4147-A177-3AD203B41FA5}">
                      <a16:colId xmlns:a16="http://schemas.microsoft.com/office/drawing/2014/main" val="1910292730"/>
                    </a:ext>
                  </a:extLst>
                </a:gridCol>
                <a:gridCol w="1954620">
                  <a:extLst>
                    <a:ext uri="{9D8B030D-6E8A-4147-A177-3AD203B41FA5}">
                      <a16:colId xmlns:a16="http://schemas.microsoft.com/office/drawing/2014/main" val="3672201300"/>
                    </a:ext>
                  </a:extLst>
                </a:gridCol>
              </a:tblGrid>
              <a:tr h="571335">
                <a:tc>
                  <a:txBody>
                    <a:bodyPr/>
                    <a:lstStyle/>
                    <a:p>
                      <a:pPr algn="ctr"/>
                      <a:r>
                        <a:rPr lang="en-US"/>
                        <a:t>Neighborhood Model</a:t>
                      </a:r>
                    </a:p>
                  </a:txBody>
                  <a:tcPr/>
                </a:tc>
                <a:tc>
                  <a:txBody>
                    <a:bodyPr/>
                    <a:lstStyle/>
                    <a:p>
                      <a:pPr algn="ctr"/>
                      <a:r>
                        <a:rPr lang="en-US"/>
                        <a:t>SVD++</a:t>
                      </a:r>
                    </a:p>
                  </a:txBody>
                  <a:tcPr/>
                </a:tc>
                <a:tc>
                  <a:txBody>
                    <a:bodyPr/>
                    <a:lstStyle/>
                    <a:p>
                      <a:pPr algn="ctr"/>
                      <a:r>
                        <a:rPr lang="en-US"/>
                        <a:t>Integrated Model</a:t>
                      </a:r>
                    </a:p>
                  </a:txBody>
                  <a:tcPr/>
                </a:tc>
                <a:extLst>
                  <a:ext uri="{0D108BD9-81ED-4DB2-BD59-A6C34878D82A}">
                    <a16:rowId xmlns:a16="http://schemas.microsoft.com/office/drawing/2014/main" val="158918820"/>
                  </a:ext>
                </a:extLst>
              </a:tr>
              <a:tr h="571335">
                <a:tc>
                  <a:txBody>
                    <a:bodyPr/>
                    <a:lstStyle/>
                    <a:p>
                      <a:pPr algn="ctr"/>
                      <a:r>
                        <a:rPr lang="en-US"/>
                        <a:t>1.7757</a:t>
                      </a:r>
                    </a:p>
                  </a:txBody>
                  <a:tcPr/>
                </a:tc>
                <a:tc>
                  <a:txBody>
                    <a:bodyPr/>
                    <a:lstStyle/>
                    <a:p>
                      <a:pPr algn="ctr"/>
                      <a:r>
                        <a:rPr lang="en-US"/>
                        <a:t>0.941</a:t>
                      </a:r>
                    </a:p>
                  </a:txBody>
                  <a:tcPr/>
                </a:tc>
                <a:tc>
                  <a:txBody>
                    <a:bodyPr/>
                    <a:lstStyle/>
                    <a:p>
                      <a:pPr algn="ctr"/>
                      <a:r>
                        <a:rPr lang="en-US"/>
                        <a:t>0.9283</a:t>
                      </a:r>
                    </a:p>
                  </a:txBody>
                  <a:tcPr/>
                </a:tc>
                <a:extLst>
                  <a:ext uri="{0D108BD9-81ED-4DB2-BD59-A6C34878D82A}">
                    <a16:rowId xmlns:a16="http://schemas.microsoft.com/office/drawing/2014/main" val="3691819776"/>
                  </a:ext>
                </a:extLst>
              </a:tr>
            </a:tbl>
          </a:graphicData>
        </a:graphic>
      </p:graphicFrame>
      <p:sp>
        <p:nvSpPr>
          <p:cNvPr id="5" name="TextBox 4">
            <a:extLst>
              <a:ext uri="{FF2B5EF4-FFF2-40B4-BE49-F238E27FC236}">
                <a16:creationId xmlns:a16="http://schemas.microsoft.com/office/drawing/2014/main" id="{B4CAC11E-2C9F-4F44-A74D-430BE2DDA525}"/>
              </a:ext>
            </a:extLst>
          </p:cNvPr>
          <p:cNvSpPr txBox="1"/>
          <p:nvPr/>
        </p:nvSpPr>
        <p:spPr>
          <a:xfrm>
            <a:off x="1360002" y="5832065"/>
            <a:ext cx="3909393" cy="338554"/>
          </a:xfrm>
          <a:prstGeom prst="rect">
            <a:avLst/>
          </a:prstGeom>
          <a:noFill/>
        </p:spPr>
        <p:txBody>
          <a:bodyPr wrap="square" rtlCol="0" anchor="t">
            <a:spAutoFit/>
          </a:bodyPr>
          <a:lstStyle/>
          <a:p>
            <a:r>
              <a:rPr lang="en-US" sz="1600" u="sng"/>
              <a:t>Error in RMSE (root mean square error)</a:t>
            </a:r>
          </a:p>
        </p:txBody>
      </p:sp>
      <p:pic>
        <p:nvPicPr>
          <p:cNvPr id="6" name="Picture 6" descr="A screenshot of a cell phone&#10;&#10;Description generated with very high confidence">
            <a:extLst>
              <a:ext uri="{FF2B5EF4-FFF2-40B4-BE49-F238E27FC236}">
                <a16:creationId xmlns:a16="http://schemas.microsoft.com/office/drawing/2014/main" id="{5D34C013-BA8D-4469-97D5-46002D450511}"/>
              </a:ext>
            </a:extLst>
          </p:cNvPr>
          <p:cNvPicPr>
            <a:picLocks noChangeAspect="1"/>
          </p:cNvPicPr>
          <p:nvPr/>
        </p:nvPicPr>
        <p:blipFill>
          <a:blip r:embed="rId3"/>
          <a:stretch>
            <a:fillRect/>
          </a:stretch>
        </p:blipFill>
        <p:spPr>
          <a:xfrm>
            <a:off x="1104900" y="2264695"/>
            <a:ext cx="4419600" cy="1312609"/>
          </a:xfrm>
          <a:prstGeom prst="rect">
            <a:avLst/>
          </a:prstGeom>
        </p:spPr>
      </p:pic>
      <p:sp>
        <p:nvSpPr>
          <p:cNvPr id="8" name="TextBox 7">
            <a:extLst>
              <a:ext uri="{FF2B5EF4-FFF2-40B4-BE49-F238E27FC236}">
                <a16:creationId xmlns:a16="http://schemas.microsoft.com/office/drawing/2014/main" id="{24F2583D-5E24-4772-B037-5D2E42BD0511}"/>
              </a:ext>
            </a:extLst>
          </p:cNvPr>
          <p:cNvSpPr txBox="1"/>
          <p:nvPr/>
        </p:nvSpPr>
        <p:spPr>
          <a:xfrm>
            <a:off x="1474301" y="3901665"/>
            <a:ext cx="3909393" cy="338554"/>
          </a:xfrm>
          <a:prstGeom prst="rect">
            <a:avLst/>
          </a:prstGeom>
          <a:noFill/>
        </p:spPr>
        <p:txBody>
          <a:bodyPr wrap="square" rtlCol="0" anchor="t">
            <a:spAutoFit/>
          </a:bodyPr>
          <a:lstStyle/>
          <a:p>
            <a:r>
              <a:rPr lang="en-US" sz="1600" u="sng"/>
              <a:t>RMSE Error (Integrated Model)</a:t>
            </a:r>
          </a:p>
        </p:txBody>
      </p:sp>
      <p:pic>
        <p:nvPicPr>
          <p:cNvPr id="9" name="Picture 9" descr="A person wearing a green shirt&#10;&#10;Description generated with high confidence">
            <a:extLst>
              <a:ext uri="{FF2B5EF4-FFF2-40B4-BE49-F238E27FC236}">
                <a16:creationId xmlns:a16="http://schemas.microsoft.com/office/drawing/2014/main" id="{3C8F066A-CFA1-4FC4-AD19-8831E5CFF7CE}"/>
              </a:ext>
            </a:extLst>
          </p:cNvPr>
          <p:cNvPicPr>
            <a:picLocks noChangeAspect="1"/>
          </p:cNvPicPr>
          <p:nvPr/>
        </p:nvPicPr>
        <p:blipFill>
          <a:blip r:embed="rId4"/>
          <a:stretch>
            <a:fillRect/>
          </a:stretch>
        </p:blipFill>
        <p:spPr>
          <a:xfrm>
            <a:off x="7416800" y="2599190"/>
            <a:ext cx="3619500" cy="2967721"/>
          </a:xfrm>
          <a:prstGeom prst="rect">
            <a:avLst/>
          </a:prstGeom>
        </p:spPr>
      </p:pic>
    </p:spTree>
    <p:extLst>
      <p:ext uri="{BB962C8B-B14F-4D97-AF65-F5344CB8AC3E}">
        <p14:creationId xmlns:p14="http://schemas.microsoft.com/office/powerpoint/2010/main" val="2072643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649980" y="447188"/>
            <a:ext cx="10335078" cy="5218461"/>
          </a:xfrm>
        </p:spPr>
        <p:txBody>
          <a:bodyPr>
            <a:normAutofit/>
          </a:bodyPr>
          <a:lstStyle/>
          <a:p>
            <a:endParaRPr lang="en-US"/>
          </a:p>
          <a:p>
            <a:endParaRPr lang="en-US"/>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Predictions</a:t>
            </a:r>
          </a:p>
        </p:txBody>
      </p:sp>
      <p:pic>
        <p:nvPicPr>
          <p:cNvPr id="7" name="Picture 9" descr="A screenshot of a cell phone&#10;&#10;Description generated with high confidence">
            <a:extLst>
              <a:ext uri="{FF2B5EF4-FFF2-40B4-BE49-F238E27FC236}">
                <a16:creationId xmlns:a16="http://schemas.microsoft.com/office/drawing/2014/main" id="{9534C397-6ED6-43EF-9328-9C124D36BA1D}"/>
              </a:ext>
            </a:extLst>
          </p:cNvPr>
          <p:cNvPicPr>
            <a:picLocks noChangeAspect="1"/>
          </p:cNvPicPr>
          <p:nvPr/>
        </p:nvPicPr>
        <p:blipFill>
          <a:blip r:embed="rId3"/>
          <a:stretch>
            <a:fillRect/>
          </a:stretch>
        </p:blipFill>
        <p:spPr>
          <a:xfrm>
            <a:off x="1866900" y="5154561"/>
            <a:ext cx="9118600" cy="1387577"/>
          </a:xfrm>
          <a:prstGeom prst="rect">
            <a:avLst/>
          </a:prstGeom>
        </p:spPr>
      </p:pic>
      <p:pic>
        <p:nvPicPr>
          <p:cNvPr id="13" name="Picture 13" descr="A screenshot of a cell phone&#10;&#10;Description generated with very high confidence">
            <a:extLst>
              <a:ext uri="{FF2B5EF4-FFF2-40B4-BE49-F238E27FC236}">
                <a16:creationId xmlns:a16="http://schemas.microsoft.com/office/drawing/2014/main" id="{41CC9500-7D2E-4CE3-AF75-B585B832ED2B}"/>
              </a:ext>
            </a:extLst>
          </p:cNvPr>
          <p:cNvPicPr>
            <a:picLocks noChangeAspect="1"/>
          </p:cNvPicPr>
          <p:nvPr/>
        </p:nvPicPr>
        <p:blipFill>
          <a:blip r:embed="rId4"/>
          <a:stretch>
            <a:fillRect/>
          </a:stretch>
        </p:blipFill>
        <p:spPr>
          <a:xfrm>
            <a:off x="3479800" y="2099640"/>
            <a:ext cx="5892800" cy="2607920"/>
          </a:xfrm>
          <a:prstGeom prst="rect">
            <a:avLst/>
          </a:prstGeom>
        </p:spPr>
      </p:pic>
    </p:spTree>
    <p:extLst>
      <p:ext uri="{BB962C8B-B14F-4D97-AF65-F5344CB8AC3E}">
        <p14:creationId xmlns:p14="http://schemas.microsoft.com/office/powerpoint/2010/main" val="1492795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a:xfrm>
            <a:off x="810000" y="561488"/>
            <a:ext cx="10571998" cy="970450"/>
          </a:xfrm>
        </p:spPr>
        <p:txBody>
          <a:bodyPr/>
          <a:lstStyle/>
          <a:p>
            <a:r>
              <a:rPr lang="en-US"/>
              <a:t>Limitations</a:t>
            </a:r>
          </a:p>
        </p:txBody>
      </p:sp>
      <p:sp>
        <p:nvSpPr>
          <p:cNvPr id="6" name="Content Placeholder 2">
            <a:extLst>
              <a:ext uri="{FF2B5EF4-FFF2-40B4-BE49-F238E27FC236}">
                <a16:creationId xmlns:a16="http://schemas.microsoft.com/office/drawing/2014/main" id="{BE26E712-11A5-4C80-8EDE-889F692EAC44}"/>
              </a:ext>
            </a:extLst>
          </p:cNvPr>
          <p:cNvSpPr txBox="1">
            <a:spLocks/>
          </p:cNvSpPr>
          <p:nvPr/>
        </p:nvSpPr>
        <p:spPr>
          <a:xfrm>
            <a:off x="810000" y="1543669"/>
            <a:ext cx="7579178" cy="5802661"/>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endParaRPr lang="en-US"/>
          </a:p>
          <a:p>
            <a:r>
              <a:rPr lang="en-US"/>
              <a:t>Insufficient hardware support to run large dataset (Netflix dataset), even in CSR format.</a:t>
            </a:r>
          </a:p>
          <a:p>
            <a:r>
              <a:rPr lang="en-US"/>
              <a:t>Better sources needed for implicit feedback.</a:t>
            </a:r>
          </a:p>
          <a:p>
            <a:r>
              <a:rPr lang="en-US"/>
              <a:t>Data sparsity</a:t>
            </a:r>
          </a:p>
          <a:p>
            <a:r>
              <a:rPr lang="en-US"/>
              <a:t>Scalability</a:t>
            </a:r>
          </a:p>
          <a:p>
            <a:r>
              <a:rPr lang="en-US"/>
              <a:t>Cold Start is genuine problem for Recommender Models. It's relevant for both new users and new movies which the model encounters.</a:t>
            </a:r>
          </a:p>
          <a:p>
            <a:r>
              <a:rPr lang="en-US"/>
              <a:t>For our model :</a:t>
            </a:r>
          </a:p>
          <a:p>
            <a:pPr lvl="1"/>
            <a:r>
              <a:rPr lang="en-US"/>
              <a:t>If the { User , Movie } pair is new to the model, we predict the global mean of all the movies.</a:t>
            </a:r>
          </a:p>
          <a:p>
            <a:endParaRPr lang="en-US"/>
          </a:p>
        </p:txBody>
      </p:sp>
      <p:pic>
        <p:nvPicPr>
          <p:cNvPr id="3" name="Picture 3" descr="A picture containing person, man, indoor, text&#10;&#10;Description generated with very high confidence">
            <a:extLst>
              <a:ext uri="{FF2B5EF4-FFF2-40B4-BE49-F238E27FC236}">
                <a16:creationId xmlns:a16="http://schemas.microsoft.com/office/drawing/2014/main" id="{C601809D-584E-41E0-8A90-AE6DD004AF5A}"/>
              </a:ext>
            </a:extLst>
          </p:cNvPr>
          <p:cNvPicPr>
            <a:picLocks noChangeAspect="1"/>
          </p:cNvPicPr>
          <p:nvPr/>
        </p:nvPicPr>
        <p:blipFill>
          <a:blip r:embed="rId3"/>
          <a:stretch>
            <a:fillRect/>
          </a:stretch>
        </p:blipFill>
        <p:spPr>
          <a:xfrm>
            <a:off x="8610600" y="2552700"/>
            <a:ext cx="3162300" cy="3543300"/>
          </a:xfrm>
          <a:prstGeom prst="rect">
            <a:avLst/>
          </a:prstGeom>
        </p:spPr>
      </p:pic>
    </p:spTree>
    <p:extLst>
      <p:ext uri="{BB962C8B-B14F-4D97-AF65-F5344CB8AC3E}">
        <p14:creationId xmlns:p14="http://schemas.microsoft.com/office/powerpoint/2010/main" val="36842757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A7EC95-D971-4A86-9927-619CED5AB4B2}"/>
              </a:ext>
            </a:extLst>
          </p:cNvPr>
          <p:cNvSpPr>
            <a:spLocks noGrp="1"/>
          </p:cNvSpPr>
          <p:nvPr>
            <p:ph type="title"/>
          </p:nvPr>
        </p:nvSpPr>
        <p:spPr>
          <a:xfrm>
            <a:off x="974317" y="2002996"/>
            <a:ext cx="10561418" cy="1426004"/>
          </a:xfrm>
        </p:spPr>
        <p:txBody>
          <a:bodyPr/>
          <a:lstStyle/>
          <a:p>
            <a:r>
              <a:rPr lang="en-US"/>
              <a:t>Thank you.</a:t>
            </a:r>
          </a:p>
        </p:txBody>
      </p:sp>
      <p:sp>
        <p:nvSpPr>
          <p:cNvPr id="9" name="Content Placeholder 8">
            <a:extLst>
              <a:ext uri="{FF2B5EF4-FFF2-40B4-BE49-F238E27FC236}">
                <a16:creationId xmlns:a16="http://schemas.microsoft.com/office/drawing/2014/main" id="{D7442235-8F25-4E4C-8750-8CC8C44313AD}"/>
              </a:ext>
            </a:extLst>
          </p:cNvPr>
          <p:cNvSpPr>
            <a:spLocks noGrp="1"/>
          </p:cNvSpPr>
          <p:nvPr>
            <p:ph sz="quarter" idx="14"/>
          </p:nvPr>
        </p:nvSpPr>
        <p:spPr>
          <a:xfrm>
            <a:off x="0" y="0"/>
            <a:ext cx="12192000" cy="4851400"/>
          </a:xfrm>
        </p:spPr>
        <p:txBody>
          <a:bodyPr>
            <a:normAutofit/>
          </a:bodyPr>
          <a:lstStyle/>
          <a:p>
            <a:pPr marL="0" indent="0" algn="ctr">
              <a:buFont typeface="Arial" panose="020B0604020202020204" pitchFamily="34" charset="0"/>
              <a:buNone/>
            </a:pPr>
            <a:r>
              <a:rPr lang="en-US" sz="6000">
                <a:ea typeface="Tahoma" panose="020B0604030504040204" pitchFamily="34" charset="0"/>
                <a:cs typeface="Tahoma" panose="020B0604030504040204" pitchFamily="34" charset="0"/>
              </a:rPr>
              <a:t>Thank You.</a:t>
            </a:r>
          </a:p>
        </p:txBody>
      </p:sp>
    </p:spTree>
    <p:extLst>
      <p:ext uri="{BB962C8B-B14F-4D97-AF65-F5344CB8AC3E}">
        <p14:creationId xmlns:p14="http://schemas.microsoft.com/office/powerpoint/2010/main" val="19802965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10000" y="1417638"/>
            <a:ext cx="9854326" cy="4814024"/>
          </a:xfrm>
        </p:spPr>
        <p:txBody>
          <a:bodyPr>
            <a:normAutofit/>
          </a:bodyPr>
          <a:lstStyle/>
          <a:p>
            <a:r>
              <a:rPr lang="en-US"/>
              <a:t>To use collaborative filtering techniques to apply on Movie dataset that recommends the movies for users based on the reviews and past data.</a:t>
            </a:r>
          </a:p>
          <a:p>
            <a:r>
              <a:rPr lang="en-US"/>
              <a:t>Implement baseline CF models</a:t>
            </a:r>
          </a:p>
          <a:p>
            <a:pPr lvl="1"/>
            <a:r>
              <a:rPr lang="en-US"/>
              <a:t>Neighborhood model</a:t>
            </a:r>
          </a:p>
          <a:p>
            <a:pPr lvl="1"/>
            <a:r>
              <a:rPr lang="en-US"/>
              <a:t>SVD++ model</a:t>
            </a:r>
          </a:p>
          <a:p>
            <a:r>
              <a:rPr lang="en-US"/>
              <a:t>Improve them using technique that integrates the two models.</a:t>
            </a:r>
          </a:p>
          <a:p>
            <a:endParaRPr lang="en-US"/>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t>Problem Statement</a:t>
            </a:r>
          </a:p>
        </p:txBody>
      </p:sp>
    </p:spTree>
    <p:extLst>
      <p:ext uri="{BB962C8B-B14F-4D97-AF65-F5344CB8AC3E}">
        <p14:creationId xmlns:p14="http://schemas.microsoft.com/office/powerpoint/2010/main" val="2813733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10000" y="2266121"/>
            <a:ext cx="9854326" cy="4591880"/>
          </a:xfrm>
        </p:spPr>
        <p:txBody>
          <a:bodyPr>
            <a:normAutofit/>
          </a:bodyPr>
          <a:lstStyle/>
          <a:p>
            <a:r>
              <a:rPr lang="en-US"/>
              <a:t>Information filtering system that seeks to predict the "rating" or "preference" a user would give to an item.</a:t>
            </a:r>
          </a:p>
          <a:p>
            <a:r>
              <a:rPr lang="en-US"/>
              <a:t>Two main types of Recommender Systems:</a:t>
            </a:r>
          </a:p>
          <a:p>
            <a:pPr lvl="1"/>
            <a:r>
              <a:rPr lang="en-US"/>
              <a:t>Content based</a:t>
            </a:r>
          </a:p>
          <a:p>
            <a:pPr lvl="1"/>
            <a:r>
              <a:rPr lang="en-US"/>
              <a:t>Collaborative Filtering</a:t>
            </a:r>
          </a:p>
          <a:p>
            <a:pPr lvl="2"/>
            <a:r>
              <a:rPr lang="en-US"/>
              <a:t>Neighborhood Model</a:t>
            </a:r>
          </a:p>
          <a:p>
            <a:pPr lvl="2"/>
            <a:r>
              <a:rPr lang="en-US"/>
              <a:t>SVD++(Latent Factor Model)</a:t>
            </a:r>
          </a:p>
          <a:p>
            <a:r>
              <a:rPr lang="en-US"/>
              <a:t>Used in variety of areas:</a:t>
            </a:r>
          </a:p>
          <a:p>
            <a:pPr lvl="1"/>
            <a:r>
              <a:rPr lang="en-US"/>
              <a:t>Video and music recommenders (Netflix, YouTube, Spotify)</a:t>
            </a:r>
          </a:p>
          <a:p>
            <a:pPr lvl="1"/>
            <a:r>
              <a:rPr lang="en-US"/>
              <a:t>Product recommenders (Amazon, </a:t>
            </a:r>
            <a:r>
              <a:rPr lang="en-US" err="1"/>
              <a:t>Myntra</a:t>
            </a:r>
            <a:r>
              <a:rPr lang="en-US"/>
              <a:t>)</a:t>
            </a:r>
          </a:p>
          <a:p>
            <a:pPr lvl="1"/>
            <a:endParaRPr lang="en-US"/>
          </a:p>
          <a:p>
            <a:endParaRPr lang="en-US"/>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t>What are Recommender Systems ?</a:t>
            </a:r>
          </a:p>
        </p:txBody>
      </p:sp>
    </p:spTree>
    <p:extLst>
      <p:ext uri="{BB962C8B-B14F-4D97-AF65-F5344CB8AC3E}">
        <p14:creationId xmlns:p14="http://schemas.microsoft.com/office/powerpoint/2010/main" val="928309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10000" y="1372152"/>
            <a:ext cx="5842591" cy="5314121"/>
          </a:xfrm>
        </p:spPr>
        <p:txBody>
          <a:bodyPr>
            <a:normAutofit/>
          </a:bodyPr>
          <a:lstStyle/>
          <a:p>
            <a:r>
              <a:rPr lang="en-US"/>
              <a:t>Enhancing user satisfaction and loyalty by matching consumers with appropriate products.</a:t>
            </a:r>
          </a:p>
          <a:p>
            <a:r>
              <a:rPr lang="en-US"/>
              <a:t>Netflix Prize - Open competition for best CF algorithm to predict user rating for films.</a:t>
            </a:r>
          </a:p>
          <a:p>
            <a:r>
              <a:rPr lang="en-US"/>
              <a:t>“We need to go win a million dollars”</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t>Motivation</a:t>
            </a:r>
          </a:p>
        </p:txBody>
      </p:sp>
      <p:pic>
        <p:nvPicPr>
          <p:cNvPr id="4" name="Picture 4" descr="A person holding a sign&#10;&#10;Description generated with high confidence">
            <a:extLst>
              <a:ext uri="{FF2B5EF4-FFF2-40B4-BE49-F238E27FC236}">
                <a16:creationId xmlns:a16="http://schemas.microsoft.com/office/drawing/2014/main" id="{19011F46-66EB-4697-BF71-276EC2D38B2C}"/>
              </a:ext>
            </a:extLst>
          </p:cNvPr>
          <p:cNvPicPr>
            <a:picLocks noChangeAspect="1"/>
          </p:cNvPicPr>
          <p:nvPr/>
        </p:nvPicPr>
        <p:blipFill>
          <a:blip r:embed="rId3"/>
          <a:stretch>
            <a:fillRect/>
          </a:stretch>
        </p:blipFill>
        <p:spPr>
          <a:xfrm>
            <a:off x="7073900" y="2568917"/>
            <a:ext cx="4381500" cy="2913966"/>
          </a:xfrm>
          <a:prstGeom prst="rect">
            <a:avLst/>
          </a:prstGeom>
        </p:spPr>
      </p:pic>
    </p:spTree>
    <p:extLst>
      <p:ext uri="{BB962C8B-B14F-4D97-AF65-F5344CB8AC3E}">
        <p14:creationId xmlns:p14="http://schemas.microsoft.com/office/powerpoint/2010/main" val="585229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10000" y="927652"/>
            <a:ext cx="5286000" cy="5314121"/>
          </a:xfrm>
        </p:spPr>
        <p:txBody>
          <a:bodyPr>
            <a:normAutofit/>
          </a:bodyPr>
          <a:lstStyle/>
          <a:p>
            <a:r>
              <a:rPr lang="en-US" err="1"/>
              <a:t>MovieLens</a:t>
            </a:r>
            <a:r>
              <a:rPr lang="en-US"/>
              <a:t> 100k data.</a:t>
            </a:r>
          </a:p>
          <a:p>
            <a:r>
              <a:rPr lang="en-US"/>
              <a:t>Collected by the </a:t>
            </a:r>
            <a:r>
              <a:rPr lang="en-US" err="1"/>
              <a:t>GroupLens</a:t>
            </a:r>
            <a:r>
              <a:rPr lang="en-US"/>
              <a:t> Research Project at the University of Minnesota.</a:t>
            </a:r>
          </a:p>
          <a:p>
            <a:r>
              <a:rPr lang="en-US"/>
              <a:t>100,000 ratings (1-5) from 943 users on 1682 movies. </a:t>
            </a:r>
          </a:p>
          <a:p>
            <a:r>
              <a:rPr lang="en-US"/>
              <a:t>Each user has rated at least 20 movies. </a:t>
            </a:r>
          </a:p>
        </p:txBody>
      </p:sp>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t>Dataset</a:t>
            </a:r>
          </a:p>
        </p:txBody>
      </p:sp>
      <p:pic>
        <p:nvPicPr>
          <p:cNvPr id="9" name="Picture 8">
            <a:extLst>
              <a:ext uri="{FF2B5EF4-FFF2-40B4-BE49-F238E27FC236}">
                <a16:creationId xmlns:a16="http://schemas.microsoft.com/office/drawing/2014/main" id="{F421136E-C04E-42DC-95D3-688A1087BA61}"/>
              </a:ext>
            </a:extLst>
          </p:cNvPr>
          <p:cNvPicPr>
            <a:picLocks noChangeAspect="1"/>
          </p:cNvPicPr>
          <p:nvPr/>
        </p:nvPicPr>
        <p:blipFill>
          <a:blip r:embed="rId3"/>
          <a:stretch>
            <a:fillRect/>
          </a:stretch>
        </p:blipFill>
        <p:spPr>
          <a:xfrm>
            <a:off x="7251262" y="2453577"/>
            <a:ext cx="4223501" cy="3100078"/>
          </a:xfrm>
          <a:prstGeom prst="rect">
            <a:avLst/>
          </a:prstGeom>
        </p:spPr>
      </p:pic>
      <p:sp>
        <p:nvSpPr>
          <p:cNvPr id="10" name="TextBox 9">
            <a:extLst>
              <a:ext uri="{FF2B5EF4-FFF2-40B4-BE49-F238E27FC236}">
                <a16:creationId xmlns:a16="http://schemas.microsoft.com/office/drawing/2014/main" id="{896FD89F-13FC-4468-9459-50BC29A632A5}"/>
              </a:ext>
            </a:extLst>
          </p:cNvPr>
          <p:cNvSpPr txBox="1"/>
          <p:nvPr/>
        </p:nvSpPr>
        <p:spPr>
          <a:xfrm>
            <a:off x="8392465" y="5553655"/>
            <a:ext cx="1941093" cy="276999"/>
          </a:xfrm>
          <a:prstGeom prst="rect">
            <a:avLst/>
          </a:prstGeom>
          <a:noFill/>
        </p:spPr>
        <p:txBody>
          <a:bodyPr wrap="square" rtlCol="0">
            <a:spAutoFit/>
          </a:bodyPr>
          <a:lstStyle/>
          <a:p>
            <a:r>
              <a:rPr lang="en-US" sz="1200"/>
              <a:t>Fig1 : Dataset entries</a:t>
            </a:r>
          </a:p>
        </p:txBody>
      </p:sp>
    </p:spTree>
    <p:extLst>
      <p:ext uri="{BB962C8B-B14F-4D97-AF65-F5344CB8AC3E}">
        <p14:creationId xmlns:p14="http://schemas.microsoft.com/office/powerpoint/2010/main" val="23643091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t>Dataset - EDA</a:t>
            </a:r>
          </a:p>
        </p:txBody>
      </p:sp>
      <p:pic>
        <p:nvPicPr>
          <p:cNvPr id="5" name="Picture 4">
            <a:extLst>
              <a:ext uri="{FF2B5EF4-FFF2-40B4-BE49-F238E27FC236}">
                <a16:creationId xmlns:a16="http://schemas.microsoft.com/office/drawing/2014/main" id="{52C6FC3D-2269-4529-8AE8-784907738084}"/>
              </a:ext>
            </a:extLst>
          </p:cNvPr>
          <p:cNvPicPr>
            <a:picLocks noChangeAspect="1"/>
          </p:cNvPicPr>
          <p:nvPr/>
        </p:nvPicPr>
        <p:blipFill>
          <a:blip r:embed="rId3"/>
          <a:stretch>
            <a:fillRect/>
          </a:stretch>
        </p:blipFill>
        <p:spPr>
          <a:xfrm>
            <a:off x="2514099" y="2455039"/>
            <a:ext cx="7163800" cy="3534944"/>
          </a:xfrm>
          <a:prstGeom prst="rect">
            <a:avLst/>
          </a:prstGeom>
        </p:spPr>
      </p:pic>
      <p:sp>
        <p:nvSpPr>
          <p:cNvPr id="7" name="TextBox 6">
            <a:extLst>
              <a:ext uri="{FF2B5EF4-FFF2-40B4-BE49-F238E27FC236}">
                <a16:creationId xmlns:a16="http://schemas.microsoft.com/office/drawing/2014/main" id="{0BDC04C6-8C38-4A24-BCD8-39AA4B255EF9}"/>
              </a:ext>
            </a:extLst>
          </p:cNvPr>
          <p:cNvSpPr txBox="1"/>
          <p:nvPr/>
        </p:nvSpPr>
        <p:spPr>
          <a:xfrm>
            <a:off x="5078342" y="6004053"/>
            <a:ext cx="2517913" cy="276999"/>
          </a:xfrm>
          <a:prstGeom prst="rect">
            <a:avLst/>
          </a:prstGeom>
          <a:noFill/>
        </p:spPr>
        <p:txBody>
          <a:bodyPr wrap="square" rtlCol="0" anchor="t">
            <a:spAutoFit/>
          </a:bodyPr>
          <a:lstStyle/>
          <a:p>
            <a:r>
              <a:rPr lang="en-US" sz="1200" dirty="0"/>
              <a:t>Fig2 : Rating Distribution </a:t>
            </a:r>
          </a:p>
        </p:txBody>
      </p:sp>
    </p:spTree>
    <p:extLst>
      <p:ext uri="{BB962C8B-B14F-4D97-AF65-F5344CB8AC3E}">
        <p14:creationId xmlns:p14="http://schemas.microsoft.com/office/powerpoint/2010/main" val="1818747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t>Dataset - EDA</a:t>
            </a:r>
          </a:p>
        </p:txBody>
      </p:sp>
      <p:sp>
        <p:nvSpPr>
          <p:cNvPr id="7" name="TextBox 6">
            <a:extLst>
              <a:ext uri="{FF2B5EF4-FFF2-40B4-BE49-F238E27FC236}">
                <a16:creationId xmlns:a16="http://schemas.microsoft.com/office/drawing/2014/main" id="{0BDC04C6-8C38-4A24-BCD8-39AA4B255EF9}"/>
              </a:ext>
            </a:extLst>
          </p:cNvPr>
          <p:cNvSpPr txBox="1"/>
          <p:nvPr/>
        </p:nvSpPr>
        <p:spPr>
          <a:xfrm>
            <a:off x="5055703" y="5829014"/>
            <a:ext cx="2080593" cy="276999"/>
          </a:xfrm>
          <a:prstGeom prst="rect">
            <a:avLst/>
          </a:prstGeom>
          <a:noFill/>
        </p:spPr>
        <p:txBody>
          <a:bodyPr wrap="square" rtlCol="0">
            <a:spAutoFit/>
          </a:bodyPr>
          <a:lstStyle/>
          <a:p>
            <a:r>
              <a:rPr lang="en-US" sz="1200"/>
              <a:t>Fig3 : Rating Distribution  </a:t>
            </a:r>
          </a:p>
        </p:txBody>
      </p:sp>
      <p:pic>
        <p:nvPicPr>
          <p:cNvPr id="4" name="Picture 3">
            <a:extLst>
              <a:ext uri="{FF2B5EF4-FFF2-40B4-BE49-F238E27FC236}">
                <a16:creationId xmlns:a16="http://schemas.microsoft.com/office/drawing/2014/main" id="{8289F34C-B300-4BCB-900A-629AF8F47D9C}"/>
              </a:ext>
            </a:extLst>
          </p:cNvPr>
          <p:cNvPicPr>
            <a:picLocks noChangeAspect="1"/>
          </p:cNvPicPr>
          <p:nvPr/>
        </p:nvPicPr>
        <p:blipFill>
          <a:blip r:embed="rId3"/>
          <a:stretch>
            <a:fillRect/>
          </a:stretch>
        </p:blipFill>
        <p:spPr>
          <a:xfrm>
            <a:off x="3009467" y="2279374"/>
            <a:ext cx="6173061" cy="3177282"/>
          </a:xfrm>
          <a:prstGeom prst="rect">
            <a:avLst/>
          </a:prstGeom>
          <a:solidFill>
            <a:schemeClr val="bg1"/>
          </a:solidFill>
        </p:spPr>
      </p:pic>
      <p:sp>
        <p:nvSpPr>
          <p:cNvPr id="6" name="Rectangle 5">
            <a:extLst>
              <a:ext uri="{FF2B5EF4-FFF2-40B4-BE49-F238E27FC236}">
                <a16:creationId xmlns:a16="http://schemas.microsoft.com/office/drawing/2014/main" id="{CD18CC1D-393E-4218-B418-B89E93ABD5F1}"/>
              </a:ext>
            </a:extLst>
          </p:cNvPr>
          <p:cNvSpPr/>
          <p:nvPr/>
        </p:nvSpPr>
        <p:spPr>
          <a:xfrm>
            <a:off x="3127513" y="2570922"/>
            <a:ext cx="132522"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38181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a:t>Dataset - EDA</a:t>
            </a:r>
          </a:p>
        </p:txBody>
      </p:sp>
      <p:sp>
        <p:nvSpPr>
          <p:cNvPr id="7" name="TextBox 6">
            <a:extLst>
              <a:ext uri="{FF2B5EF4-FFF2-40B4-BE49-F238E27FC236}">
                <a16:creationId xmlns:a16="http://schemas.microsoft.com/office/drawing/2014/main" id="{0BDC04C6-8C38-4A24-BCD8-39AA4B255EF9}"/>
              </a:ext>
            </a:extLst>
          </p:cNvPr>
          <p:cNvSpPr txBox="1"/>
          <p:nvPr/>
        </p:nvSpPr>
        <p:spPr>
          <a:xfrm>
            <a:off x="4479234" y="5720209"/>
            <a:ext cx="3233532" cy="276999"/>
          </a:xfrm>
          <a:prstGeom prst="rect">
            <a:avLst/>
          </a:prstGeom>
          <a:noFill/>
        </p:spPr>
        <p:txBody>
          <a:bodyPr wrap="square" rtlCol="0">
            <a:spAutoFit/>
          </a:bodyPr>
          <a:lstStyle/>
          <a:p>
            <a:r>
              <a:rPr lang="en-US" sz="1200"/>
              <a:t>Fig4 : PDF of Number of Ratings by user</a:t>
            </a:r>
          </a:p>
        </p:txBody>
      </p:sp>
      <p:pic>
        <p:nvPicPr>
          <p:cNvPr id="5" name="Picture 4">
            <a:extLst>
              <a:ext uri="{FF2B5EF4-FFF2-40B4-BE49-F238E27FC236}">
                <a16:creationId xmlns:a16="http://schemas.microsoft.com/office/drawing/2014/main" id="{3BAC7C5B-9E67-4500-BCC8-10B23C7D5F78}"/>
              </a:ext>
            </a:extLst>
          </p:cNvPr>
          <p:cNvPicPr>
            <a:picLocks noChangeAspect="1"/>
          </p:cNvPicPr>
          <p:nvPr/>
        </p:nvPicPr>
        <p:blipFill>
          <a:blip r:embed="rId3"/>
          <a:stretch>
            <a:fillRect/>
          </a:stretch>
        </p:blipFill>
        <p:spPr>
          <a:xfrm>
            <a:off x="4201655" y="2087471"/>
            <a:ext cx="3762900" cy="3438686"/>
          </a:xfrm>
          <a:prstGeom prst="rect">
            <a:avLst/>
          </a:prstGeom>
        </p:spPr>
      </p:pic>
      <p:sp>
        <p:nvSpPr>
          <p:cNvPr id="8" name="TextBox 7">
            <a:extLst>
              <a:ext uri="{FF2B5EF4-FFF2-40B4-BE49-F238E27FC236}">
                <a16:creationId xmlns:a16="http://schemas.microsoft.com/office/drawing/2014/main" id="{5D8737A0-8EC1-4F02-8006-4510E5F6CD8F}"/>
              </a:ext>
            </a:extLst>
          </p:cNvPr>
          <p:cNvSpPr txBox="1"/>
          <p:nvPr/>
        </p:nvSpPr>
        <p:spPr>
          <a:xfrm>
            <a:off x="1285460" y="6191260"/>
            <a:ext cx="10189303" cy="584775"/>
          </a:xfrm>
          <a:prstGeom prst="rect">
            <a:avLst/>
          </a:prstGeom>
          <a:noFill/>
        </p:spPr>
        <p:txBody>
          <a:bodyPr wrap="square" rtlCol="0">
            <a:spAutoFit/>
          </a:bodyPr>
          <a:lstStyle/>
          <a:p>
            <a:pPr marL="285750" indent="-285750">
              <a:buFont typeface="Arial" panose="020B0604020202020204" pitchFamily="34" charset="0"/>
              <a:buChar char="•"/>
            </a:pPr>
            <a:r>
              <a:rPr lang="en-US" sz="1600"/>
              <a:t> PDF graph shows that almost all of the users give very few ratings. There are very few users who's ratings count is high.</a:t>
            </a:r>
          </a:p>
        </p:txBody>
      </p:sp>
    </p:spTree>
    <p:extLst>
      <p:ext uri="{BB962C8B-B14F-4D97-AF65-F5344CB8AC3E}">
        <p14:creationId xmlns:p14="http://schemas.microsoft.com/office/powerpoint/2010/main" val="31286885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Persuasive Speech Outline_SL_v5" id="{5581881B-4813-400F-8DBA-5A98066FCECE}" vid="{804D9012-1EE1-49D9-B1AB-A146B02984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A1DE3E1-BE43-4468-8986-14BA0CF36A3F}">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E58C4112-5095-4F1B-BBD1-26FC52CA7D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C75368-59C6-47C9-94A5-81D396CCE5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Persuasive speech outline </Template>
  <Application>Microsoft Office PowerPoint</Application>
  <PresentationFormat>Widescreen</PresentationFormat>
  <Slides>25</Slides>
  <Notes>25</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Quotable</vt:lpstr>
      <vt:lpstr>Multifaceted Collaborative Filtering Model</vt:lpstr>
      <vt:lpstr>Outline</vt:lpstr>
      <vt:lpstr>Problem Statement</vt:lpstr>
      <vt:lpstr>What are Recommender Systems ?</vt:lpstr>
      <vt:lpstr>Motivation</vt:lpstr>
      <vt:lpstr>Dataset</vt:lpstr>
      <vt:lpstr>Dataset - EDA</vt:lpstr>
      <vt:lpstr>Dataset - EDA</vt:lpstr>
      <vt:lpstr>Dataset - EDA</vt:lpstr>
      <vt:lpstr>Dataset - EDA</vt:lpstr>
      <vt:lpstr>Dataset - EDA</vt:lpstr>
      <vt:lpstr>Baseline estimate</vt:lpstr>
      <vt:lpstr>SVD and SVD++ model</vt:lpstr>
      <vt:lpstr>SVD and SVD++ model</vt:lpstr>
      <vt:lpstr>Neighborhood model</vt:lpstr>
      <vt:lpstr>Neighborhood model</vt:lpstr>
      <vt:lpstr>Integrated model</vt:lpstr>
      <vt:lpstr>Integrated model</vt:lpstr>
      <vt:lpstr>Implementation Insights</vt:lpstr>
      <vt:lpstr>Implementation Insights</vt:lpstr>
      <vt:lpstr>Results</vt:lpstr>
      <vt:lpstr>Results</vt:lpstr>
      <vt:lpstr>Predictions</vt:lpstr>
      <vt:lpstr>Limitations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Multifaceted Collaborative Filtering Model</dc:title>
  <dc:creator/>
  <cp:revision>134</cp:revision>
  <dcterms:created xsi:type="dcterms:W3CDTF">2019-04-29T13:44:42Z</dcterms:created>
  <dcterms:modified xsi:type="dcterms:W3CDTF">2019-05-01T03:57:21Z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