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26"/>
  </p:notesMasterIdLst>
  <p:handoutMasterIdLst>
    <p:handoutMasterId r:id="rId27"/>
  </p:handoutMasterIdLst>
  <p:sldIdLst>
    <p:sldId id="256" r:id="rId5"/>
    <p:sldId id="257" r:id="rId6"/>
    <p:sldId id="270" r:id="rId7"/>
    <p:sldId id="271" r:id="rId8"/>
    <p:sldId id="272" r:id="rId9"/>
    <p:sldId id="280" r:id="rId10"/>
    <p:sldId id="275" r:id="rId11"/>
    <p:sldId id="276" r:id="rId12"/>
    <p:sldId id="277" r:id="rId13"/>
    <p:sldId id="278" r:id="rId14"/>
    <p:sldId id="279" r:id="rId15"/>
    <p:sldId id="273" r:id="rId16"/>
    <p:sldId id="281" r:id="rId17"/>
    <p:sldId id="282" r:id="rId18"/>
    <p:sldId id="287" r:id="rId19"/>
    <p:sldId id="283" r:id="rId20"/>
    <p:sldId id="289" r:id="rId21"/>
    <p:sldId id="290" r:id="rId22"/>
    <p:sldId id="284" r:id="rId23"/>
    <p:sldId id="286"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328"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29-Apr-19</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29-Apr-19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36617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422075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21892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dirty="0"/>
          </a:p>
        </p:txBody>
      </p:sp>
    </p:spTree>
    <p:extLst>
      <p:ext uri="{BB962C8B-B14F-4D97-AF65-F5344CB8AC3E}">
        <p14:creationId xmlns:p14="http://schemas.microsoft.com/office/powerpoint/2010/main" val="182138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224142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dirty="0"/>
          </a:p>
        </p:txBody>
      </p:sp>
    </p:spTree>
    <p:extLst>
      <p:ext uri="{BB962C8B-B14F-4D97-AF65-F5344CB8AC3E}">
        <p14:creationId xmlns:p14="http://schemas.microsoft.com/office/powerpoint/2010/main" val="91731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dirty="0"/>
          </a:p>
        </p:txBody>
      </p:sp>
    </p:spTree>
    <p:extLst>
      <p:ext uri="{BB962C8B-B14F-4D97-AF65-F5344CB8AC3E}">
        <p14:creationId xmlns:p14="http://schemas.microsoft.com/office/powerpoint/2010/main" val="2441006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dirty="0"/>
          </a:p>
        </p:txBody>
      </p:sp>
    </p:spTree>
    <p:extLst>
      <p:ext uri="{BB962C8B-B14F-4D97-AF65-F5344CB8AC3E}">
        <p14:creationId xmlns:p14="http://schemas.microsoft.com/office/powerpoint/2010/main" val="30070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dirty="0"/>
          </a:p>
        </p:txBody>
      </p:sp>
    </p:spTree>
    <p:extLst>
      <p:ext uri="{BB962C8B-B14F-4D97-AF65-F5344CB8AC3E}">
        <p14:creationId xmlns:p14="http://schemas.microsoft.com/office/powerpoint/2010/main" val="1445928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19</a:t>
            </a:fld>
            <a:endParaRPr lang="en-US" dirty="0"/>
          </a:p>
        </p:txBody>
      </p:sp>
    </p:spTree>
    <p:extLst>
      <p:ext uri="{BB962C8B-B14F-4D97-AF65-F5344CB8AC3E}">
        <p14:creationId xmlns:p14="http://schemas.microsoft.com/office/powerpoint/2010/main" val="211103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20</a:t>
            </a:fld>
            <a:endParaRPr lang="en-US" dirty="0"/>
          </a:p>
        </p:txBody>
      </p:sp>
    </p:spTree>
    <p:extLst>
      <p:ext uri="{BB962C8B-B14F-4D97-AF65-F5344CB8AC3E}">
        <p14:creationId xmlns:p14="http://schemas.microsoft.com/office/powerpoint/2010/main" val="183288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t>21</a:t>
            </a:fld>
            <a:endParaRPr lang="en-US" dirty="0"/>
          </a:p>
        </p:txBody>
      </p:sp>
    </p:spTree>
    <p:extLst>
      <p:ext uri="{BB962C8B-B14F-4D97-AF65-F5344CB8AC3E}">
        <p14:creationId xmlns:p14="http://schemas.microsoft.com/office/powerpoint/2010/main" val="290625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116183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101339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191953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1461252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259307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992645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347312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Click to 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29-Apr-19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29-Apr-19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29-Apr-19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ollaborative_filte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810001" y="652450"/>
            <a:ext cx="10572000" cy="2971051"/>
          </a:xfrm>
        </p:spPr>
        <p:txBody>
          <a:bodyPr/>
          <a:lstStyle/>
          <a:p>
            <a:r>
              <a:rPr lang="en-US" dirty="0"/>
              <a:t>Multifaceted Collaborative Filtering Model</a:t>
            </a:r>
            <a:endParaRPr lang="en-US" b="0" dirty="0"/>
          </a:p>
        </p:txBody>
      </p:sp>
      <p:sp>
        <p:nvSpPr>
          <p:cNvPr id="4" name="Rectangle 3">
            <a:extLst>
              <a:ext uri="{FF2B5EF4-FFF2-40B4-BE49-F238E27FC236}">
                <a16:creationId xmlns:a16="http://schemas.microsoft.com/office/drawing/2014/main" id="{101996EE-C810-4122-9FF1-71AD84C23292}"/>
              </a:ext>
            </a:extLst>
          </p:cNvPr>
          <p:cNvSpPr/>
          <p:nvPr/>
        </p:nvSpPr>
        <p:spPr>
          <a:xfrm>
            <a:off x="3048000" y="3623501"/>
            <a:ext cx="6096000" cy="1477328"/>
          </a:xfrm>
          <a:prstGeom prst="rect">
            <a:avLst/>
          </a:prstGeom>
        </p:spPr>
        <p:txBody>
          <a:bodyPr>
            <a:spAutoFit/>
          </a:bodyPr>
          <a:lstStyle/>
          <a:p>
            <a:pPr algn="ctr"/>
            <a:r>
              <a:rPr lang="en-US" dirty="0">
                <a:solidFill>
                  <a:srgbClr val="FFFFFF"/>
                </a:solidFill>
                <a:latin typeface="Roboto"/>
              </a:rPr>
              <a:t>SMAI CSE 471 </a:t>
            </a:r>
            <a:endParaRPr lang="en-US" dirty="0"/>
          </a:p>
          <a:p>
            <a:pPr algn="ctr"/>
            <a:r>
              <a:rPr lang="en-US" dirty="0">
                <a:solidFill>
                  <a:srgbClr val="FFFFFF"/>
                </a:solidFill>
                <a:latin typeface="Roboto"/>
              </a:rPr>
              <a:t>Spring 2019</a:t>
            </a:r>
          </a:p>
          <a:p>
            <a:pPr algn="ctr"/>
            <a:r>
              <a:rPr lang="en-US" dirty="0">
                <a:solidFill>
                  <a:srgbClr val="FFFFFF"/>
                </a:solidFill>
                <a:latin typeface="Roboto"/>
              </a:rPr>
              <a:t>Dr. Ravi Kiran</a:t>
            </a:r>
            <a:endParaRPr lang="en-US" dirty="0"/>
          </a:p>
          <a:p>
            <a:br>
              <a:rPr lang="en-US" dirty="0"/>
            </a:br>
            <a:endParaRPr lang="en-US" dirty="0"/>
          </a:p>
        </p:txBody>
      </p:sp>
      <p:sp>
        <p:nvSpPr>
          <p:cNvPr id="7" name="Subtitle 6">
            <a:extLst>
              <a:ext uri="{FF2B5EF4-FFF2-40B4-BE49-F238E27FC236}">
                <a16:creationId xmlns:a16="http://schemas.microsoft.com/office/drawing/2014/main" id="{0AB7DBC8-CB93-4E85-AD77-CB1BC3BF6308}"/>
              </a:ext>
            </a:extLst>
          </p:cNvPr>
          <p:cNvSpPr>
            <a:spLocks noGrp="1"/>
          </p:cNvSpPr>
          <p:nvPr>
            <p:ph type="subTitle" idx="1"/>
          </p:nvPr>
        </p:nvSpPr>
        <p:spPr>
          <a:xfrm>
            <a:off x="2622760" y="5148553"/>
            <a:ext cx="6946479" cy="1094507"/>
          </a:xfrm>
        </p:spPr>
        <p:txBody>
          <a:bodyPr/>
          <a:lstStyle/>
          <a:p>
            <a:r>
              <a:rPr lang="en-US" dirty="0"/>
              <a:t>Team Name: Team Houdini</a:t>
            </a:r>
          </a:p>
          <a:p>
            <a:r>
              <a:rPr lang="en-US" dirty="0"/>
              <a:t>Mentor: Nikhil </a:t>
            </a:r>
            <a:r>
              <a:rPr lang="en-US" dirty="0" err="1"/>
              <a:t>Gogate</a:t>
            </a:r>
            <a:endParaRPr lang="en-US" dirty="0"/>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4293704" y="5855518"/>
            <a:ext cx="4293706" cy="276999"/>
          </a:xfrm>
          <a:prstGeom prst="rect">
            <a:avLst/>
          </a:prstGeom>
          <a:noFill/>
        </p:spPr>
        <p:txBody>
          <a:bodyPr wrap="square" rtlCol="0">
            <a:spAutoFit/>
          </a:bodyPr>
          <a:lstStyle/>
          <a:p>
            <a:r>
              <a:rPr lang="en-US" sz="1200" dirty="0"/>
              <a:t>Fig5 : Number of Ratings per Movie vs Count of Ratings</a:t>
            </a:r>
          </a:p>
        </p:txBody>
      </p:sp>
      <p:pic>
        <p:nvPicPr>
          <p:cNvPr id="4" name="Picture 3">
            <a:extLst>
              <a:ext uri="{FF2B5EF4-FFF2-40B4-BE49-F238E27FC236}">
                <a16:creationId xmlns:a16="http://schemas.microsoft.com/office/drawing/2014/main" id="{57F11818-AA49-4A87-9BEB-90C093C04615}"/>
              </a:ext>
            </a:extLst>
          </p:cNvPr>
          <p:cNvPicPr>
            <a:picLocks noChangeAspect="1"/>
          </p:cNvPicPr>
          <p:nvPr/>
        </p:nvPicPr>
        <p:blipFill>
          <a:blip r:embed="rId3"/>
          <a:stretch>
            <a:fillRect/>
          </a:stretch>
        </p:blipFill>
        <p:spPr>
          <a:xfrm>
            <a:off x="2672087" y="2342758"/>
            <a:ext cx="7192379" cy="3382181"/>
          </a:xfrm>
          <a:prstGeom prst="rect">
            <a:avLst/>
          </a:prstGeom>
        </p:spPr>
      </p:pic>
      <p:sp>
        <p:nvSpPr>
          <p:cNvPr id="6" name="TextBox 5">
            <a:extLst>
              <a:ext uri="{FF2B5EF4-FFF2-40B4-BE49-F238E27FC236}">
                <a16:creationId xmlns:a16="http://schemas.microsoft.com/office/drawing/2014/main" id="{80B1B37F-0ECD-4E0E-857F-CF5A58498A54}"/>
              </a:ext>
            </a:extLst>
          </p:cNvPr>
          <p:cNvSpPr txBox="1"/>
          <p:nvPr/>
        </p:nvSpPr>
        <p:spPr>
          <a:xfrm>
            <a:off x="1192695" y="6354563"/>
            <a:ext cx="7977809"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Some movies are very popular and rated by many users vs other movies.</a:t>
            </a:r>
          </a:p>
        </p:txBody>
      </p:sp>
    </p:spTree>
    <p:extLst>
      <p:ext uri="{BB962C8B-B14F-4D97-AF65-F5344CB8AC3E}">
        <p14:creationId xmlns:p14="http://schemas.microsoft.com/office/powerpoint/2010/main" val="178997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4227441" y="6410812"/>
            <a:ext cx="3737113" cy="276999"/>
          </a:xfrm>
          <a:prstGeom prst="rect">
            <a:avLst/>
          </a:prstGeom>
          <a:noFill/>
        </p:spPr>
        <p:txBody>
          <a:bodyPr wrap="square" rtlCol="0">
            <a:spAutoFit/>
          </a:bodyPr>
          <a:lstStyle/>
          <a:p>
            <a:r>
              <a:rPr lang="en-US" sz="1200" dirty="0"/>
              <a:t>Fig6 : Day of Week v/s Number of Ratings</a:t>
            </a:r>
          </a:p>
        </p:txBody>
      </p:sp>
      <p:pic>
        <p:nvPicPr>
          <p:cNvPr id="5" name="Picture 4">
            <a:extLst>
              <a:ext uri="{FF2B5EF4-FFF2-40B4-BE49-F238E27FC236}">
                <a16:creationId xmlns:a16="http://schemas.microsoft.com/office/drawing/2014/main" id="{E504F51E-59E8-4243-AD61-A72D0D01E36F}"/>
              </a:ext>
            </a:extLst>
          </p:cNvPr>
          <p:cNvPicPr>
            <a:picLocks noChangeAspect="1"/>
          </p:cNvPicPr>
          <p:nvPr/>
        </p:nvPicPr>
        <p:blipFill>
          <a:blip r:embed="rId3"/>
          <a:stretch>
            <a:fillRect/>
          </a:stretch>
        </p:blipFill>
        <p:spPr>
          <a:xfrm>
            <a:off x="2810757" y="2008864"/>
            <a:ext cx="6570480" cy="4282679"/>
          </a:xfrm>
          <a:prstGeom prst="rect">
            <a:avLst/>
          </a:prstGeom>
        </p:spPr>
      </p:pic>
    </p:spTree>
    <p:extLst>
      <p:ext uri="{BB962C8B-B14F-4D97-AF65-F5344CB8AC3E}">
        <p14:creationId xmlns:p14="http://schemas.microsoft.com/office/powerpoint/2010/main" val="130868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096691"/>
            <a:ext cx="10335078" cy="5314121"/>
          </a:xfrm>
        </p:spPr>
        <p:txBody>
          <a:bodyPr>
            <a:normAutofit/>
          </a:bodyPr>
          <a:lstStyle/>
          <a:p>
            <a:r>
              <a:rPr lang="en-US" dirty="0"/>
              <a:t>Baseline estimate for predicting rating for movie </a:t>
            </a:r>
            <a:r>
              <a:rPr lang="en-US" dirty="0" err="1"/>
              <a:t>i</a:t>
            </a:r>
            <a:r>
              <a:rPr lang="en-US" dirty="0"/>
              <a:t> by user u (</a:t>
            </a:r>
            <a:r>
              <a:rPr lang="en-US" dirty="0" err="1"/>
              <a:t>b</a:t>
            </a:r>
            <a:r>
              <a:rPr lang="en-US" baseline="-25000" dirty="0" err="1"/>
              <a:t>ui</a:t>
            </a:r>
            <a:r>
              <a:rPr lang="en-US" dirty="0"/>
              <a:t>)</a:t>
            </a:r>
          </a:p>
          <a:p>
            <a:pPr marL="0" indent="0">
              <a:buNone/>
            </a:pPr>
            <a:endParaRPr lang="en-US" dirty="0"/>
          </a:p>
          <a:p>
            <a:endParaRPr lang="en-US" dirty="0"/>
          </a:p>
          <a:p>
            <a:pPr lvl="8"/>
            <a:r>
              <a:rPr lang="en-US" dirty="0"/>
              <a:t>User bias (</a:t>
            </a:r>
            <a:r>
              <a:rPr lang="en-US" dirty="0" err="1"/>
              <a:t>b</a:t>
            </a:r>
            <a:r>
              <a:rPr lang="en-US" baseline="-25000" dirty="0" err="1"/>
              <a:t>u</a:t>
            </a:r>
            <a:r>
              <a:rPr lang="en-US" dirty="0"/>
              <a:t>)</a:t>
            </a:r>
          </a:p>
          <a:p>
            <a:pPr lvl="8"/>
            <a:r>
              <a:rPr lang="en-US" dirty="0"/>
              <a:t>Item bias (b</a:t>
            </a:r>
            <a:r>
              <a:rPr lang="en-US" baseline="-25000" dirty="0"/>
              <a:t>i</a:t>
            </a:r>
            <a:r>
              <a:rPr lang="en-US" dirty="0"/>
              <a:t>)</a:t>
            </a:r>
          </a:p>
          <a:p>
            <a:pPr lvl="8"/>
            <a:r>
              <a:rPr lang="en-US" dirty="0"/>
              <a:t>Rating by user u for item </a:t>
            </a:r>
            <a:r>
              <a:rPr lang="en-US" dirty="0" err="1"/>
              <a:t>i</a:t>
            </a:r>
            <a:r>
              <a:rPr lang="en-US" dirty="0"/>
              <a:t> (</a:t>
            </a:r>
            <a:r>
              <a:rPr lang="en-US" dirty="0" err="1"/>
              <a:t>r</a:t>
            </a:r>
            <a:r>
              <a:rPr lang="en-US" baseline="-25000" dirty="0" err="1"/>
              <a:t>ui</a:t>
            </a:r>
            <a:r>
              <a:rPr lang="en-US" dirty="0"/>
              <a:t>).</a:t>
            </a:r>
          </a:p>
          <a:p>
            <a:r>
              <a:rPr lang="en-US" dirty="0"/>
              <a:t>Implicit feedback (N(u)) contains all items for which implicit preference was provided by user u.)</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Baseline estimate</a:t>
            </a:r>
          </a:p>
        </p:txBody>
      </p:sp>
      <p:pic>
        <p:nvPicPr>
          <p:cNvPr id="12" name="Picture 11">
            <a:extLst>
              <a:ext uri="{FF2B5EF4-FFF2-40B4-BE49-F238E27FC236}">
                <a16:creationId xmlns:a16="http://schemas.microsoft.com/office/drawing/2014/main" id="{6BA71023-E525-4AB4-9B30-50D6DA8B538D}"/>
              </a:ext>
            </a:extLst>
          </p:cNvPr>
          <p:cNvPicPr>
            <a:picLocks noChangeAspect="1"/>
          </p:cNvPicPr>
          <p:nvPr/>
        </p:nvPicPr>
        <p:blipFill>
          <a:blip r:embed="rId3"/>
          <a:stretch>
            <a:fillRect/>
          </a:stretch>
        </p:blipFill>
        <p:spPr>
          <a:xfrm>
            <a:off x="4233945" y="3059459"/>
            <a:ext cx="2665551" cy="569844"/>
          </a:xfrm>
          <a:prstGeom prst="rect">
            <a:avLst/>
          </a:prstGeom>
        </p:spPr>
      </p:pic>
    </p:spTree>
    <p:extLst>
      <p:ext uri="{BB962C8B-B14F-4D97-AF65-F5344CB8AC3E}">
        <p14:creationId xmlns:p14="http://schemas.microsoft.com/office/powerpoint/2010/main" val="63704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316726"/>
            <a:ext cx="10335078" cy="5218461"/>
          </a:xfrm>
        </p:spPr>
        <p:txBody>
          <a:bodyPr>
            <a:normAutofit/>
          </a:bodyPr>
          <a:lstStyle/>
          <a:p>
            <a:r>
              <a:rPr lang="en-US" dirty="0"/>
              <a:t>User oriented CF system.</a:t>
            </a:r>
          </a:p>
          <a:p>
            <a:r>
              <a:rPr lang="en-US" dirty="0"/>
              <a:t>Estimate unknown ratings based on recorded ratings of like minded users.</a:t>
            </a:r>
          </a:p>
          <a:p>
            <a:r>
              <a:rPr lang="en-US" dirty="0"/>
              <a:t>A rating is estimated using known ratings made by the same user on similar items.</a:t>
            </a:r>
          </a:p>
          <a:p>
            <a:r>
              <a:rPr lang="en-US" dirty="0"/>
              <a:t>Similarity measure between items (cosine, Pearson’s correlation).</a:t>
            </a:r>
          </a:p>
          <a:p>
            <a:r>
              <a:rPr lang="en-US" dirty="0"/>
              <a:t>The predicted value of </a:t>
            </a:r>
            <a:r>
              <a:rPr lang="en-US" dirty="0" err="1"/>
              <a:t>r</a:t>
            </a:r>
            <a:r>
              <a:rPr lang="en-US" baseline="-25000" dirty="0" err="1"/>
              <a:t>ui</a:t>
            </a:r>
            <a:r>
              <a:rPr lang="en-US" dirty="0"/>
              <a:t> is taken as a weighted average of the ratings of neighboring items, while adjusting for user and item effects through the baseline estimates.</a:t>
            </a:r>
          </a:p>
          <a:p>
            <a:r>
              <a:rPr lang="en-US" dirty="0" err="1"/>
              <a:t>s</a:t>
            </a:r>
            <a:r>
              <a:rPr lang="en-US" baseline="-25000" dirty="0" err="1"/>
              <a:t>ij</a:t>
            </a:r>
            <a:r>
              <a:rPr lang="en-US" dirty="0"/>
              <a:t> – similarity between items </a:t>
            </a:r>
            <a:r>
              <a:rPr lang="en-US" dirty="0" err="1"/>
              <a:t>i</a:t>
            </a:r>
            <a:r>
              <a:rPr lang="en-US" dirty="0"/>
              <a:t> and j.</a:t>
            </a:r>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Neighborhood model</a:t>
            </a:r>
          </a:p>
        </p:txBody>
      </p:sp>
      <p:pic>
        <p:nvPicPr>
          <p:cNvPr id="5" name="Picture 4">
            <a:extLst>
              <a:ext uri="{FF2B5EF4-FFF2-40B4-BE49-F238E27FC236}">
                <a16:creationId xmlns:a16="http://schemas.microsoft.com/office/drawing/2014/main" id="{6DA61FD2-D448-45E5-9BAC-CC1824ABDC9B}"/>
              </a:ext>
            </a:extLst>
          </p:cNvPr>
          <p:cNvPicPr>
            <a:picLocks noChangeAspect="1"/>
          </p:cNvPicPr>
          <p:nvPr/>
        </p:nvPicPr>
        <p:blipFill>
          <a:blip r:embed="rId3"/>
          <a:stretch>
            <a:fillRect/>
          </a:stretch>
        </p:blipFill>
        <p:spPr>
          <a:xfrm>
            <a:off x="5977539" y="4750240"/>
            <a:ext cx="5088751" cy="1109086"/>
          </a:xfrm>
          <a:prstGeom prst="rect">
            <a:avLst/>
          </a:prstGeom>
        </p:spPr>
      </p:pic>
    </p:spTree>
    <p:extLst>
      <p:ext uri="{BB962C8B-B14F-4D97-AF65-F5344CB8AC3E}">
        <p14:creationId xmlns:p14="http://schemas.microsoft.com/office/powerpoint/2010/main" val="2189482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SVD and SVD++ model</a:t>
            </a:r>
          </a:p>
        </p:txBody>
      </p:sp>
      <p:sp>
        <p:nvSpPr>
          <p:cNvPr id="7" name="Content Placeholder 2">
            <a:extLst>
              <a:ext uri="{FF2B5EF4-FFF2-40B4-BE49-F238E27FC236}">
                <a16:creationId xmlns:a16="http://schemas.microsoft.com/office/drawing/2014/main" id="{94F3AF3C-1C3A-49B1-88CE-3E62DD52ADFE}"/>
              </a:ext>
            </a:extLst>
          </p:cNvPr>
          <p:cNvSpPr txBox="1">
            <a:spLocks/>
          </p:cNvSpPr>
          <p:nvPr/>
        </p:nvSpPr>
        <p:spPr>
          <a:xfrm>
            <a:off x="649980" y="1867867"/>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Matrix factorization</a:t>
            </a:r>
            <a:r>
              <a:rPr lang="en-US" dirty="0"/>
              <a:t> is a class of </a:t>
            </a:r>
            <a:r>
              <a:rPr lang="en-US" dirty="0">
                <a:hlinkClick r:id="rId3" tooltip="Collaborative filtering">
                  <a:extLst>
                    <a:ext uri="{A12FA001-AC4F-418D-AE19-62706E023703}">
                      <ahyp:hlinkClr xmlns:ahyp="http://schemas.microsoft.com/office/drawing/2018/hyperlinkcolor" val="tx"/>
                    </a:ext>
                  </a:extLst>
                </a:hlinkClick>
              </a:rPr>
              <a:t>collaborative filtering</a:t>
            </a:r>
            <a:r>
              <a:rPr lang="en-US" dirty="0"/>
              <a:t> algorithms.</a:t>
            </a:r>
          </a:p>
          <a:p>
            <a:r>
              <a:rPr lang="en-US" dirty="0"/>
              <a:t>A popular approach to latent factor models is induced by an SVD-like lower rank decomposition of the ratings matrix.</a:t>
            </a:r>
          </a:p>
          <a:p>
            <a:r>
              <a:rPr lang="en-US" dirty="0"/>
              <a:t>Each user u is associated with a user-factors vector </a:t>
            </a:r>
            <a:r>
              <a:rPr lang="en-US" dirty="0" err="1"/>
              <a:t>p</a:t>
            </a:r>
            <a:r>
              <a:rPr lang="en-US" baseline="-25000" dirty="0" err="1"/>
              <a:t>u</a:t>
            </a:r>
            <a:r>
              <a:rPr lang="en-US" dirty="0"/>
              <a:t> ∈ R</a:t>
            </a:r>
            <a:r>
              <a:rPr lang="en-US" baseline="-25000" dirty="0"/>
              <a:t>f</a:t>
            </a:r>
            <a:r>
              <a:rPr lang="en-US" dirty="0"/>
              <a:t> , and each item </a:t>
            </a:r>
            <a:r>
              <a:rPr lang="en-US" dirty="0" err="1"/>
              <a:t>i</a:t>
            </a:r>
            <a:r>
              <a:rPr lang="en-US" dirty="0"/>
              <a:t> with an item-factors vector q</a:t>
            </a:r>
            <a:r>
              <a:rPr lang="en-US" baseline="-25000" dirty="0"/>
              <a:t>i</a:t>
            </a:r>
            <a:r>
              <a:rPr lang="en-US" dirty="0"/>
              <a:t> ∈ R</a:t>
            </a:r>
            <a:r>
              <a:rPr lang="en-US" baseline="-25000" dirty="0"/>
              <a:t>f</a:t>
            </a:r>
            <a:r>
              <a:rPr lang="en-US" dirty="0"/>
              <a:t> . </a:t>
            </a:r>
          </a:p>
          <a:p>
            <a:r>
              <a:rPr lang="en-US" dirty="0"/>
              <a:t>Prediction is done by the rule: </a:t>
            </a:r>
          </a:p>
          <a:p>
            <a:endParaRPr lang="en-US" dirty="0"/>
          </a:p>
          <a:p>
            <a:r>
              <a:rPr lang="en-US" dirty="0"/>
              <a:t>This is the SVD model. An improvement to this model is Asymmetric SVD which uses implicit feedback.</a:t>
            </a:r>
          </a:p>
          <a:p>
            <a:r>
              <a:rPr lang="en-US" dirty="0"/>
              <a:t>As we do not really have much independent implicit feedback for the our ml-100k dataset, so we turn towards an improved model.</a:t>
            </a:r>
          </a:p>
          <a:p>
            <a:endParaRPr lang="en-US" dirty="0"/>
          </a:p>
        </p:txBody>
      </p:sp>
      <p:pic>
        <p:nvPicPr>
          <p:cNvPr id="9" name="Picture 8">
            <a:extLst>
              <a:ext uri="{FF2B5EF4-FFF2-40B4-BE49-F238E27FC236}">
                <a16:creationId xmlns:a16="http://schemas.microsoft.com/office/drawing/2014/main" id="{CBE0A714-F2AB-465D-8999-C634AF5E648E}"/>
              </a:ext>
            </a:extLst>
          </p:cNvPr>
          <p:cNvPicPr>
            <a:picLocks noChangeAspect="1"/>
          </p:cNvPicPr>
          <p:nvPr/>
        </p:nvPicPr>
        <p:blipFill>
          <a:blip r:embed="rId4"/>
          <a:stretch>
            <a:fillRect/>
          </a:stretch>
        </p:blipFill>
        <p:spPr>
          <a:xfrm>
            <a:off x="4619551" y="4033386"/>
            <a:ext cx="2687484" cy="569370"/>
          </a:xfrm>
          <a:prstGeom prst="rect">
            <a:avLst/>
          </a:prstGeom>
        </p:spPr>
      </p:pic>
    </p:spTree>
    <p:extLst>
      <p:ext uri="{BB962C8B-B14F-4D97-AF65-F5344CB8AC3E}">
        <p14:creationId xmlns:p14="http://schemas.microsoft.com/office/powerpoint/2010/main" val="182387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a:p>
            <a:endParaRPr lang="en-US" dirty="0"/>
          </a:p>
          <a:p>
            <a:endParaRPr lang="en-US" dirty="0"/>
          </a:p>
          <a:p>
            <a:endParaRPr lang="en-US" dirty="0"/>
          </a:p>
          <a:p>
            <a:r>
              <a:rPr lang="en-US" dirty="0"/>
              <a:t>Its results are more accurate than all previously published methods on the Netflix data and other similar movie datasets which struggles with the same implicit feedback limitation.</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SVD and SVD++ model</a:t>
            </a:r>
          </a:p>
        </p:txBody>
      </p:sp>
      <p:sp>
        <p:nvSpPr>
          <p:cNvPr id="7" name="Content Placeholder 2">
            <a:extLst>
              <a:ext uri="{FF2B5EF4-FFF2-40B4-BE49-F238E27FC236}">
                <a16:creationId xmlns:a16="http://schemas.microsoft.com/office/drawing/2014/main" id="{94F3AF3C-1C3A-49B1-88CE-3E62DD52ADFE}"/>
              </a:ext>
            </a:extLst>
          </p:cNvPr>
          <p:cNvSpPr txBox="1">
            <a:spLocks/>
          </p:cNvSpPr>
          <p:nvPr/>
        </p:nvSpPr>
        <p:spPr>
          <a:xfrm>
            <a:off x="649980" y="1867867"/>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35BC8A13-7B31-4445-99E1-BB8B5D9685DF}"/>
              </a:ext>
            </a:extLst>
          </p:cNvPr>
          <p:cNvPicPr>
            <a:picLocks noChangeAspect="1"/>
          </p:cNvPicPr>
          <p:nvPr/>
        </p:nvPicPr>
        <p:blipFill>
          <a:blip r:embed="rId3"/>
          <a:stretch>
            <a:fillRect/>
          </a:stretch>
        </p:blipFill>
        <p:spPr>
          <a:xfrm>
            <a:off x="3799424" y="2432514"/>
            <a:ext cx="4593150" cy="996486"/>
          </a:xfrm>
          <a:prstGeom prst="rect">
            <a:avLst/>
          </a:prstGeom>
        </p:spPr>
      </p:pic>
      <p:sp>
        <p:nvSpPr>
          <p:cNvPr id="6" name="TextBox 5">
            <a:extLst>
              <a:ext uri="{FF2B5EF4-FFF2-40B4-BE49-F238E27FC236}">
                <a16:creationId xmlns:a16="http://schemas.microsoft.com/office/drawing/2014/main" id="{177CF101-BE6A-4E48-950B-6E1D20DE19EB}"/>
              </a:ext>
            </a:extLst>
          </p:cNvPr>
          <p:cNvSpPr txBox="1"/>
          <p:nvPr/>
        </p:nvSpPr>
        <p:spPr>
          <a:xfrm>
            <a:off x="810000" y="2623259"/>
            <a:ext cx="9050610" cy="369332"/>
          </a:xfrm>
          <a:prstGeom prst="rect">
            <a:avLst/>
          </a:prstGeom>
          <a:noFill/>
        </p:spPr>
        <p:txBody>
          <a:bodyPr wrap="square" rtlCol="0">
            <a:spAutoFit/>
          </a:bodyPr>
          <a:lstStyle/>
          <a:p>
            <a:r>
              <a:rPr lang="en-US" dirty="0"/>
              <a:t>	SVD++ model : </a:t>
            </a:r>
          </a:p>
        </p:txBody>
      </p:sp>
    </p:spTree>
    <p:extLst>
      <p:ext uri="{BB962C8B-B14F-4D97-AF65-F5344CB8AC3E}">
        <p14:creationId xmlns:p14="http://schemas.microsoft.com/office/powerpoint/2010/main" val="156235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Integrated model</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649980" y="1913073"/>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A combined model which will sum the predictions of previously defined neighborhood and SVD++ 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4E3241DB-E018-4F27-BFEF-1BE8E1F539A3}"/>
              </a:ext>
            </a:extLst>
          </p:cNvPr>
          <p:cNvPicPr>
            <a:picLocks noChangeAspect="1"/>
          </p:cNvPicPr>
          <p:nvPr/>
        </p:nvPicPr>
        <p:blipFill>
          <a:blip r:embed="rId3"/>
          <a:stretch>
            <a:fillRect/>
          </a:stretch>
        </p:blipFill>
        <p:spPr>
          <a:xfrm>
            <a:off x="2181082" y="3429000"/>
            <a:ext cx="7546014" cy="1990315"/>
          </a:xfrm>
          <a:prstGeom prst="rect">
            <a:avLst/>
          </a:prstGeom>
        </p:spPr>
      </p:pic>
    </p:spTree>
    <p:extLst>
      <p:ext uri="{BB962C8B-B14F-4D97-AF65-F5344CB8AC3E}">
        <p14:creationId xmlns:p14="http://schemas.microsoft.com/office/powerpoint/2010/main" val="2454922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Integrated model</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649980" y="1913073"/>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Backprop for Integrated model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0C536C31-2E87-4198-929B-02D813061AD0}"/>
              </a:ext>
            </a:extLst>
          </p:cNvPr>
          <p:cNvPicPr>
            <a:picLocks noChangeAspect="1"/>
          </p:cNvPicPr>
          <p:nvPr/>
        </p:nvPicPr>
        <p:blipFill>
          <a:blip r:embed="rId3"/>
          <a:stretch>
            <a:fillRect/>
          </a:stretch>
        </p:blipFill>
        <p:spPr>
          <a:xfrm>
            <a:off x="2850110" y="3428999"/>
            <a:ext cx="5934818" cy="3316701"/>
          </a:xfrm>
          <a:prstGeom prst="rect">
            <a:avLst/>
          </a:prstGeom>
        </p:spPr>
      </p:pic>
    </p:spTree>
    <p:extLst>
      <p:ext uri="{BB962C8B-B14F-4D97-AF65-F5344CB8AC3E}">
        <p14:creationId xmlns:p14="http://schemas.microsoft.com/office/powerpoint/2010/main" val="190300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Integrated model</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649980" y="2239617"/>
            <a:ext cx="10335078" cy="4891917"/>
          </a:xfrm>
          <a:prstGeom prst="rect">
            <a:avLst/>
          </a:prstGeom>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Parameters used : </a:t>
            </a:r>
          </a:p>
          <a:p>
            <a:pPr lvl="1"/>
            <a:r>
              <a:rPr lang="en-US" dirty="0"/>
              <a:t>Meta parameters: γ1 = γ2 = 0.007, γ3 = 0.001, λ6 = 0.005, λ7 = λ8 = 0.015.</a:t>
            </a:r>
          </a:p>
          <a:p>
            <a:pPr lvl="1"/>
            <a:r>
              <a:rPr lang="en-US" dirty="0"/>
              <a:t>We decrease step sizes (the </a:t>
            </a:r>
            <a:r>
              <a:rPr lang="en-US" dirty="0" err="1"/>
              <a:t>γ’s</a:t>
            </a:r>
            <a:r>
              <a:rPr lang="en-US" dirty="0"/>
              <a:t>) by a factor of 0.9 after each iteration.</a:t>
            </a:r>
          </a:p>
          <a:p>
            <a:pPr lvl="1"/>
            <a:r>
              <a:rPr lang="en-US" dirty="0"/>
              <a:t>All results are measured for Epochs of 30.</a:t>
            </a:r>
          </a:p>
          <a:p>
            <a:pPr lvl="1"/>
            <a:r>
              <a:rPr lang="en-US" dirty="0"/>
              <a:t>Epoch time for running the models on Kaggle were :</a:t>
            </a:r>
          </a:p>
          <a:p>
            <a:pPr lvl="2"/>
            <a:r>
              <a:rPr lang="en-US" dirty="0"/>
              <a:t>Neighborhood Model  : 1.312 mins</a:t>
            </a:r>
          </a:p>
          <a:p>
            <a:pPr lvl="2"/>
            <a:r>
              <a:rPr lang="en-US" dirty="0"/>
              <a:t>SVD++ model : 2.45 mins</a:t>
            </a:r>
          </a:p>
          <a:p>
            <a:pPr lvl="2"/>
            <a:r>
              <a:rPr lang="en-US" dirty="0"/>
              <a:t>Integrated model : 4.54 mins</a:t>
            </a:r>
          </a:p>
          <a:p>
            <a:pPr lvl="2"/>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564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CD790B18-8065-4435-857D-4A7DA00CEBC9}"/>
              </a:ext>
            </a:extLst>
          </p:cNvPr>
          <p:cNvGraphicFramePr>
            <a:graphicFrameLocks noGrp="1"/>
          </p:cNvGraphicFramePr>
          <p:nvPr>
            <p:extLst>
              <p:ext uri="{D42A27DB-BD31-4B8C-83A1-F6EECF244321}">
                <p14:modId xmlns:p14="http://schemas.microsoft.com/office/powerpoint/2010/main" val="1951903297"/>
              </p:ext>
            </p:extLst>
          </p:nvPr>
        </p:nvGraphicFramePr>
        <p:xfrm>
          <a:off x="1939234" y="2899243"/>
          <a:ext cx="8127999" cy="1142670"/>
        </p:xfrm>
        <a:graphic>
          <a:graphicData uri="http://schemas.openxmlformats.org/drawingml/2006/table">
            <a:tbl>
              <a:tblPr firstRow="1" bandRow="1">
                <a:tableStyleId>{69C7853C-536D-4A76-A0AE-DD22124D55A5}</a:tableStyleId>
              </a:tblPr>
              <a:tblGrid>
                <a:gridCol w="2709333">
                  <a:extLst>
                    <a:ext uri="{9D8B030D-6E8A-4147-A177-3AD203B41FA5}">
                      <a16:colId xmlns:a16="http://schemas.microsoft.com/office/drawing/2014/main" val="2045088174"/>
                    </a:ext>
                  </a:extLst>
                </a:gridCol>
                <a:gridCol w="2709333">
                  <a:extLst>
                    <a:ext uri="{9D8B030D-6E8A-4147-A177-3AD203B41FA5}">
                      <a16:colId xmlns:a16="http://schemas.microsoft.com/office/drawing/2014/main" val="1910292730"/>
                    </a:ext>
                  </a:extLst>
                </a:gridCol>
                <a:gridCol w="2709333">
                  <a:extLst>
                    <a:ext uri="{9D8B030D-6E8A-4147-A177-3AD203B41FA5}">
                      <a16:colId xmlns:a16="http://schemas.microsoft.com/office/drawing/2014/main" val="3672201300"/>
                    </a:ext>
                  </a:extLst>
                </a:gridCol>
              </a:tblGrid>
              <a:tr h="571335">
                <a:tc>
                  <a:txBody>
                    <a:bodyPr/>
                    <a:lstStyle/>
                    <a:p>
                      <a:pPr algn="ctr"/>
                      <a:r>
                        <a:rPr lang="en-US" dirty="0"/>
                        <a:t>Neighborhood Model</a:t>
                      </a:r>
                    </a:p>
                  </a:txBody>
                  <a:tcPr/>
                </a:tc>
                <a:tc>
                  <a:txBody>
                    <a:bodyPr/>
                    <a:lstStyle/>
                    <a:p>
                      <a:pPr algn="ctr"/>
                      <a:r>
                        <a:rPr lang="en-US" dirty="0"/>
                        <a:t>SVD++</a:t>
                      </a:r>
                    </a:p>
                  </a:txBody>
                  <a:tcPr/>
                </a:tc>
                <a:tc>
                  <a:txBody>
                    <a:bodyPr/>
                    <a:lstStyle/>
                    <a:p>
                      <a:pPr algn="ctr"/>
                      <a:r>
                        <a:rPr lang="en-US" dirty="0"/>
                        <a:t>Integrated Model</a:t>
                      </a:r>
                    </a:p>
                  </a:txBody>
                  <a:tcPr/>
                </a:tc>
                <a:extLst>
                  <a:ext uri="{0D108BD9-81ED-4DB2-BD59-A6C34878D82A}">
                    <a16:rowId xmlns:a16="http://schemas.microsoft.com/office/drawing/2014/main" val="158918820"/>
                  </a:ext>
                </a:extLst>
              </a:tr>
              <a:tr h="571335">
                <a:tc>
                  <a:txBody>
                    <a:bodyPr/>
                    <a:lstStyle/>
                    <a:p>
                      <a:pPr algn="ctr"/>
                      <a:r>
                        <a:rPr lang="en-US" dirty="0"/>
                        <a:t>1.7757</a:t>
                      </a:r>
                    </a:p>
                  </a:txBody>
                  <a:tcPr/>
                </a:tc>
                <a:tc>
                  <a:txBody>
                    <a:bodyPr/>
                    <a:lstStyle/>
                    <a:p>
                      <a:pPr algn="ctr"/>
                      <a:r>
                        <a:rPr lang="en-US" dirty="0"/>
                        <a:t>0.941</a:t>
                      </a:r>
                    </a:p>
                  </a:txBody>
                  <a:tcPr/>
                </a:tc>
                <a:tc>
                  <a:txBody>
                    <a:bodyPr/>
                    <a:lstStyle/>
                    <a:p>
                      <a:pPr algn="ctr"/>
                      <a:r>
                        <a:rPr lang="en-US" dirty="0"/>
                        <a:t>0.9283</a:t>
                      </a:r>
                    </a:p>
                  </a:txBody>
                  <a:tcPr/>
                </a:tc>
                <a:extLst>
                  <a:ext uri="{0D108BD9-81ED-4DB2-BD59-A6C34878D82A}">
                    <a16:rowId xmlns:a16="http://schemas.microsoft.com/office/drawing/2014/main" val="3691819776"/>
                  </a:ext>
                </a:extLst>
              </a:tr>
            </a:tbl>
          </a:graphicData>
        </a:graphic>
      </p:graphicFrame>
      <p:sp>
        <p:nvSpPr>
          <p:cNvPr id="5" name="TextBox 4">
            <a:extLst>
              <a:ext uri="{FF2B5EF4-FFF2-40B4-BE49-F238E27FC236}">
                <a16:creationId xmlns:a16="http://schemas.microsoft.com/office/drawing/2014/main" id="{B4CAC11E-2C9F-4F44-A74D-430BE2DDA525}"/>
              </a:ext>
            </a:extLst>
          </p:cNvPr>
          <p:cNvSpPr txBox="1"/>
          <p:nvPr/>
        </p:nvSpPr>
        <p:spPr>
          <a:xfrm>
            <a:off x="4141302" y="4193765"/>
            <a:ext cx="3909393" cy="338554"/>
          </a:xfrm>
          <a:prstGeom prst="rect">
            <a:avLst/>
          </a:prstGeom>
          <a:noFill/>
        </p:spPr>
        <p:txBody>
          <a:bodyPr wrap="square" rtlCol="0">
            <a:spAutoFit/>
          </a:bodyPr>
          <a:lstStyle/>
          <a:p>
            <a:r>
              <a:rPr lang="en-US" sz="1600" dirty="0"/>
              <a:t>Error in RMSE (root mean square error)</a:t>
            </a:r>
          </a:p>
        </p:txBody>
      </p:sp>
    </p:spTree>
    <p:extLst>
      <p:ext uri="{BB962C8B-B14F-4D97-AF65-F5344CB8AC3E}">
        <p14:creationId xmlns:p14="http://schemas.microsoft.com/office/powerpoint/2010/main" val="207264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8223" y="2043976"/>
            <a:ext cx="5186363" cy="4814024"/>
          </a:xfrm>
        </p:spPr>
        <p:txBody>
          <a:bodyPr>
            <a:normAutofit/>
          </a:bodyPr>
          <a:lstStyle/>
          <a:p>
            <a:r>
              <a:rPr lang="en-US" dirty="0"/>
              <a:t>Problem Statement</a:t>
            </a:r>
          </a:p>
          <a:p>
            <a:r>
              <a:rPr lang="en-US" dirty="0"/>
              <a:t>What are Recommender Systems ?</a:t>
            </a:r>
          </a:p>
          <a:p>
            <a:r>
              <a:rPr lang="en-US" dirty="0"/>
              <a:t>Motivation</a:t>
            </a:r>
          </a:p>
          <a:p>
            <a:r>
              <a:rPr lang="en-US" dirty="0"/>
              <a:t>Dataset</a:t>
            </a:r>
          </a:p>
          <a:p>
            <a:r>
              <a:rPr lang="en-US" dirty="0"/>
              <a:t>Models</a:t>
            </a:r>
          </a:p>
          <a:p>
            <a:pPr lvl="1"/>
            <a:r>
              <a:rPr lang="en-US" dirty="0"/>
              <a:t>Neighborhood Model</a:t>
            </a:r>
          </a:p>
          <a:p>
            <a:pPr lvl="1"/>
            <a:r>
              <a:rPr lang="en-US" dirty="0"/>
              <a:t>SVD++ Model</a:t>
            </a:r>
          </a:p>
          <a:p>
            <a:pPr lvl="1"/>
            <a:r>
              <a:rPr lang="en-US" dirty="0"/>
              <a:t>Integrated Model</a:t>
            </a:r>
          </a:p>
          <a:p>
            <a:r>
              <a:rPr lang="en-US" dirty="0"/>
              <a:t>Results</a:t>
            </a:r>
          </a:p>
          <a:p>
            <a:r>
              <a:rPr lang="en-US" dirty="0"/>
              <a:t>Challenges and Limitations</a:t>
            </a:r>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13104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Limitations</a:t>
            </a:r>
          </a:p>
        </p:txBody>
      </p:sp>
      <p:sp>
        <p:nvSpPr>
          <p:cNvPr id="6" name="Content Placeholder 2">
            <a:extLst>
              <a:ext uri="{FF2B5EF4-FFF2-40B4-BE49-F238E27FC236}">
                <a16:creationId xmlns:a16="http://schemas.microsoft.com/office/drawing/2014/main" id="{BE26E712-11A5-4C80-8EDE-889F692EAC44}"/>
              </a:ext>
            </a:extLst>
          </p:cNvPr>
          <p:cNvSpPr txBox="1">
            <a:spLocks/>
          </p:cNvSpPr>
          <p:nvPr/>
        </p:nvSpPr>
        <p:spPr>
          <a:xfrm>
            <a:off x="810000" y="819769"/>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dirty="0"/>
          </a:p>
          <a:p>
            <a:r>
              <a:rPr lang="en-US" dirty="0"/>
              <a:t>Insufficient hardware support to run large dataset (Netflix dataset), even in CSR format.</a:t>
            </a:r>
          </a:p>
          <a:p>
            <a:r>
              <a:rPr lang="en-US" dirty="0"/>
              <a:t>Better sources needed for implicit feedback.</a:t>
            </a:r>
          </a:p>
          <a:p>
            <a:r>
              <a:rPr lang="en-US" dirty="0"/>
              <a:t>Data sparsity</a:t>
            </a:r>
          </a:p>
          <a:p>
            <a:r>
              <a:rPr lang="en-US" dirty="0"/>
              <a:t>Scalability</a:t>
            </a:r>
          </a:p>
          <a:p>
            <a:r>
              <a:rPr lang="en-US" dirty="0"/>
              <a:t>Cold Start Problem.</a:t>
            </a:r>
          </a:p>
        </p:txBody>
      </p:sp>
    </p:spTree>
    <p:extLst>
      <p:ext uri="{BB962C8B-B14F-4D97-AF65-F5344CB8AC3E}">
        <p14:creationId xmlns:p14="http://schemas.microsoft.com/office/powerpoint/2010/main" val="3684275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7EC95-D971-4A86-9927-619CED5AB4B2}"/>
              </a:ext>
            </a:extLst>
          </p:cNvPr>
          <p:cNvSpPr>
            <a:spLocks noGrp="1"/>
          </p:cNvSpPr>
          <p:nvPr>
            <p:ph type="title"/>
          </p:nvPr>
        </p:nvSpPr>
        <p:spPr>
          <a:xfrm>
            <a:off x="974317" y="2002996"/>
            <a:ext cx="10561418" cy="1426004"/>
          </a:xfrm>
        </p:spPr>
        <p:txBody>
          <a:bodyPr/>
          <a:lstStyle/>
          <a:p>
            <a:r>
              <a:rPr lang="en-US" dirty="0"/>
              <a:t>Thank you.</a:t>
            </a:r>
          </a:p>
        </p:txBody>
      </p:sp>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a:xfrm>
            <a:off x="0" y="0"/>
            <a:ext cx="12192000" cy="4851400"/>
          </a:xfrm>
        </p:spPr>
        <p:txBody>
          <a:bodyPr>
            <a:normAutofit/>
          </a:bodyPr>
          <a:lstStyle/>
          <a:p>
            <a:pPr marL="0" indent="0" algn="ctr">
              <a:buFont typeface="Arial" panose="020B0604020202020204" pitchFamily="34" charset="0"/>
              <a:buNone/>
            </a:pPr>
            <a:r>
              <a:rPr lang="en-US" sz="6000" dirty="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198029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417638"/>
            <a:ext cx="9854326" cy="4814024"/>
          </a:xfrm>
        </p:spPr>
        <p:txBody>
          <a:bodyPr>
            <a:normAutofit/>
          </a:bodyPr>
          <a:lstStyle/>
          <a:p>
            <a:r>
              <a:rPr lang="en-US" dirty="0"/>
              <a:t>To use collaborative filtering techniques to apply on Movie dataset that recommends the movies for users based on the reviews and past data.</a:t>
            </a:r>
          </a:p>
          <a:p>
            <a:r>
              <a:rPr lang="en-US" dirty="0"/>
              <a:t>Implement baseline CF models</a:t>
            </a:r>
          </a:p>
          <a:p>
            <a:pPr lvl="1"/>
            <a:r>
              <a:rPr lang="en-US" dirty="0"/>
              <a:t>Neighborhood model</a:t>
            </a:r>
          </a:p>
          <a:p>
            <a:pPr lvl="1"/>
            <a:r>
              <a:rPr lang="en-US" dirty="0"/>
              <a:t>SVD++ model</a:t>
            </a:r>
          </a:p>
          <a:p>
            <a:r>
              <a:rPr lang="en-US" dirty="0"/>
              <a:t>Improve them using technique that integrates the two models.</a:t>
            </a:r>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81373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2266121"/>
            <a:ext cx="9854326" cy="4591880"/>
          </a:xfrm>
        </p:spPr>
        <p:txBody>
          <a:bodyPr>
            <a:normAutofit/>
          </a:bodyPr>
          <a:lstStyle/>
          <a:p>
            <a:r>
              <a:rPr lang="en-US" dirty="0"/>
              <a:t>Information filtering system that seeks to predict the "rating" or "preference" a user would give to an item.</a:t>
            </a:r>
          </a:p>
          <a:p>
            <a:r>
              <a:rPr lang="en-US" dirty="0"/>
              <a:t>Two main types of Recommender Systems:</a:t>
            </a:r>
          </a:p>
          <a:p>
            <a:pPr lvl="1"/>
            <a:r>
              <a:rPr lang="en-US" dirty="0"/>
              <a:t>Content based</a:t>
            </a:r>
          </a:p>
          <a:p>
            <a:pPr lvl="1"/>
            <a:r>
              <a:rPr lang="en-US" dirty="0"/>
              <a:t>Collaborative Filtering</a:t>
            </a:r>
          </a:p>
          <a:p>
            <a:pPr lvl="2"/>
            <a:r>
              <a:rPr lang="en-US" dirty="0"/>
              <a:t>Neighborhood Model</a:t>
            </a:r>
          </a:p>
          <a:p>
            <a:pPr lvl="2"/>
            <a:r>
              <a:rPr lang="en-US" dirty="0"/>
              <a:t>SVD++(Latent Factor Model)</a:t>
            </a:r>
          </a:p>
          <a:p>
            <a:r>
              <a:rPr lang="en-US" dirty="0"/>
              <a:t>Used in variety of areas:</a:t>
            </a:r>
          </a:p>
          <a:p>
            <a:pPr lvl="1"/>
            <a:r>
              <a:rPr lang="en-US" dirty="0"/>
              <a:t>Video and music recommenders (Netflix, YouTube, Spotify)</a:t>
            </a:r>
          </a:p>
          <a:p>
            <a:pPr lvl="1"/>
            <a:r>
              <a:rPr lang="en-US" dirty="0"/>
              <a:t>Product recommenders (Amazon, </a:t>
            </a:r>
            <a:r>
              <a:rPr lang="en-US" dirty="0" err="1"/>
              <a:t>Myntra</a:t>
            </a:r>
            <a:r>
              <a:rPr lang="en-US" dirty="0"/>
              <a:t>)</a:t>
            </a:r>
          </a:p>
          <a:p>
            <a:pPr lvl="1"/>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What are Recommender Systems ?</a:t>
            </a:r>
          </a:p>
        </p:txBody>
      </p:sp>
    </p:spTree>
    <p:extLst>
      <p:ext uri="{BB962C8B-B14F-4D97-AF65-F5344CB8AC3E}">
        <p14:creationId xmlns:p14="http://schemas.microsoft.com/office/powerpoint/2010/main" val="92830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927652"/>
            <a:ext cx="5842591" cy="5314121"/>
          </a:xfrm>
        </p:spPr>
        <p:txBody>
          <a:bodyPr>
            <a:normAutofit/>
          </a:bodyPr>
          <a:lstStyle/>
          <a:p>
            <a:r>
              <a:rPr lang="en-US" dirty="0"/>
              <a:t>Enhancing user satisfaction and loyalty by matching consumers with appropriate products.</a:t>
            </a:r>
          </a:p>
          <a:p>
            <a:r>
              <a:rPr lang="en-US" dirty="0"/>
              <a:t>Netflix Prize - Open competition for best CF algorithm to predict user rating for films.</a:t>
            </a:r>
          </a:p>
          <a:p>
            <a:r>
              <a:rPr lang="en-US" dirty="0"/>
              <a:t>“We need to go win a million dollars”</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58522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927652"/>
            <a:ext cx="5286000" cy="5314121"/>
          </a:xfrm>
        </p:spPr>
        <p:txBody>
          <a:bodyPr>
            <a:normAutofit/>
          </a:bodyPr>
          <a:lstStyle/>
          <a:p>
            <a:r>
              <a:rPr lang="en-US" dirty="0" err="1"/>
              <a:t>MovieLens</a:t>
            </a:r>
            <a:r>
              <a:rPr lang="en-US" dirty="0"/>
              <a:t> 100k data.</a:t>
            </a:r>
          </a:p>
          <a:p>
            <a:r>
              <a:rPr lang="en-US" dirty="0"/>
              <a:t>Collected by the </a:t>
            </a:r>
            <a:r>
              <a:rPr lang="en-US" dirty="0" err="1"/>
              <a:t>GroupLens</a:t>
            </a:r>
            <a:r>
              <a:rPr lang="en-US" dirty="0"/>
              <a:t> Research Project at the University of Minnesota.</a:t>
            </a:r>
          </a:p>
          <a:p>
            <a:r>
              <a:rPr lang="en-US" dirty="0"/>
              <a:t>100,000 ratings (1-5) from 943 users on 1682 movies. </a:t>
            </a:r>
          </a:p>
          <a:p>
            <a:r>
              <a:rPr lang="en-US" dirty="0"/>
              <a:t>Each user has rated at least 20 movies. </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a:t>
            </a:r>
          </a:p>
        </p:txBody>
      </p:sp>
      <p:pic>
        <p:nvPicPr>
          <p:cNvPr id="9" name="Picture 8">
            <a:extLst>
              <a:ext uri="{FF2B5EF4-FFF2-40B4-BE49-F238E27FC236}">
                <a16:creationId xmlns:a16="http://schemas.microsoft.com/office/drawing/2014/main" id="{F421136E-C04E-42DC-95D3-688A1087BA61}"/>
              </a:ext>
            </a:extLst>
          </p:cNvPr>
          <p:cNvPicPr>
            <a:picLocks noChangeAspect="1"/>
          </p:cNvPicPr>
          <p:nvPr/>
        </p:nvPicPr>
        <p:blipFill>
          <a:blip r:embed="rId3"/>
          <a:stretch>
            <a:fillRect/>
          </a:stretch>
        </p:blipFill>
        <p:spPr>
          <a:xfrm>
            <a:off x="7251262" y="2453577"/>
            <a:ext cx="4223501" cy="3100078"/>
          </a:xfrm>
          <a:prstGeom prst="rect">
            <a:avLst/>
          </a:prstGeom>
        </p:spPr>
      </p:pic>
      <p:sp>
        <p:nvSpPr>
          <p:cNvPr id="10" name="TextBox 9">
            <a:extLst>
              <a:ext uri="{FF2B5EF4-FFF2-40B4-BE49-F238E27FC236}">
                <a16:creationId xmlns:a16="http://schemas.microsoft.com/office/drawing/2014/main" id="{896FD89F-13FC-4468-9459-50BC29A632A5}"/>
              </a:ext>
            </a:extLst>
          </p:cNvPr>
          <p:cNvSpPr txBox="1"/>
          <p:nvPr/>
        </p:nvSpPr>
        <p:spPr>
          <a:xfrm>
            <a:off x="8392465" y="5553655"/>
            <a:ext cx="1941093" cy="276999"/>
          </a:xfrm>
          <a:prstGeom prst="rect">
            <a:avLst/>
          </a:prstGeom>
          <a:noFill/>
        </p:spPr>
        <p:txBody>
          <a:bodyPr wrap="square" rtlCol="0">
            <a:spAutoFit/>
          </a:bodyPr>
          <a:lstStyle/>
          <a:p>
            <a:r>
              <a:rPr lang="en-US" sz="1200" dirty="0"/>
              <a:t>Fig1 : Dataset entries</a:t>
            </a:r>
          </a:p>
        </p:txBody>
      </p:sp>
    </p:spTree>
    <p:extLst>
      <p:ext uri="{BB962C8B-B14F-4D97-AF65-F5344CB8AC3E}">
        <p14:creationId xmlns:p14="http://schemas.microsoft.com/office/powerpoint/2010/main" val="236430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pic>
        <p:nvPicPr>
          <p:cNvPr id="5" name="Picture 4">
            <a:extLst>
              <a:ext uri="{FF2B5EF4-FFF2-40B4-BE49-F238E27FC236}">
                <a16:creationId xmlns:a16="http://schemas.microsoft.com/office/drawing/2014/main" id="{52C6FC3D-2269-4529-8AE8-784907738084}"/>
              </a:ext>
            </a:extLst>
          </p:cNvPr>
          <p:cNvPicPr>
            <a:picLocks noChangeAspect="1"/>
          </p:cNvPicPr>
          <p:nvPr/>
        </p:nvPicPr>
        <p:blipFill>
          <a:blip r:embed="rId3"/>
          <a:stretch>
            <a:fillRect/>
          </a:stretch>
        </p:blipFill>
        <p:spPr>
          <a:xfrm>
            <a:off x="2514099" y="2455039"/>
            <a:ext cx="7163800" cy="3534944"/>
          </a:xfrm>
          <a:prstGeom prst="rect">
            <a:avLst/>
          </a:prstGeom>
        </p:spPr>
      </p:pic>
      <p:sp>
        <p:nvSpPr>
          <p:cNvPr id="7" name="TextBox 6">
            <a:extLst>
              <a:ext uri="{FF2B5EF4-FFF2-40B4-BE49-F238E27FC236}">
                <a16:creationId xmlns:a16="http://schemas.microsoft.com/office/drawing/2014/main" id="{0BDC04C6-8C38-4A24-BCD8-39AA4B255EF9}"/>
              </a:ext>
            </a:extLst>
          </p:cNvPr>
          <p:cNvSpPr txBox="1"/>
          <p:nvPr/>
        </p:nvSpPr>
        <p:spPr>
          <a:xfrm>
            <a:off x="4227442" y="6067553"/>
            <a:ext cx="3737113" cy="276999"/>
          </a:xfrm>
          <a:prstGeom prst="rect">
            <a:avLst/>
          </a:prstGeom>
          <a:noFill/>
        </p:spPr>
        <p:txBody>
          <a:bodyPr wrap="square" rtlCol="0">
            <a:spAutoFit/>
          </a:bodyPr>
          <a:lstStyle/>
          <a:p>
            <a:r>
              <a:rPr lang="en-US" sz="1200" dirty="0"/>
              <a:t>Fig2 : Rating Distribution v/s Number of Ratings</a:t>
            </a:r>
          </a:p>
        </p:txBody>
      </p:sp>
    </p:spTree>
    <p:extLst>
      <p:ext uri="{BB962C8B-B14F-4D97-AF65-F5344CB8AC3E}">
        <p14:creationId xmlns:p14="http://schemas.microsoft.com/office/powerpoint/2010/main" val="181874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5055703" y="5829014"/>
            <a:ext cx="2080593" cy="276999"/>
          </a:xfrm>
          <a:prstGeom prst="rect">
            <a:avLst/>
          </a:prstGeom>
          <a:noFill/>
        </p:spPr>
        <p:txBody>
          <a:bodyPr wrap="square" rtlCol="0">
            <a:spAutoFit/>
          </a:bodyPr>
          <a:lstStyle/>
          <a:p>
            <a:r>
              <a:rPr lang="en-US" sz="1200" dirty="0"/>
              <a:t>Fig3 : Rating Distribution  </a:t>
            </a:r>
          </a:p>
        </p:txBody>
      </p:sp>
      <p:pic>
        <p:nvPicPr>
          <p:cNvPr id="4" name="Picture 3">
            <a:extLst>
              <a:ext uri="{FF2B5EF4-FFF2-40B4-BE49-F238E27FC236}">
                <a16:creationId xmlns:a16="http://schemas.microsoft.com/office/drawing/2014/main" id="{8289F34C-B300-4BCB-900A-629AF8F47D9C}"/>
              </a:ext>
            </a:extLst>
          </p:cNvPr>
          <p:cNvPicPr>
            <a:picLocks noChangeAspect="1"/>
          </p:cNvPicPr>
          <p:nvPr/>
        </p:nvPicPr>
        <p:blipFill>
          <a:blip r:embed="rId3"/>
          <a:stretch>
            <a:fillRect/>
          </a:stretch>
        </p:blipFill>
        <p:spPr>
          <a:xfrm>
            <a:off x="3009467" y="2279374"/>
            <a:ext cx="6173061" cy="3177282"/>
          </a:xfrm>
          <a:prstGeom prst="rect">
            <a:avLst/>
          </a:prstGeom>
          <a:solidFill>
            <a:schemeClr val="bg1"/>
          </a:solidFill>
        </p:spPr>
      </p:pic>
      <p:sp>
        <p:nvSpPr>
          <p:cNvPr id="6" name="Rectangle 5">
            <a:extLst>
              <a:ext uri="{FF2B5EF4-FFF2-40B4-BE49-F238E27FC236}">
                <a16:creationId xmlns:a16="http://schemas.microsoft.com/office/drawing/2014/main" id="{CD18CC1D-393E-4218-B418-B89E93ABD5F1}"/>
              </a:ext>
            </a:extLst>
          </p:cNvPr>
          <p:cNvSpPr/>
          <p:nvPr/>
        </p:nvSpPr>
        <p:spPr>
          <a:xfrm>
            <a:off x="3127513" y="2570922"/>
            <a:ext cx="132522"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81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4479234" y="5720209"/>
            <a:ext cx="3233532" cy="276999"/>
          </a:xfrm>
          <a:prstGeom prst="rect">
            <a:avLst/>
          </a:prstGeom>
          <a:noFill/>
        </p:spPr>
        <p:txBody>
          <a:bodyPr wrap="square" rtlCol="0">
            <a:spAutoFit/>
          </a:bodyPr>
          <a:lstStyle/>
          <a:p>
            <a:r>
              <a:rPr lang="en-US" sz="1200" dirty="0"/>
              <a:t>Fig4 : PDF of Number of Ratings by user</a:t>
            </a:r>
          </a:p>
        </p:txBody>
      </p:sp>
      <p:pic>
        <p:nvPicPr>
          <p:cNvPr id="5" name="Picture 4">
            <a:extLst>
              <a:ext uri="{FF2B5EF4-FFF2-40B4-BE49-F238E27FC236}">
                <a16:creationId xmlns:a16="http://schemas.microsoft.com/office/drawing/2014/main" id="{3BAC7C5B-9E67-4500-BCC8-10B23C7D5F78}"/>
              </a:ext>
            </a:extLst>
          </p:cNvPr>
          <p:cNvPicPr>
            <a:picLocks noChangeAspect="1"/>
          </p:cNvPicPr>
          <p:nvPr/>
        </p:nvPicPr>
        <p:blipFill>
          <a:blip r:embed="rId3"/>
          <a:stretch>
            <a:fillRect/>
          </a:stretch>
        </p:blipFill>
        <p:spPr>
          <a:xfrm>
            <a:off x="4201655" y="2087471"/>
            <a:ext cx="3762900" cy="3438686"/>
          </a:xfrm>
          <a:prstGeom prst="rect">
            <a:avLst/>
          </a:prstGeom>
        </p:spPr>
      </p:pic>
      <p:sp>
        <p:nvSpPr>
          <p:cNvPr id="8" name="TextBox 7">
            <a:extLst>
              <a:ext uri="{FF2B5EF4-FFF2-40B4-BE49-F238E27FC236}">
                <a16:creationId xmlns:a16="http://schemas.microsoft.com/office/drawing/2014/main" id="{5D8737A0-8EC1-4F02-8006-4510E5F6CD8F}"/>
              </a:ext>
            </a:extLst>
          </p:cNvPr>
          <p:cNvSpPr txBox="1"/>
          <p:nvPr/>
        </p:nvSpPr>
        <p:spPr>
          <a:xfrm>
            <a:off x="1285460" y="6191260"/>
            <a:ext cx="1018930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 PDF graph shows that almost all of the users give very few ratings. There are very few users who's ratings count is high.</a:t>
            </a:r>
          </a:p>
        </p:txBody>
      </p:sp>
    </p:spTree>
    <p:extLst>
      <p:ext uri="{BB962C8B-B14F-4D97-AF65-F5344CB8AC3E}">
        <p14:creationId xmlns:p14="http://schemas.microsoft.com/office/powerpoint/2010/main" val="3128688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1717</Words>
  <Application>Microsoft Office PowerPoint</Application>
  <PresentationFormat>Widescreen</PresentationFormat>
  <Paragraphs>206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Roboto</vt:lpstr>
      <vt:lpstr>Tahoma</vt:lpstr>
      <vt:lpstr>Wingdings 2</vt:lpstr>
      <vt:lpstr>Quotable</vt:lpstr>
      <vt:lpstr>Multifaceted Collaborative Filtering Model</vt:lpstr>
      <vt:lpstr>Outline</vt:lpstr>
      <vt:lpstr>Problem Statement</vt:lpstr>
      <vt:lpstr>What are Recommender Systems ?</vt:lpstr>
      <vt:lpstr>Motivation</vt:lpstr>
      <vt:lpstr>Dataset</vt:lpstr>
      <vt:lpstr>Dataset - EDA</vt:lpstr>
      <vt:lpstr>Dataset - EDA</vt:lpstr>
      <vt:lpstr>Dataset - EDA</vt:lpstr>
      <vt:lpstr>Dataset - EDA</vt:lpstr>
      <vt:lpstr>Dataset - EDA</vt:lpstr>
      <vt:lpstr>Baseline estimate</vt:lpstr>
      <vt:lpstr>Neighborhood model</vt:lpstr>
      <vt:lpstr>SVD and SVD++ model</vt:lpstr>
      <vt:lpstr>SVD and SVD++ model</vt:lpstr>
      <vt:lpstr>Integrated model</vt:lpstr>
      <vt:lpstr>Integrated model</vt:lpstr>
      <vt:lpstr>Integrated model</vt:lpstr>
      <vt:lpstr>Results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2019-04-29T13:44:42Z</dcterms:created>
  <dcterms:modified xsi:type="dcterms:W3CDTF">2019-04-29T17:06:00Z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