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8390CA-60E2-4A60-891D-27DBBD1825CF}">
  <a:tblStyle styleId="{898390CA-60E2-4A60-891D-27DBBD1825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a2124f55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a2124f55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a2124f55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a2124f55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a2124f55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a2124f55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a2124f55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a2124f55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a2124f55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a2124f55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a2124f55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a2124f55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a2124f55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a2124f55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a2124f55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a2124f55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a2124f55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a2124f55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a2124f55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9a2124f55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a2124f55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a2124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a2124f55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9a2124f55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9a2124f55c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9a2124f55c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9a2124f55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9a2124f55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a2124f55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a2124f55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a2124f5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a2124f5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a2124f55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a2124f55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a2124f55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a2124f55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a2124f55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a2124f55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a2124f55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a2124f55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a2124f55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a2124f55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07900"/>
            <a:ext cx="5017500" cy="24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Automated SKU Mapping and New SKU Proposal for Fertilizer Company: Leveraging Machine Learning for Efficient Product Catalog Management</a:t>
            </a:r>
            <a:endParaRPr sz="25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Metrics</a:t>
            </a:r>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Similarity Scores:</a:t>
            </a:r>
            <a:r>
              <a:rPr lang="en"/>
              <a:t> Used to quantify the closeness between POS transaction product names and product SKUs. The distribution of these scores guided the decision-making in mapping products to SKUs and identifying potentially unmatched products.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b="1" lang="en"/>
              <a:t>Frequency Counts:</a:t>
            </a:r>
            <a:r>
              <a:rPr lang="en"/>
              <a:t> In product and brand popularity analysis, frequency counts helped identify the most common SKUs and brands in POS transactions.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b="1" lang="en"/>
              <a:t>Unique SKU Count: </a:t>
            </a:r>
            <a:r>
              <a:rPr lang="en"/>
              <a:t>The number of unique SKUs mapped in the POS transactions dataset provided a measure of the diversity and range of products handled</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Essential Findings from the Analysis (1)</a:t>
            </a:r>
            <a:endParaRPr/>
          </a:p>
        </p:txBody>
      </p:sp>
      <p:sp>
        <p:nvSpPr>
          <p:cNvPr id="194" name="Google Shape;194;p23"/>
          <p:cNvSpPr txBox="1"/>
          <p:nvPr>
            <p:ph idx="1" type="body"/>
          </p:nvPr>
        </p:nvSpPr>
        <p:spPr>
          <a:xfrm>
            <a:off x="1297500" y="1567550"/>
            <a:ext cx="3634500" cy="2251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302"/>
              <a:t>Mapping Accuracy and Coverage:</a:t>
            </a:r>
            <a:endParaRPr b="1" sz="1302"/>
          </a:p>
          <a:p>
            <a:pPr indent="-311308" lvl="0" marL="457200" rtl="0" algn="just">
              <a:lnSpc>
                <a:spcPct val="95000"/>
              </a:lnSpc>
              <a:spcBef>
                <a:spcPts val="1200"/>
              </a:spcBef>
              <a:spcAft>
                <a:spcPts val="0"/>
              </a:spcAft>
              <a:buSzPts val="1303"/>
              <a:buChar char="●"/>
            </a:pPr>
            <a:r>
              <a:rPr lang="en" sz="1302"/>
              <a:t>Utilizing TF-IDF vectorization and cosine similarity algorithms, we were able to map the majority of product names from POS transactions to existing SKUs in the product catalog.</a:t>
            </a:r>
            <a:endParaRPr sz="1302"/>
          </a:p>
          <a:p>
            <a:pPr indent="-311308" lvl="0" marL="457200" rtl="0" algn="just">
              <a:lnSpc>
                <a:spcPct val="95000"/>
              </a:lnSpc>
              <a:spcBef>
                <a:spcPts val="0"/>
              </a:spcBef>
              <a:spcAft>
                <a:spcPts val="0"/>
              </a:spcAft>
              <a:buSzPts val="1303"/>
              <a:buChar char="●"/>
            </a:pPr>
            <a:r>
              <a:rPr lang="en" sz="1302"/>
              <a:t>This approach significantly streamlined the process of identifying and categorizing products based on their transactional names.</a:t>
            </a:r>
            <a:endParaRPr sz="1302"/>
          </a:p>
        </p:txBody>
      </p:sp>
      <p:pic>
        <p:nvPicPr>
          <p:cNvPr id="195" name="Google Shape;195;p23"/>
          <p:cNvPicPr preferRelativeResize="0"/>
          <p:nvPr/>
        </p:nvPicPr>
        <p:blipFill>
          <a:blip r:embed="rId3">
            <a:alphaModFix/>
          </a:blip>
          <a:stretch>
            <a:fillRect/>
          </a:stretch>
        </p:blipFill>
        <p:spPr>
          <a:xfrm>
            <a:off x="5047775" y="1567550"/>
            <a:ext cx="3288624" cy="265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Essential Findings from the Analysis (2)</a:t>
            </a:r>
            <a:endParaRPr/>
          </a:p>
        </p:txBody>
      </p:sp>
      <p:sp>
        <p:nvSpPr>
          <p:cNvPr id="201" name="Google Shape;201;p24"/>
          <p:cNvSpPr txBox="1"/>
          <p:nvPr>
            <p:ph idx="1" type="body"/>
          </p:nvPr>
        </p:nvSpPr>
        <p:spPr>
          <a:xfrm>
            <a:off x="5780975" y="1187400"/>
            <a:ext cx="2935500" cy="309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302"/>
              <a:t>Product and Brand Popularity:</a:t>
            </a:r>
            <a:endParaRPr b="1" sz="1302"/>
          </a:p>
          <a:p>
            <a:pPr indent="-311308" lvl="0" marL="457200" rtl="0" algn="just">
              <a:lnSpc>
                <a:spcPct val="95000"/>
              </a:lnSpc>
              <a:spcBef>
                <a:spcPts val="1200"/>
              </a:spcBef>
              <a:spcAft>
                <a:spcPts val="0"/>
              </a:spcAft>
              <a:buSzPts val="1303"/>
              <a:buChar char="●"/>
            </a:pPr>
            <a:r>
              <a:rPr b="1" lang="en" sz="1302"/>
              <a:t>Analysis revealed that certain SKUs and brands were significantly more prevalent in POS transactions, indicating higher popularity or demand. For instance, "phonska plus 15-15-15+9s+0.2zn" emerged as the most frequent SKU.</a:t>
            </a:r>
            <a:endParaRPr b="1" sz="1302"/>
          </a:p>
          <a:p>
            <a:pPr indent="-311308" lvl="0" marL="457200" rtl="0" algn="just">
              <a:lnSpc>
                <a:spcPct val="95000"/>
              </a:lnSpc>
              <a:spcBef>
                <a:spcPts val="0"/>
              </a:spcBef>
              <a:spcAft>
                <a:spcPts val="0"/>
              </a:spcAft>
              <a:buSzPts val="1303"/>
              <a:buChar char="●"/>
            </a:pPr>
            <a:r>
              <a:rPr lang="en" sz="1302"/>
              <a:t>The most prevalent brands included PIHC and Pak Tani, suggesting their strong market presence or customer preference.</a:t>
            </a:r>
            <a:endParaRPr sz="1302"/>
          </a:p>
        </p:txBody>
      </p:sp>
      <p:pic>
        <p:nvPicPr>
          <p:cNvPr id="202" name="Google Shape;202;p24"/>
          <p:cNvPicPr preferRelativeResize="0"/>
          <p:nvPr/>
        </p:nvPicPr>
        <p:blipFill>
          <a:blip r:embed="rId3">
            <a:alphaModFix/>
          </a:blip>
          <a:stretch>
            <a:fillRect/>
          </a:stretch>
        </p:blipFill>
        <p:spPr>
          <a:xfrm>
            <a:off x="1297500" y="1307850"/>
            <a:ext cx="4235776" cy="2185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Essential Findings from the Analysis (3)</a:t>
            </a:r>
            <a:endParaRPr/>
          </a:p>
        </p:txBody>
      </p:sp>
      <p:sp>
        <p:nvSpPr>
          <p:cNvPr id="208" name="Google Shape;208;p25"/>
          <p:cNvSpPr txBox="1"/>
          <p:nvPr>
            <p:ph idx="1" type="body"/>
          </p:nvPr>
        </p:nvSpPr>
        <p:spPr>
          <a:xfrm>
            <a:off x="5780975" y="1187400"/>
            <a:ext cx="2935500" cy="309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302"/>
              <a:t>Product and Brand Popularity:</a:t>
            </a:r>
            <a:endParaRPr b="1" sz="1302"/>
          </a:p>
          <a:p>
            <a:pPr indent="-311308" lvl="0" marL="457200" rtl="0" algn="just">
              <a:lnSpc>
                <a:spcPct val="95000"/>
              </a:lnSpc>
              <a:spcBef>
                <a:spcPts val="1200"/>
              </a:spcBef>
              <a:spcAft>
                <a:spcPts val="0"/>
              </a:spcAft>
              <a:buSzPts val="1303"/>
              <a:buChar char="●"/>
            </a:pPr>
            <a:r>
              <a:rPr lang="en" sz="1302"/>
              <a:t>Analysis revealed that certain SKUs and brands were significantly more prevalent in POS transactions, indicating higher popularity or demand. For instance, "phonska plus 15-15-15+9s+0.2zn" emerged as the most frequent SKU.</a:t>
            </a:r>
            <a:endParaRPr sz="1302"/>
          </a:p>
          <a:p>
            <a:pPr indent="-311308" lvl="0" marL="457200" rtl="0" algn="just">
              <a:lnSpc>
                <a:spcPct val="95000"/>
              </a:lnSpc>
              <a:spcBef>
                <a:spcPts val="0"/>
              </a:spcBef>
              <a:spcAft>
                <a:spcPts val="0"/>
              </a:spcAft>
              <a:buSzPts val="1303"/>
              <a:buChar char="●"/>
            </a:pPr>
            <a:r>
              <a:rPr b="1" lang="en" sz="1302"/>
              <a:t>The most prevalent brands included PIHC and Pak Tani, suggesting their strong market presence or customer preference.</a:t>
            </a:r>
            <a:endParaRPr b="1" sz="1302"/>
          </a:p>
        </p:txBody>
      </p:sp>
      <p:pic>
        <p:nvPicPr>
          <p:cNvPr id="209" name="Google Shape;209;p25"/>
          <p:cNvPicPr preferRelativeResize="0"/>
          <p:nvPr/>
        </p:nvPicPr>
        <p:blipFill>
          <a:blip r:embed="rId3">
            <a:alphaModFix/>
          </a:blip>
          <a:stretch>
            <a:fillRect/>
          </a:stretch>
        </p:blipFill>
        <p:spPr>
          <a:xfrm>
            <a:off x="1297500" y="1307856"/>
            <a:ext cx="4419599" cy="26566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Essential Findings from the Analysis (4)</a:t>
            </a:r>
            <a:endParaRPr/>
          </a:p>
        </p:txBody>
      </p:sp>
      <p:sp>
        <p:nvSpPr>
          <p:cNvPr id="215" name="Google Shape;215;p26"/>
          <p:cNvSpPr txBox="1"/>
          <p:nvPr>
            <p:ph idx="1" type="body"/>
          </p:nvPr>
        </p:nvSpPr>
        <p:spPr>
          <a:xfrm>
            <a:off x="1297500" y="3651800"/>
            <a:ext cx="7182900" cy="914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302"/>
              <a:t>Product Type and Formula Distribution:</a:t>
            </a:r>
            <a:endParaRPr b="1" sz="1302"/>
          </a:p>
          <a:p>
            <a:pPr indent="-311308" lvl="0" marL="457200" rtl="0" algn="just">
              <a:lnSpc>
                <a:spcPct val="95000"/>
              </a:lnSpc>
              <a:spcBef>
                <a:spcPts val="1200"/>
              </a:spcBef>
              <a:spcAft>
                <a:spcPts val="0"/>
              </a:spcAft>
              <a:buSzPts val="1303"/>
              <a:buChar char="●"/>
            </a:pPr>
            <a:r>
              <a:rPr lang="en" sz="1302"/>
              <a:t>The product catalog comprised a diverse range of product types and formulas, with "Majemuk" being the most common product type and formulas like "15-15-15" and "16-16-16" appearing frequently.</a:t>
            </a:r>
            <a:endParaRPr sz="1302"/>
          </a:p>
        </p:txBody>
      </p:sp>
      <p:pic>
        <p:nvPicPr>
          <p:cNvPr id="216" name="Google Shape;216;p26"/>
          <p:cNvPicPr preferRelativeResize="0"/>
          <p:nvPr/>
        </p:nvPicPr>
        <p:blipFill>
          <a:blip r:embed="rId3">
            <a:alphaModFix/>
          </a:blip>
          <a:stretch>
            <a:fillRect/>
          </a:stretch>
        </p:blipFill>
        <p:spPr>
          <a:xfrm>
            <a:off x="1297500" y="1187400"/>
            <a:ext cx="3438349" cy="2120400"/>
          </a:xfrm>
          <a:prstGeom prst="rect">
            <a:avLst/>
          </a:prstGeom>
          <a:noFill/>
          <a:ln>
            <a:noFill/>
          </a:ln>
        </p:spPr>
      </p:pic>
      <p:pic>
        <p:nvPicPr>
          <p:cNvPr id="217" name="Google Shape;217;p26"/>
          <p:cNvPicPr preferRelativeResize="0"/>
          <p:nvPr/>
        </p:nvPicPr>
        <p:blipFill>
          <a:blip r:embed="rId4">
            <a:alphaModFix/>
          </a:blip>
          <a:stretch>
            <a:fillRect/>
          </a:stretch>
        </p:blipFill>
        <p:spPr>
          <a:xfrm>
            <a:off x="5062124" y="1228025"/>
            <a:ext cx="3418169" cy="2039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Essential Findings from the Analysis (5)</a:t>
            </a:r>
            <a:endParaRPr/>
          </a:p>
        </p:txBody>
      </p:sp>
      <p:sp>
        <p:nvSpPr>
          <p:cNvPr id="223" name="Google Shape;223;p27"/>
          <p:cNvSpPr txBox="1"/>
          <p:nvPr>
            <p:ph idx="1" type="body"/>
          </p:nvPr>
        </p:nvSpPr>
        <p:spPr>
          <a:xfrm>
            <a:off x="1297500" y="1307850"/>
            <a:ext cx="3274500" cy="3258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302"/>
              <a:t>Keyword Analysis:</a:t>
            </a:r>
            <a:endParaRPr b="1" sz="1302"/>
          </a:p>
          <a:p>
            <a:pPr indent="-311308" lvl="0" marL="457200" rtl="0" algn="just">
              <a:lnSpc>
                <a:spcPct val="95000"/>
              </a:lnSpc>
              <a:spcBef>
                <a:spcPts val="1200"/>
              </a:spcBef>
              <a:spcAft>
                <a:spcPts val="0"/>
              </a:spcAft>
              <a:buSzPts val="1303"/>
              <a:buChar char="●"/>
            </a:pPr>
            <a:r>
              <a:rPr lang="en" sz="1302"/>
              <a:t>A word cloud generated from product names in POS transactions highlighted key words and phrases commonly used. This analysis provided insights into the features or attributes most emphasized in product names, reflecting market trends and customer preferences.</a:t>
            </a:r>
            <a:endParaRPr sz="1302"/>
          </a:p>
        </p:txBody>
      </p:sp>
      <p:pic>
        <p:nvPicPr>
          <p:cNvPr id="224" name="Google Shape;224;p27"/>
          <p:cNvPicPr preferRelativeResize="0"/>
          <p:nvPr/>
        </p:nvPicPr>
        <p:blipFill>
          <a:blip r:embed="rId3">
            <a:alphaModFix/>
          </a:blip>
          <a:stretch>
            <a:fillRect/>
          </a:stretch>
        </p:blipFill>
        <p:spPr>
          <a:xfrm>
            <a:off x="4724400" y="1307840"/>
            <a:ext cx="3612000" cy="19523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Model</a:t>
            </a:r>
            <a:endParaRPr/>
          </a:p>
        </p:txBody>
      </p:sp>
      <p:graphicFrame>
        <p:nvGraphicFramePr>
          <p:cNvPr id="230" name="Google Shape;230;p28"/>
          <p:cNvGraphicFramePr/>
          <p:nvPr/>
        </p:nvGraphicFramePr>
        <p:xfrm>
          <a:off x="1420050" y="1522975"/>
          <a:ext cx="3000000" cy="3000000"/>
        </p:xfrm>
        <a:graphic>
          <a:graphicData uri="http://schemas.openxmlformats.org/drawingml/2006/table">
            <a:tbl>
              <a:tblPr>
                <a:noFill/>
                <a:tableStyleId>{898390CA-60E2-4A60-891D-27DBBD1825CF}</a:tableStyleId>
              </a:tblPr>
              <a:tblGrid>
                <a:gridCol w="2101300"/>
                <a:gridCol w="2101300"/>
                <a:gridCol w="2101300"/>
              </a:tblGrid>
              <a:tr h="38100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Validation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Evaluation</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0.99</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0.89</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0.85</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F1-Score</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0.86</a:t>
                      </a:r>
                      <a:endParaRPr>
                        <a:solidFill>
                          <a:schemeClr val="lt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Summary (1)</a:t>
            </a:r>
            <a:endParaRPr/>
          </a:p>
        </p:txBody>
      </p:sp>
      <p:sp>
        <p:nvSpPr>
          <p:cNvPr id="241" name="Google Shape;241;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SKU Mapping and Data Consistency:</a:t>
            </a:r>
            <a:endParaRPr b="1"/>
          </a:p>
          <a:p>
            <a:pPr indent="-311150" lvl="0" marL="457200" rtl="0" algn="l">
              <a:spcBef>
                <a:spcPts val="1200"/>
              </a:spcBef>
              <a:spcAft>
                <a:spcPts val="0"/>
              </a:spcAft>
              <a:buSzPts val="1300"/>
              <a:buChar char="●"/>
            </a:pPr>
            <a:r>
              <a:rPr lang="en"/>
              <a:t>Successfully mapped free-text product names from POS transactions to standardized SKUs in the product catalog using text similarity algorithms.</a:t>
            </a:r>
            <a:endParaRPr/>
          </a:p>
          <a:p>
            <a:pPr indent="-311150" lvl="0" marL="457200" rtl="0" algn="l">
              <a:spcBef>
                <a:spcPts val="0"/>
              </a:spcBef>
              <a:spcAft>
                <a:spcPts val="0"/>
              </a:spcAft>
              <a:buSzPts val="1300"/>
              <a:buChar char="●"/>
            </a:pPr>
            <a:r>
              <a:rPr lang="en"/>
              <a:t>Enhanced data consistency and streamlined the catalog management process.</a:t>
            </a:r>
            <a:endParaRPr/>
          </a:p>
          <a:p>
            <a:pPr indent="0" lvl="0" marL="0" rtl="0" algn="l">
              <a:spcBef>
                <a:spcPts val="1200"/>
              </a:spcBef>
              <a:spcAft>
                <a:spcPts val="0"/>
              </a:spcAft>
              <a:buNone/>
            </a:pPr>
            <a:r>
              <a:rPr b="1" lang="en"/>
              <a:t>Product and Brand Insights:</a:t>
            </a:r>
            <a:endParaRPr b="1"/>
          </a:p>
          <a:p>
            <a:pPr indent="-311150" lvl="0" marL="457200" rtl="0" algn="l">
              <a:spcBef>
                <a:spcPts val="1200"/>
              </a:spcBef>
              <a:spcAft>
                <a:spcPts val="0"/>
              </a:spcAft>
              <a:buSzPts val="1300"/>
              <a:buChar char="●"/>
            </a:pPr>
            <a:r>
              <a:rPr lang="en"/>
              <a:t>Revealed key insights into product popularity and brand prevalence in POS transactions.</a:t>
            </a:r>
            <a:endParaRPr/>
          </a:p>
          <a:p>
            <a:pPr indent="-311150" lvl="0" marL="457200" rtl="0" algn="l">
              <a:spcBef>
                <a:spcPts val="0"/>
              </a:spcBef>
              <a:spcAft>
                <a:spcPts val="0"/>
              </a:spcAft>
              <a:buSzPts val="1300"/>
              <a:buChar char="●"/>
            </a:pPr>
            <a:r>
              <a:rPr lang="en"/>
              <a:t>Identified top products and brands, offering valuable information for inventory planning and marketing strategies.</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Summary (2)</a:t>
            </a:r>
            <a:endParaRPr/>
          </a:p>
        </p:txBody>
      </p:sp>
      <p:sp>
        <p:nvSpPr>
          <p:cNvPr id="247" name="Google Shape;247;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Keyword and Content Analysis:</a:t>
            </a:r>
            <a:endParaRPr b="1"/>
          </a:p>
          <a:p>
            <a:pPr indent="-311150" lvl="0" marL="457200" rtl="0" algn="l">
              <a:spcBef>
                <a:spcPts val="1200"/>
              </a:spcBef>
              <a:spcAft>
                <a:spcPts val="0"/>
              </a:spcAft>
              <a:buSzPts val="1300"/>
              <a:buChar char="●"/>
            </a:pPr>
            <a:r>
              <a:rPr lang="en"/>
              <a:t>Conducted keyword analysis to extract prevalent themes and attributes in product names, providing insights into market trends and customer preferences.</a:t>
            </a:r>
            <a:endParaRPr/>
          </a:p>
          <a:p>
            <a:pPr indent="0" lvl="0" marL="0" rtl="0" algn="l">
              <a:spcBef>
                <a:spcPts val="1200"/>
              </a:spcBef>
              <a:spcAft>
                <a:spcPts val="0"/>
              </a:spcAft>
              <a:buNone/>
            </a:pPr>
            <a:r>
              <a:rPr b="1" lang="en"/>
              <a:t>Diverse Product Range:</a:t>
            </a:r>
            <a:endParaRPr b="1"/>
          </a:p>
          <a:p>
            <a:pPr indent="-311150" lvl="0" marL="457200" rtl="0" algn="l">
              <a:spcBef>
                <a:spcPts val="1200"/>
              </a:spcBef>
              <a:spcAft>
                <a:spcPts val="0"/>
              </a:spcAft>
              <a:buSzPts val="1300"/>
              <a:buChar char="●"/>
            </a:pPr>
            <a:r>
              <a:rPr lang="en"/>
              <a:t>Analyzed the variety in product types and formulas within the catalog, highlighting the range of offerings and potential areas for expansion or focus.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Introduction</a:t>
            </a:r>
            <a:endParaRPr/>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2" name="Google Shape;142;p1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Solutions for Raised Issues (1)</a:t>
            </a:r>
            <a:endParaRPr/>
          </a:p>
        </p:txBody>
      </p:sp>
      <p:sp>
        <p:nvSpPr>
          <p:cNvPr id="253" name="Google Shape;253;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Automated SKU Mapping Model:</a:t>
            </a:r>
            <a:endParaRPr b="1"/>
          </a:p>
          <a:p>
            <a:pPr indent="-311150" lvl="0" marL="457200" rtl="0" algn="l">
              <a:spcBef>
                <a:spcPts val="1200"/>
              </a:spcBef>
              <a:spcAft>
                <a:spcPts val="0"/>
              </a:spcAft>
              <a:buSzPts val="1300"/>
              <a:buChar char="●"/>
            </a:pPr>
            <a:r>
              <a:rPr lang="en"/>
              <a:t>Proposed building a machine learning model to predict SKUs from product names in POS transactions automatically. This model could significantly reduce manual effort and improve efficiency in product catalog management.</a:t>
            </a:r>
            <a:endParaRPr/>
          </a:p>
          <a:p>
            <a:pPr indent="-311150" lvl="0" marL="457200" rtl="0" algn="l">
              <a:spcBef>
                <a:spcPts val="0"/>
              </a:spcBef>
              <a:spcAft>
                <a:spcPts val="0"/>
              </a:spcAft>
              <a:buSzPts val="1300"/>
              <a:buChar char="●"/>
            </a:pPr>
            <a:r>
              <a:rPr lang="en"/>
              <a:t>Suggested steps included data preparation, model training (using algorithms like Random Forest Classifier), and evaluation.</a:t>
            </a:r>
            <a:endParaRPr/>
          </a:p>
          <a:p>
            <a:pPr indent="0" lvl="0" marL="0" rtl="0" algn="l">
              <a:spcBef>
                <a:spcPts val="1200"/>
              </a:spcBef>
              <a:spcAft>
                <a:spcPts val="0"/>
              </a:spcAft>
              <a:buNone/>
            </a:pPr>
            <a:r>
              <a:rPr b="1" lang="en"/>
              <a:t>New SKU Proposal Mechanism:</a:t>
            </a:r>
            <a:endParaRPr b="1"/>
          </a:p>
          <a:p>
            <a:pPr indent="-311150" lvl="0" marL="457200" rtl="0" algn="l">
              <a:spcBef>
                <a:spcPts val="1200"/>
              </a:spcBef>
              <a:spcAft>
                <a:spcPts val="0"/>
              </a:spcAft>
              <a:buSzPts val="1300"/>
              <a:buChar char="●"/>
            </a:pPr>
            <a:r>
              <a:rPr lang="en"/>
              <a:t>For products with low similarity scores (indicating no clear match in the catalog), suggested a mechanism to propose new SKUs, ensuring that all products are accounted for and appropriately classified.</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Solutions for Raised Issues (2)</a:t>
            </a:r>
            <a:endParaRPr/>
          </a:p>
        </p:txBody>
      </p:sp>
      <p:sp>
        <p:nvSpPr>
          <p:cNvPr id="259" name="Google Shape;259;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Advanced Analytical Techniques:</a:t>
            </a:r>
            <a:endParaRPr b="1"/>
          </a:p>
          <a:p>
            <a:pPr indent="-311150" lvl="0" marL="457200" rtl="0" algn="l">
              <a:spcBef>
                <a:spcPts val="1200"/>
              </a:spcBef>
              <a:spcAft>
                <a:spcPts val="0"/>
              </a:spcAft>
              <a:buSzPts val="1300"/>
              <a:buChar char="●"/>
            </a:pPr>
            <a:r>
              <a:rPr lang="en"/>
              <a:t>Recommended deeper analytical approaches like correlation analysis between product attributes and cluster analysis for market segmentation, providing a more nuanced understanding of the data and customer behavior.</a:t>
            </a:r>
            <a:endParaRPr/>
          </a:p>
          <a:p>
            <a:pPr indent="0" lvl="0" marL="0" rtl="0" algn="l">
              <a:spcBef>
                <a:spcPts val="1200"/>
              </a:spcBef>
              <a:spcAft>
                <a:spcPts val="0"/>
              </a:spcAft>
              <a:buNone/>
            </a:pPr>
            <a:r>
              <a:rPr b="1" lang="en"/>
              <a:t>Enhanced Data Visualization:</a:t>
            </a:r>
            <a:endParaRPr b="1"/>
          </a:p>
          <a:p>
            <a:pPr indent="-311150" lvl="0" marL="457200" rtl="0" algn="l">
              <a:spcBef>
                <a:spcPts val="1200"/>
              </a:spcBef>
              <a:spcAft>
                <a:spcPts val="0"/>
              </a:spcAft>
              <a:buSzPts val="1300"/>
              <a:buChar char="●"/>
            </a:pPr>
            <a:r>
              <a:rPr lang="en"/>
              <a:t>Utilized data visualization tools to present key findings effectively, aiding in easier interpretation and decision-making.</a:t>
            </a:r>
            <a:endParaRPr/>
          </a:p>
          <a:p>
            <a:pPr indent="0" lvl="0" marL="0" rtl="0" algn="l">
              <a:spcBef>
                <a:spcPts val="1200"/>
              </a:spcBef>
              <a:spcAft>
                <a:spcPts val="1200"/>
              </a:spcAft>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Solution Impact</a:t>
            </a:r>
            <a:endParaRPr/>
          </a:p>
        </p:txBody>
      </p:sp>
      <p:sp>
        <p:nvSpPr>
          <p:cNvPr id="265" name="Google Shape;265;p34"/>
          <p:cNvSpPr txBox="1"/>
          <p:nvPr>
            <p:ph idx="1" type="body"/>
          </p:nvPr>
        </p:nvSpPr>
        <p:spPr>
          <a:xfrm>
            <a:off x="1297500" y="1567550"/>
            <a:ext cx="7038900" cy="1785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proposed solutions aimed to tackle the challenges of managing a diverse and extensive product catalog, especially when dealing with inconsistent product naming conventions in POS transactions. By leveraging machine learning for automated SKU mapping and proposing a new SKU generation system, the solutions provided a pathway to more efficient and accurate catalog management. The insights from various analyses offered actionable intelligence for strategic business decisions, enhancing overall operational efficiency and market responsiveness.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&amp; Methodology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 Overview</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Product Catalog Dataset:</a:t>
            </a:r>
            <a:endParaRPr b="1"/>
          </a:p>
          <a:p>
            <a:pPr indent="-311150" lvl="0" marL="457200" rtl="0" algn="l">
              <a:spcBef>
                <a:spcPts val="1200"/>
              </a:spcBef>
              <a:spcAft>
                <a:spcPts val="0"/>
              </a:spcAft>
              <a:buSzPts val="1300"/>
              <a:buChar char="●"/>
            </a:pPr>
            <a:r>
              <a:rPr lang="en"/>
              <a:t>Contains information about different products, including their stock keeping units (SKUs), brand, type, and formula.</a:t>
            </a:r>
            <a:endParaRPr/>
          </a:p>
          <a:p>
            <a:pPr indent="-311150" lvl="0" marL="457200" rtl="0" algn="l">
              <a:spcBef>
                <a:spcPts val="0"/>
              </a:spcBef>
              <a:spcAft>
                <a:spcPts val="0"/>
              </a:spcAft>
              <a:buSzPts val="1300"/>
              <a:buChar char="●"/>
            </a:pPr>
            <a:r>
              <a:rPr lang="en"/>
              <a:t>Columns: Product SKU, Brand, Type, Formula.</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Product Name from POS Transactions Dataset:</a:t>
            </a:r>
            <a:endParaRPr b="1"/>
          </a:p>
          <a:p>
            <a:pPr indent="-311150" lvl="0" marL="457200" rtl="0" algn="l">
              <a:spcBef>
                <a:spcPts val="1200"/>
              </a:spcBef>
              <a:spcAft>
                <a:spcPts val="0"/>
              </a:spcAft>
              <a:buSzPts val="1300"/>
              <a:buChar char="●"/>
            </a:pPr>
            <a:r>
              <a:rPr lang="en"/>
              <a:t>Contains product names as they appear in Point of Sale (POS) transactions, often in free-text form.</a:t>
            </a:r>
            <a:endParaRPr/>
          </a:p>
          <a:p>
            <a:pPr indent="-311150" lvl="0" marL="457200" rtl="0" algn="l">
              <a:spcBef>
                <a:spcPts val="0"/>
              </a:spcBef>
              <a:spcAft>
                <a:spcPts val="0"/>
              </a:spcAft>
              <a:buSzPts val="1300"/>
              <a:buChar char="●"/>
            </a:pPr>
            <a:r>
              <a:rPr lang="en"/>
              <a:t>Column: Product Name.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in Analysis and Problem Solving (1)</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b="1" lang="en" sz="1322"/>
              <a:t>Data Loading and Exploration:</a:t>
            </a:r>
            <a:endParaRPr b="1" sz="1322"/>
          </a:p>
          <a:p>
            <a:pPr indent="-312578" lvl="0" marL="457200" rtl="0" algn="l">
              <a:lnSpc>
                <a:spcPct val="105000"/>
              </a:lnSpc>
              <a:spcBef>
                <a:spcPts val="1200"/>
              </a:spcBef>
              <a:spcAft>
                <a:spcPts val="0"/>
              </a:spcAft>
              <a:buSzPts val="1323"/>
              <a:buChar char="●"/>
            </a:pPr>
            <a:r>
              <a:rPr lang="en" sz="1322"/>
              <a:t>Loaded both datasets to understand their structure.</a:t>
            </a:r>
            <a:endParaRPr sz="1322"/>
          </a:p>
          <a:p>
            <a:pPr indent="-312578" lvl="0" marL="457200" rtl="0" algn="l">
              <a:lnSpc>
                <a:spcPct val="105000"/>
              </a:lnSpc>
              <a:spcBef>
                <a:spcPts val="0"/>
              </a:spcBef>
              <a:spcAft>
                <a:spcPts val="0"/>
              </a:spcAft>
              <a:buSzPts val="1323"/>
              <a:buChar char="●"/>
            </a:pPr>
            <a:r>
              <a:rPr lang="en" sz="1322"/>
              <a:t>Used pandas in Python for data handling.</a:t>
            </a:r>
            <a:endParaRPr sz="1322"/>
          </a:p>
          <a:p>
            <a:pPr indent="0" lvl="0" marL="0" rtl="0" algn="l">
              <a:lnSpc>
                <a:spcPct val="105000"/>
              </a:lnSpc>
              <a:spcBef>
                <a:spcPts val="1200"/>
              </a:spcBef>
              <a:spcAft>
                <a:spcPts val="0"/>
              </a:spcAft>
              <a:buSzPts val="358"/>
              <a:buNone/>
            </a:pPr>
            <a:r>
              <a:rPr b="1" lang="en" sz="1322"/>
              <a:t>Data Preprocessing:</a:t>
            </a:r>
            <a:endParaRPr b="1" sz="1322"/>
          </a:p>
          <a:p>
            <a:pPr indent="-312578" lvl="0" marL="457200" rtl="0" algn="l">
              <a:lnSpc>
                <a:spcPct val="105000"/>
              </a:lnSpc>
              <a:spcBef>
                <a:spcPts val="1200"/>
              </a:spcBef>
              <a:spcAft>
                <a:spcPts val="0"/>
              </a:spcAft>
              <a:buSzPts val="1323"/>
              <a:buChar char="●"/>
            </a:pPr>
            <a:r>
              <a:rPr lang="en" sz="1322"/>
              <a:t>Handled missing values and normalized text data for consistency.</a:t>
            </a:r>
            <a:endParaRPr sz="1322"/>
          </a:p>
          <a:p>
            <a:pPr indent="-312578" lvl="0" marL="457200" rtl="0" algn="l">
              <a:lnSpc>
                <a:spcPct val="105000"/>
              </a:lnSpc>
              <a:spcBef>
                <a:spcPts val="0"/>
              </a:spcBef>
              <a:spcAft>
                <a:spcPts val="0"/>
              </a:spcAft>
              <a:buSzPts val="1323"/>
              <a:buChar char="●"/>
            </a:pPr>
            <a:r>
              <a:rPr lang="en" sz="1322"/>
              <a:t>Performed operations like lowercasing and dropping null values.</a:t>
            </a:r>
            <a:endParaRPr sz="1322"/>
          </a:p>
          <a:p>
            <a:pPr indent="0" lvl="0" marL="0" rtl="0" algn="l">
              <a:lnSpc>
                <a:spcPct val="105000"/>
              </a:lnSpc>
              <a:spcBef>
                <a:spcPts val="1200"/>
              </a:spcBef>
              <a:spcAft>
                <a:spcPts val="1200"/>
              </a:spcAft>
              <a:buSzPts val="358"/>
              <a:buNone/>
            </a:pPr>
            <a:r>
              <a:t/>
            </a:r>
            <a:endParaRPr sz="132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in Analysis and Problem Solving (2)</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b="1" lang="en" sz="1322"/>
              <a:t>Mapping POS Transaction Names to Product SKUs:</a:t>
            </a:r>
            <a:endParaRPr b="1" sz="1322"/>
          </a:p>
          <a:p>
            <a:pPr indent="-312578" lvl="0" marL="457200" rtl="0" algn="l">
              <a:lnSpc>
                <a:spcPct val="105000"/>
              </a:lnSpc>
              <a:spcBef>
                <a:spcPts val="1200"/>
              </a:spcBef>
              <a:spcAft>
                <a:spcPts val="0"/>
              </a:spcAft>
              <a:buSzPts val="1323"/>
              <a:buChar char="●"/>
            </a:pPr>
            <a:r>
              <a:rPr lang="en" sz="1322"/>
              <a:t>Employed text similarity algorithms (TF-IDF and cosine similarity) to map POS transaction product names to SKUs.</a:t>
            </a:r>
            <a:endParaRPr sz="1322"/>
          </a:p>
          <a:p>
            <a:pPr indent="-312578" lvl="0" marL="457200" rtl="0" algn="l">
              <a:lnSpc>
                <a:spcPct val="105000"/>
              </a:lnSpc>
              <a:spcBef>
                <a:spcPts val="0"/>
              </a:spcBef>
              <a:spcAft>
                <a:spcPts val="0"/>
              </a:spcAft>
              <a:buSzPts val="1323"/>
              <a:buChar char="●"/>
            </a:pPr>
            <a:r>
              <a:rPr lang="en" sz="1322"/>
              <a:t>Used Python's scikit-learn library for these computations.</a:t>
            </a:r>
            <a:endParaRPr sz="1322"/>
          </a:p>
          <a:p>
            <a:pPr indent="0" lvl="0" marL="0" rtl="0" algn="l">
              <a:lnSpc>
                <a:spcPct val="105000"/>
              </a:lnSpc>
              <a:spcBef>
                <a:spcPts val="1200"/>
              </a:spcBef>
              <a:spcAft>
                <a:spcPts val="0"/>
              </a:spcAft>
              <a:buNone/>
            </a:pPr>
            <a:r>
              <a:rPr b="1" lang="en" sz="1322"/>
              <a:t>Analysis and Reporting:</a:t>
            </a:r>
            <a:endParaRPr b="1" sz="1322"/>
          </a:p>
          <a:p>
            <a:pPr indent="-312578" lvl="0" marL="457200" rtl="0" algn="l">
              <a:lnSpc>
                <a:spcPct val="105000"/>
              </a:lnSpc>
              <a:spcBef>
                <a:spcPts val="1200"/>
              </a:spcBef>
              <a:spcAft>
                <a:spcPts val="0"/>
              </a:spcAft>
              <a:buSzPts val="1323"/>
              <a:buChar char="●"/>
            </a:pPr>
            <a:r>
              <a:rPr lang="en" sz="1322"/>
              <a:t>Conducted basic statistical analysis to understand product and brand popularity.</a:t>
            </a:r>
            <a:endParaRPr sz="1322"/>
          </a:p>
          <a:p>
            <a:pPr indent="-312578" lvl="0" marL="457200" rtl="0" algn="l">
              <a:lnSpc>
                <a:spcPct val="105000"/>
              </a:lnSpc>
              <a:spcBef>
                <a:spcPts val="0"/>
              </a:spcBef>
              <a:spcAft>
                <a:spcPts val="0"/>
              </a:spcAft>
              <a:buSzPts val="1323"/>
              <a:buChar char="●"/>
            </a:pPr>
            <a:r>
              <a:rPr lang="en" sz="1322"/>
              <a:t>Generated visualizations (bar charts, word clouds) for a clearer understanding of product distribution and keyword prevalence.</a:t>
            </a:r>
            <a:endParaRPr sz="1322"/>
          </a:p>
          <a:p>
            <a:pPr indent="-312578" lvl="0" marL="457200" rtl="0" algn="l">
              <a:lnSpc>
                <a:spcPct val="105000"/>
              </a:lnSpc>
              <a:spcBef>
                <a:spcPts val="0"/>
              </a:spcBef>
              <a:spcAft>
                <a:spcPts val="0"/>
              </a:spcAft>
              <a:buSzPts val="1323"/>
              <a:buChar char="●"/>
            </a:pPr>
            <a:r>
              <a:rPr lang="en" sz="1322"/>
              <a:t>Tools used: Matplotlib and Seaborn for visualization, WordCloud for text analysis.</a:t>
            </a:r>
            <a:endParaRPr sz="1322"/>
          </a:p>
          <a:p>
            <a:pPr indent="0" lvl="0" marL="0" rtl="0" algn="l">
              <a:lnSpc>
                <a:spcPct val="105000"/>
              </a:lnSpc>
              <a:spcBef>
                <a:spcPts val="1200"/>
              </a:spcBef>
              <a:spcAft>
                <a:spcPts val="1200"/>
              </a:spcAft>
              <a:buSzPts val="358"/>
              <a:buNone/>
            </a:pPr>
            <a:r>
              <a:t/>
            </a:r>
            <a:endParaRPr sz="13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in Analysis and Problem Solving (3)</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322"/>
              <a:t>Advanced Data Analysis:</a:t>
            </a:r>
            <a:endParaRPr b="1" sz="1322"/>
          </a:p>
          <a:p>
            <a:pPr indent="-312578" lvl="0" marL="457200" rtl="0" algn="l">
              <a:lnSpc>
                <a:spcPct val="105000"/>
              </a:lnSpc>
              <a:spcBef>
                <a:spcPts val="1200"/>
              </a:spcBef>
              <a:spcAft>
                <a:spcPts val="0"/>
              </a:spcAft>
              <a:buSzPts val="1323"/>
              <a:buChar char="●"/>
            </a:pPr>
            <a:r>
              <a:rPr lang="en" sz="1322"/>
              <a:t>Explored deeper insights with correlation analysis between categorical data and keyword analysis in product names.</a:t>
            </a:r>
            <a:endParaRPr sz="1322"/>
          </a:p>
          <a:p>
            <a:pPr indent="-312578" lvl="0" marL="457200" rtl="0" algn="l">
              <a:lnSpc>
                <a:spcPct val="105000"/>
              </a:lnSpc>
              <a:spcBef>
                <a:spcPts val="0"/>
              </a:spcBef>
              <a:spcAft>
                <a:spcPts val="0"/>
              </a:spcAft>
              <a:buSzPts val="1323"/>
              <a:buChar char="●"/>
            </a:pPr>
            <a:r>
              <a:rPr lang="en" sz="1322"/>
              <a:t>Encountered challenges in calculating correlation due to the nature of categorical data.</a:t>
            </a:r>
            <a:endParaRPr sz="1322"/>
          </a:p>
          <a:p>
            <a:pPr indent="0" lvl="0" marL="0" rtl="0" algn="l">
              <a:lnSpc>
                <a:spcPct val="105000"/>
              </a:lnSpc>
              <a:spcBef>
                <a:spcPts val="1200"/>
              </a:spcBef>
              <a:spcAft>
                <a:spcPts val="0"/>
              </a:spcAft>
              <a:buNone/>
            </a:pPr>
            <a:r>
              <a:rPr b="1" lang="en" sz="1322"/>
              <a:t>Building a Predictive Model:</a:t>
            </a:r>
            <a:endParaRPr b="1" sz="1322"/>
          </a:p>
          <a:p>
            <a:pPr indent="-312578" lvl="0" marL="457200" rtl="0" algn="l">
              <a:lnSpc>
                <a:spcPct val="105000"/>
              </a:lnSpc>
              <a:spcBef>
                <a:spcPts val="1200"/>
              </a:spcBef>
              <a:spcAft>
                <a:spcPts val="0"/>
              </a:spcAft>
              <a:buSzPts val="1323"/>
              <a:buChar char="●"/>
            </a:pPr>
            <a:r>
              <a:rPr lang="en" sz="1322"/>
              <a:t>Proposed the creation of a machine learning model to predict SKUs from product names.</a:t>
            </a:r>
            <a:endParaRPr sz="1322"/>
          </a:p>
          <a:p>
            <a:pPr indent="-312578" lvl="0" marL="457200" rtl="0" algn="l">
              <a:lnSpc>
                <a:spcPct val="105000"/>
              </a:lnSpc>
              <a:spcBef>
                <a:spcPts val="0"/>
              </a:spcBef>
              <a:spcAft>
                <a:spcPts val="0"/>
              </a:spcAft>
              <a:buSzPts val="1323"/>
              <a:buChar char="●"/>
            </a:pPr>
            <a:r>
              <a:rPr lang="en" sz="1322"/>
              <a:t>Recommended steps included vectorization of text, encoding SKUs, model training (Random Forest Classifier), and evaluation.</a:t>
            </a:r>
            <a:endParaRPr sz="1322"/>
          </a:p>
          <a:p>
            <a:pPr indent="-312578" lvl="0" marL="457200" rtl="0" algn="l">
              <a:lnSpc>
                <a:spcPct val="105000"/>
              </a:lnSpc>
              <a:spcBef>
                <a:spcPts val="0"/>
              </a:spcBef>
              <a:spcAft>
                <a:spcPts val="0"/>
              </a:spcAft>
              <a:buSzPts val="1323"/>
              <a:buChar char="●"/>
            </a:pPr>
            <a:r>
              <a:rPr lang="en" sz="1322"/>
              <a:t>Encountered computational limitations in the execution environment.</a:t>
            </a:r>
            <a:endParaRPr sz="1322"/>
          </a:p>
          <a:p>
            <a:pPr indent="0" lvl="0" marL="0" rtl="0" algn="l">
              <a:lnSpc>
                <a:spcPct val="105000"/>
              </a:lnSpc>
              <a:spcBef>
                <a:spcPts val="1200"/>
              </a:spcBef>
              <a:spcAft>
                <a:spcPts val="1200"/>
              </a:spcAft>
              <a:buSzPts val="358"/>
              <a:buNone/>
            </a:pPr>
            <a:r>
              <a:t/>
            </a:r>
            <a:endParaRPr sz="13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Used</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2578" lvl="0" marL="457200" rtl="0" algn="l">
              <a:lnSpc>
                <a:spcPct val="105000"/>
              </a:lnSpc>
              <a:spcBef>
                <a:spcPts val="0"/>
              </a:spcBef>
              <a:spcAft>
                <a:spcPts val="0"/>
              </a:spcAft>
              <a:buSzPts val="1323"/>
              <a:buChar char="●"/>
            </a:pPr>
            <a:r>
              <a:rPr b="1" lang="en" sz="1322"/>
              <a:t>Python Programming Language: </a:t>
            </a:r>
            <a:r>
              <a:rPr lang="en" sz="1322"/>
              <a:t>Primary tool for data handling, processing, and analysis.</a:t>
            </a:r>
            <a:endParaRPr sz="1322"/>
          </a:p>
          <a:p>
            <a:pPr indent="-312578" lvl="0" marL="457200" rtl="0" algn="l">
              <a:lnSpc>
                <a:spcPct val="105000"/>
              </a:lnSpc>
              <a:spcBef>
                <a:spcPts val="0"/>
              </a:spcBef>
              <a:spcAft>
                <a:spcPts val="0"/>
              </a:spcAft>
              <a:buSzPts val="1323"/>
              <a:buChar char="●"/>
            </a:pPr>
            <a:r>
              <a:rPr b="1" lang="en" sz="1322"/>
              <a:t>Pandas: </a:t>
            </a:r>
            <a:r>
              <a:rPr lang="en" sz="1322"/>
              <a:t>For data manipulation and analysis.</a:t>
            </a:r>
            <a:endParaRPr sz="1322"/>
          </a:p>
          <a:p>
            <a:pPr indent="-312578" lvl="0" marL="457200" rtl="0" algn="l">
              <a:lnSpc>
                <a:spcPct val="105000"/>
              </a:lnSpc>
              <a:spcBef>
                <a:spcPts val="0"/>
              </a:spcBef>
              <a:spcAft>
                <a:spcPts val="0"/>
              </a:spcAft>
              <a:buSzPts val="1323"/>
              <a:buChar char="●"/>
            </a:pPr>
            <a:r>
              <a:rPr b="1" lang="en" sz="1322"/>
              <a:t>Scikit-learn: </a:t>
            </a:r>
            <a:r>
              <a:rPr lang="en" sz="1322"/>
              <a:t>For machine learning tasks like TF-IDF vectorization, model building, and evaluation.</a:t>
            </a:r>
            <a:endParaRPr sz="1322"/>
          </a:p>
          <a:p>
            <a:pPr indent="-312578" lvl="0" marL="457200" rtl="0" algn="l">
              <a:lnSpc>
                <a:spcPct val="105000"/>
              </a:lnSpc>
              <a:spcBef>
                <a:spcPts val="0"/>
              </a:spcBef>
              <a:spcAft>
                <a:spcPts val="0"/>
              </a:spcAft>
              <a:buSzPts val="1323"/>
              <a:buChar char="●"/>
            </a:pPr>
            <a:r>
              <a:rPr b="1" lang="en" sz="1322"/>
              <a:t>Matplotlib and Seaborn:</a:t>
            </a:r>
            <a:r>
              <a:rPr lang="en" sz="1322"/>
              <a:t> For data visualization.</a:t>
            </a:r>
            <a:endParaRPr sz="1322"/>
          </a:p>
          <a:p>
            <a:pPr indent="-312578" lvl="0" marL="457200" rtl="0" algn="l">
              <a:lnSpc>
                <a:spcPct val="105000"/>
              </a:lnSpc>
              <a:spcBef>
                <a:spcPts val="0"/>
              </a:spcBef>
              <a:spcAft>
                <a:spcPts val="0"/>
              </a:spcAft>
              <a:buSzPts val="1323"/>
              <a:buChar char="●"/>
            </a:pPr>
            <a:r>
              <a:rPr b="1" lang="en" sz="1322"/>
              <a:t>WordCloud: </a:t>
            </a:r>
            <a:r>
              <a:rPr lang="en" sz="1322"/>
              <a:t>For generating word clouds in keyword analysis.</a:t>
            </a:r>
            <a:endParaRPr sz="1322"/>
          </a:p>
          <a:p>
            <a:pPr indent="0" lvl="0" marL="0" rtl="0" algn="l">
              <a:lnSpc>
                <a:spcPct val="105000"/>
              </a:lnSpc>
              <a:spcBef>
                <a:spcPts val="1200"/>
              </a:spcBef>
              <a:spcAft>
                <a:spcPts val="1200"/>
              </a:spcAft>
              <a:buSzPts val="358"/>
              <a:buNone/>
            </a:pPr>
            <a:r>
              <a:t/>
            </a:r>
            <a:endParaRPr sz="13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