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0" d="100"/>
          <a:sy n="120"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9300-6A90-01A0-3D85-2B254ADED6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7EE45-6353-5E30-B7A3-2020C6CEC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6A1535-6EF4-96E1-5A35-BAE329B4EF06}"/>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5" name="Footer Placeholder 4">
            <a:extLst>
              <a:ext uri="{FF2B5EF4-FFF2-40B4-BE49-F238E27FC236}">
                <a16:creationId xmlns:a16="http://schemas.microsoft.com/office/drawing/2014/main" id="{35B5A9DC-3F12-C9CB-0F34-37D1960D2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C50D8-9D81-DAC1-223A-AC319C3D6D88}"/>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103433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FA78-6C10-32C5-6AAF-452CD76737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1C3436-C8E6-868C-3B86-07F6B46A5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023A9-6C6C-44FF-92A9-C340995088F6}"/>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5" name="Footer Placeholder 4">
            <a:extLst>
              <a:ext uri="{FF2B5EF4-FFF2-40B4-BE49-F238E27FC236}">
                <a16:creationId xmlns:a16="http://schemas.microsoft.com/office/drawing/2014/main" id="{18E3ACF7-5D77-F740-2AB2-FED75F138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702E7-0FD6-A1B7-61FE-D7D26CF9B9B4}"/>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88832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F89F3-0D3D-E345-9B0E-CC7012076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1593A-24C7-B5F8-C640-9E3ACC9E0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88C3D-2E61-70B1-2D6A-6B7AA418F62B}"/>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5" name="Footer Placeholder 4">
            <a:extLst>
              <a:ext uri="{FF2B5EF4-FFF2-40B4-BE49-F238E27FC236}">
                <a16:creationId xmlns:a16="http://schemas.microsoft.com/office/drawing/2014/main" id="{301EE336-0313-3698-3DD1-1269EC6F0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8BDA3-711D-F9DF-8204-8679F1A51CF5}"/>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286552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DE36-F411-90E4-5AE6-13A12E525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3B38B-56D9-3E65-DB67-695D1FD31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BA31A-A260-052E-AE7B-78C7A2BEC01D}"/>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5" name="Footer Placeholder 4">
            <a:extLst>
              <a:ext uri="{FF2B5EF4-FFF2-40B4-BE49-F238E27FC236}">
                <a16:creationId xmlns:a16="http://schemas.microsoft.com/office/drawing/2014/main" id="{5D170093-2F41-5F6E-D845-C19B71908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312BA-5ADD-1CB2-1734-7A2699049D33}"/>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15865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4DDD-A600-030A-507C-9089BD6C5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B265F4-C361-4224-D055-56E4AB2F7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C35B6-48BA-B048-1310-856028E7E587}"/>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5" name="Footer Placeholder 4">
            <a:extLst>
              <a:ext uri="{FF2B5EF4-FFF2-40B4-BE49-F238E27FC236}">
                <a16:creationId xmlns:a16="http://schemas.microsoft.com/office/drawing/2014/main" id="{985D972D-F037-B10F-9938-45F5580E2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72972-DF2F-CCCF-86C3-E4011E1A7187}"/>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370542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5E5C-5153-19E9-2636-D11609895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37D23-C79D-837C-B7EE-8EAF3311A7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99155D-6DF8-6D78-DE38-D153AAFF4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9B991B-4E71-A649-ADF1-71A42518259C}"/>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6" name="Footer Placeholder 5">
            <a:extLst>
              <a:ext uri="{FF2B5EF4-FFF2-40B4-BE49-F238E27FC236}">
                <a16:creationId xmlns:a16="http://schemas.microsoft.com/office/drawing/2014/main" id="{CF0BA019-033F-24A2-C780-761D25892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91262-C67A-65F8-6497-281BF4B29E2E}"/>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393632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CD0E-D9D5-B2A8-0178-6BA18DB2AD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BDEE6-8244-3B61-DC25-7CF24DE17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F974C-8CAD-6290-8BEF-CA1865F25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451130-2A81-D8C0-F3F7-DA25F15B2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5BD64A-60EE-A0F2-1CE2-2E8449A694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0084B9-E940-2BC1-983C-99A96D007AAD}"/>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8" name="Footer Placeholder 7">
            <a:extLst>
              <a:ext uri="{FF2B5EF4-FFF2-40B4-BE49-F238E27FC236}">
                <a16:creationId xmlns:a16="http://schemas.microsoft.com/office/drawing/2014/main" id="{FD17DB4E-9505-DA5F-F1CF-E99A5EEDB8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259639-514E-5426-4010-5D9844F23A68}"/>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102832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3036-4C98-28F7-163F-C7099168A8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34D588-F2B2-637E-3D5F-79DB6DCCF347}"/>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4" name="Footer Placeholder 3">
            <a:extLst>
              <a:ext uri="{FF2B5EF4-FFF2-40B4-BE49-F238E27FC236}">
                <a16:creationId xmlns:a16="http://schemas.microsoft.com/office/drawing/2014/main" id="{61ABF5E3-D99C-5A6D-8702-0E363FCBD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AAEBD4-6CEB-1945-1665-2AE913B5CF0E}"/>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163615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22C2B-805E-C341-A370-59FE923988C1}"/>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3" name="Footer Placeholder 2">
            <a:extLst>
              <a:ext uri="{FF2B5EF4-FFF2-40B4-BE49-F238E27FC236}">
                <a16:creationId xmlns:a16="http://schemas.microsoft.com/office/drawing/2014/main" id="{9B443189-B508-A210-AC30-053F94165E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177A45-4A54-1C67-60D4-7B15A0A995AC}"/>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191623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EF14-D0DE-C416-7008-F2FB69232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91502-ED98-4EFC-ABE9-A98350AFF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80092D-08DD-E6C7-9263-1391D44B3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2B7F3-35F6-4034-7481-DB9E64A7A438}"/>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6" name="Footer Placeholder 5">
            <a:extLst>
              <a:ext uri="{FF2B5EF4-FFF2-40B4-BE49-F238E27FC236}">
                <a16:creationId xmlns:a16="http://schemas.microsoft.com/office/drawing/2014/main" id="{4D732F31-F0F3-84C7-56EF-4E98C4451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C8B3D-2675-DB4F-DE63-1EC1A26C65F2}"/>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416702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584C-791C-FD0B-6057-37089A870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96B384-E610-D5AB-2A7B-938C91D1F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BF559B-F6FD-0B29-52F4-6880F94D1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D53B9-7505-EB22-03D4-72CFE67CCB0A}"/>
              </a:ext>
            </a:extLst>
          </p:cNvPr>
          <p:cNvSpPr>
            <a:spLocks noGrp="1"/>
          </p:cNvSpPr>
          <p:nvPr>
            <p:ph type="dt" sz="half" idx="10"/>
          </p:nvPr>
        </p:nvSpPr>
        <p:spPr/>
        <p:txBody>
          <a:bodyPr/>
          <a:lstStyle/>
          <a:p>
            <a:fld id="{C883E433-BC66-465D-B99E-DA7BCAA7E088}" type="datetimeFigureOut">
              <a:rPr lang="en-US" smtClean="0"/>
              <a:t>5/9/23</a:t>
            </a:fld>
            <a:endParaRPr lang="en-US"/>
          </a:p>
        </p:txBody>
      </p:sp>
      <p:sp>
        <p:nvSpPr>
          <p:cNvPr id="6" name="Footer Placeholder 5">
            <a:extLst>
              <a:ext uri="{FF2B5EF4-FFF2-40B4-BE49-F238E27FC236}">
                <a16:creationId xmlns:a16="http://schemas.microsoft.com/office/drawing/2014/main" id="{5D9D4A2D-E45A-8E92-3270-DCABDFB40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CC5C5-E279-29D5-E90A-3CEBDFBAA630}"/>
              </a:ext>
            </a:extLst>
          </p:cNvPr>
          <p:cNvSpPr>
            <a:spLocks noGrp="1"/>
          </p:cNvSpPr>
          <p:nvPr>
            <p:ph type="sldNum" sz="quarter" idx="12"/>
          </p:nvPr>
        </p:nvSpPr>
        <p:spPr/>
        <p:txBody>
          <a:bodyPr/>
          <a:lstStyle/>
          <a:p>
            <a:fld id="{FEA9512B-8969-4A93-AD65-14A547B59BD0}" type="slidenum">
              <a:rPr lang="en-US" smtClean="0"/>
              <a:t>‹#›</a:t>
            </a:fld>
            <a:endParaRPr lang="en-US"/>
          </a:p>
        </p:txBody>
      </p:sp>
    </p:spTree>
    <p:extLst>
      <p:ext uri="{BB962C8B-B14F-4D97-AF65-F5344CB8AC3E}">
        <p14:creationId xmlns:p14="http://schemas.microsoft.com/office/powerpoint/2010/main" val="415306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390F1D-84BD-7100-D849-26BB51569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43054-C543-938E-8C13-AD17A85B4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2E295-1A68-F1F1-5412-749F81735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3E433-BC66-465D-B99E-DA7BCAA7E088}" type="datetimeFigureOut">
              <a:rPr lang="en-US" smtClean="0"/>
              <a:t>5/9/23</a:t>
            </a:fld>
            <a:endParaRPr lang="en-US"/>
          </a:p>
        </p:txBody>
      </p:sp>
      <p:sp>
        <p:nvSpPr>
          <p:cNvPr id="5" name="Footer Placeholder 4">
            <a:extLst>
              <a:ext uri="{FF2B5EF4-FFF2-40B4-BE49-F238E27FC236}">
                <a16:creationId xmlns:a16="http://schemas.microsoft.com/office/drawing/2014/main" id="{08F55485-68EE-5B0D-3A81-B1A3DCF60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F49884-D077-BAB5-F286-78E9DE54E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9512B-8969-4A93-AD65-14A547B59BD0}" type="slidenum">
              <a:rPr lang="en-US" smtClean="0"/>
              <a:t>‹#›</a:t>
            </a:fld>
            <a:endParaRPr lang="en-US"/>
          </a:p>
        </p:txBody>
      </p:sp>
    </p:spTree>
    <p:extLst>
      <p:ext uri="{BB962C8B-B14F-4D97-AF65-F5344CB8AC3E}">
        <p14:creationId xmlns:p14="http://schemas.microsoft.com/office/powerpoint/2010/main" val="2086710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7FCF-ABCC-268C-1F49-78C65D45E41B}"/>
              </a:ext>
            </a:extLst>
          </p:cNvPr>
          <p:cNvSpPr>
            <a:spLocks noGrp="1"/>
          </p:cNvSpPr>
          <p:nvPr>
            <p:ph type="ctrTitle"/>
          </p:nvPr>
        </p:nvSpPr>
        <p:spPr>
          <a:xfrm>
            <a:off x="448574" y="255468"/>
            <a:ext cx="3361426" cy="1103193"/>
          </a:xfrm>
        </p:spPr>
        <p:txBody>
          <a:bodyPr>
            <a:normAutofit/>
          </a:bodyPr>
          <a:lstStyle/>
          <a:p>
            <a:r>
              <a:rPr lang="en-US" sz="4400" b="1" i="0" dirty="0">
                <a:effectLst/>
                <a:latin typeface="Candara" panose="020E0502030303020204" pitchFamily="34" charset="0"/>
                <a:cs typeface="AkayaKanadaka" panose="02010502080401010103" pitchFamily="2" charset="77"/>
              </a:rPr>
              <a:t>Introduction</a:t>
            </a:r>
            <a:endParaRPr lang="en-US" sz="4400" dirty="0">
              <a:latin typeface="Candara" panose="020E0502030303020204" pitchFamily="34" charset="0"/>
              <a:cs typeface="AkayaKanadaka" panose="02010502080401010103" pitchFamily="2" charset="77"/>
            </a:endParaRPr>
          </a:p>
        </p:txBody>
      </p:sp>
      <p:sp>
        <p:nvSpPr>
          <p:cNvPr id="3" name="Subtitle 2">
            <a:extLst>
              <a:ext uri="{FF2B5EF4-FFF2-40B4-BE49-F238E27FC236}">
                <a16:creationId xmlns:a16="http://schemas.microsoft.com/office/drawing/2014/main" id="{F871E043-A207-6813-4EA6-E69CA46F80A4}"/>
              </a:ext>
            </a:extLst>
          </p:cNvPr>
          <p:cNvSpPr>
            <a:spLocks noGrp="1"/>
          </p:cNvSpPr>
          <p:nvPr>
            <p:ph type="subTitle" idx="1"/>
          </p:nvPr>
        </p:nvSpPr>
        <p:spPr>
          <a:xfrm>
            <a:off x="595223" y="1483743"/>
            <a:ext cx="10072777" cy="4615132"/>
          </a:xfrm>
        </p:spPr>
        <p:txBody>
          <a:bodyPr>
            <a:normAutofit fontScale="92500" lnSpcReduction="10000"/>
          </a:bodyPr>
          <a:lstStyle/>
          <a:p>
            <a:pPr algn="l"/>
            <a:r>
              <a:rPr lang="en-US" sz="1800" b="1" i="0" u="sng" strike="noStrike" baseline="0" dirty="0">
                <a:latin typeface="Candara" panose="020E0502030303020204" pitchFamily="34" charset="0"/>
                <a:cs typeface="AkayaKanadaka" panose="02010502080401010103" pitchFamily="2" charset="77"/>
              </a:rPr>
              <a:t>OPI@LT-EDI-ACL2022: Detecting Signs of Depression from Social </a:t>
            </a:r>
            <a:r>
              <a:rPr lang="en-US" sz="1800" b="1" i="0" u="sng" strike="noStrike" baseline="0" dirty="0" err="1">
                <a:latin typeface="Candara" panose="020E0502030303020204" pitchFamily="34" charset="0"/>
                <a:cs typeface="AkayaKanadaka" panose="02010502080401010103" pitchFamily="2" charset="77"/>
              </a:rPr>
              <a:t>MediaText</a:t>
            </a:r>
            <a:r>
              <a:rPr lang="en-US" sz="1800" b="1" i="0" u="sng" strike="noStrike" baseline="0" dirty="0">
                <a:latin typeface="Candara" panose="020E0502030303020204" pitchFamily="34" charset="0"/>
                <a:cs typeface="AkayaKanadaka" panose="02010502080401010103" pitchFamily="2" charset="77"/>
              </a:rPr>
              <a:t> using </a:t>
            </a:r>
            <a:r>
              <a:rPr lang="en-US" sz="1800" b="1" i="0" u="sng" strike="noStrike" baseline="0" dirty="0" err="1">
                <a:latin typeface="Candara" panose="020E0502030303020204" pitchFamily="34" charset="0"/>
                <a:cs typeface="AkayaKanadaka" panose="02010502080401010103" pitchFamily="2" charset="77"/>
              </a:rPr>
              <a:t>RoBERTa</a:t>
            </a:r>
            <a:r>
              <a:rPr lang="en-US" sz="1800" b="1" i="0" u="sng" strike="noStrike" baseline="0" dirty="0">
                <a:latin typeface="Candara" panose="020E0502030303020204" pitchFamily="34" charset="0"/>
                <a:cs typeface="AkayaKanadaka" panose="02010502080401010103" pitchFamily="2" charset="77"/>
              </a:rPr>
              <a:t> Pre-trained Language Models.</a:t>
            </a:r>
          </a:p>
          <a:p>
            <a:pPr algn="l"/>
            <a:endParaRPr lang="en-US" sz="1800" dirty="0">
              <a:latin typeface="Candara" panose="020E0502030303020204" pitchFamily="34" charset="0"/>
              <a:cs typeface="AkayaKanadaka" panose="02010502080401010103" pitchFamily="2" charset="77"/>
            </a:endParaRPr>
          </a:p>
          <a:p>
            <a:pPr algn="l"/>
            <a:r>
              <a:rPr lang="en-US" sz="1800" dirty="0">
                <a:latin typeface="Candara" panose="020E0502030303020204" pitchFamily="34" charset="0"/>
                <a:cs typeface="AkayaKanadaka" panose="02010502080401010103" pitchFamily="2" charset="77"/>
              </a:rPr>
              <a:t>By team: </a:t>
            </a:r>
            <a:br>
              <a:rPr lang="en-US" sz="1800" dirty="0">
                <a:latin typeface="Candara" panose="020E0502030303020204" pitchFamily="34" charset="0"/>
                <a:cs typeface="AkayaKanadaka" panose="02010502080401010103" pitchFamily="2" charset="77"/>
              </a:rPr>
            </a:br>
            <a:r>
              <a:rPr lang="en-US" sz="1800" b="1" i="0" u="sng" strike="noStrike" baseline="0" dirty="0">
                <a:latin typeface="Candara" panose="020E0502030303020204" pitchFamily="34" charset="0"/>
                <a:cs typeface="AkayaKanadaka" panose="02010502080401010103" pitchFamily="2" charset="77"/>
              </a:rPr>
              <a:t>Detecting Signs of Depression from Social Media Text using Transformer-Based Language Models: A Solution to the LT-EDI-ACL2022 Shared Task</a:t>
            </a:r>
          </a:p>
          <a:p>
            <a:pPr algn="l"/>
            <a:endParaRPr lang="en-US" sz="1800" i="0" strike="noStrike" baseline="0" dirty="0">
              <a:latin typeface="Candara" panose="020E0502030303020204" pitchFamily="34" charset="0"/>
              <a:cs typeface="AkayaKanadaka" panose="02010502080401010103" pitchFamily="2" charset="77"/>
            </a:endParaRPr>
          </a:p>
          <a:p>
            <a:pPr algn="l"/>
            <a:endParaRPr lang="en-US" sz="1800" i="0" strike="noStrike" baseline="0" dirty="0">
              <a:latin typeface="Candara" panose="020E0502030303020204" pitchFamily="34" charset="0"/>
              <a:cs typeface="AkayaKanadaka" panose="02010502080401010103" pitchFamily="2" charset="77"/>
            </a:endParaRPr>
          </a:p>
          <a:p>
            <a:pPr algn="l"/>
            <a:endParaRPr lang="en-US" sz="1800" i="0" strike="noStrike" baseline="0" dirty="0">
              <a:latin typeface="Candara" panose="020E0502030303020204" pitchFamily="34" charset="0"/>
              <a:cs typeface="AkayaKanadaka" panose="02010502080401010103" pitchFamily="2" charset="77"/>
            </a:endParaRPr>
          </a:p>
          <a:p>
            <a:pPr algn="l"/>
            <a:r>
              <a:rPr lang="en-US" sz="1800" i="1" strike="noStrike" baseline="0" dirty="0">
                <a:latin typeface="Candara" panose="020E0502030303020204" pitchFamily="34" charset="0"/>
                <a:cs typeface="AkayaKanadaka" panose="02010502080401010103" pitchFamily="2" charset="77"/>
              </a:rPr>
              <a:t>Millions of people all over the globe suffer from depression, a mental health disorder. Better results for patients can result from early diagnosis and treatment of depression. Examining social media text for indications of depression is one possible method for early detection. This study investigates the use of natural language processing methods to identify depressive symptoms in social media writing.</a:t>
            </a:r>
          </a:p>
          <a:p>
            <a:pPr algn="l"/>
            <a:endParaRPr lang="en-US" sz="1800" b="1" u="sng" dirty="0">
              <a:latin typeface="Candara" panose="020E0502030303020204" pitchFamily="34" charset="0"/>
              <a:cs typeface="AkayaKanadaka" panose="02010502080401010103" pitchFamily="2" charset="77"/>
            </a:endParaRPr>
          </a:p>
          <a:p>
            <a:pPr algn="r"/>
            <a:r>
              <a:rPr lang="en-US" sz="1800" b="1" i="0" strike="noStrike" baseline="0" dirty="0">
                <a:latin typeface="Candara" panose="020E0502030303020204" pitchFamily="34" charset="0"/>
                <a:cs typeface="AkayaKanadaka" panose="02010502080401010103" pitchFamily="2" charset="77"/>
              </a:rPr>
              <a:t>Aditya Milind Limbekar (</a:t>
            </a:r>
            <a:r>
              <a:rPr lang="en-US" sz="1800" b="1" i="0" u="none" strike="noStrike" baseline="0" dirty="0">
                <a:latin typeface="Candara" panose="020E0502030303020204" pitchFamily="34" charset="0"/>
                <a:cs typeface="AkayaKanadaka" panose="02010502080401010103" pitchFamily="2" charset="77"/>
              </a:rPr>
              <a:t>G01384408)</a:t>
            </a:r>
            <a:r>
              <a:rPr lang="en-US" sz="1800" b="1" dirty="0">
                <a:latin typeface="Candara" panose="020E0502030303020204" pitchFamily="34" charset="0"/>
                <a:cs typeface="AkayaKanadaka" panose="02010502080401010103" pitchFamily="2" charset="77"/>
              </a:rPr>
              <a:t> </a:t>
            </a:r>
          </a:p>
          <a:p>
            <a:pPr algn="r"/>
            <a:r>
              <a:rPr lang="en-US" sz="1800" b="1" dirty="0">
                <a:latin typeface="Candara" panose="020E0502030303020204" pitchFamily="34" charset="0"/>
                <a:cs typeface="AkayaKanadaka" panose="02010502080401010103" pitchFamily="2" charset="77"/>
              </a:rPr>
              <a:t>Stephen Simon Dias (G01387625)</a:t>
            </a:r>
          </a:p>
        </p:txBody>
      </p:sp>
    </p:spTree>
    <p:extLst>
      <p:ext uri="{BB962C8B-B14F-4D97-AF65-F5344CB8AC3E}">
        <p14:creationId xmlns:p14="http://schemas.microsoft.com/office/powerpoint/2010/main" val="74105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EF43-D270-64B3-7B29-E4DD90E22DD5}"/>
              </a:ext>
            </a:extLst>
          </p:cNvPr>
          <p:cNvSpPr>
            <a:spLocks noGrp="1"/>
          </p:cNvSpPr>
          <p:nvPr>
            <p:ph type="title"/>
          </p:nvPr>
        </p:nvSpPr>
        <p:spPr>
          <a:xfrm>
            <a:off x="838200" y="258793"/>
            <a:ext cx="10515600" cy="1325563"/>
          </a:xfrm>
        </p:spPr>
        <p:txBody>
          <a:bodyPr/>
          <a:lstStyle/>
          <a:p>
            <a:r>
              <a:rPr lang="en-US" b="1" i="0" dirty="0">
                <a:effectLst/>
                <a:latin typeface="Candara" panose="020E0502030303020204" pitchFamily="34" charset="0"/>
              </a:rPr>
              <a:t>There Are Three Steps</a:t>
            </a:r>
            <a:endParaRPr lang="en-US" b="1" dirty="0">
              <a:latin typeface="Candara" panose="020E0502030303020204" pitchFamily="34" charset="0"/>
            </a:endParaRPr>
          </a:p>
        </p:txBody>
      </p:sp>
      <p:sp>
        <p:nvSpPr>
          <p:cNvPr id="3" name="Content Placeholder 2">
            <a:extLst>
              <a:ext uri="{FF2B5EF4-FFF2-40B4-BE49-F238E27FC236}">
                <a16:creationId xmlns:a16="http://schemas.microsoft.com/office/drawing/2014/main" id="{98FF77E2-644E-0343-7569-F3153C1B1D82}"/>
              </a:ext>
            </a:extLst>
          </p:cNvPr>
          <p:cNvSpPr>
            <a:spLocks noGrp="1"/>
          </p:cNvSpPr>
          <p:nvPr>
            <p:ph idx="1"/>
          </p:nvPr>
        </p:nvSpPr>
        <p:spPr>
          <a:xfrm>
            <a:off x="838200" y="1311214"/>
            <a:ext cx="10515600" cy="5287993"/>
          </a:xfrm>
        </p:spPr>
        <p:txBody>
          <a:bodyPr>
            <a:normAutofit/>
          </a:bodyPr>
          <a:lstStyle/>
          <a:p>
            <a:endParaRPr lang="en-US" sz="2000" b="0" i="0" dirty="0">
              <a:effectLst/>
              <a:latin typeface="Candara" panose="020E0502030303020204" pitchFamily="34" charset="0"/>
            </a:endParaRPr>
          </a:p>
          <a:p>
            <a:r>
              <a:rPr lang="en-US" sz="2000" b="1" i="0" dirty="0">
                <a:effectLst/>
                <a:latin typeface="Candara" panose="020E0502030303020204" pitchFamily="34" charset="0"/>
              </a:rPr>
              <a:t>Dataset preprocessing: </a:t>
            </a:r>
            <a:r>
              <a:rPr lang="en-US" sz="2000" b="0" i="0" dirty="0">
                <a:effectLst/>
                <a:latin typeface="Candara" panose="020E0502030303020204" pitchFamily="34" charset="0"/>
              </a:rPr>
              <a:t>The authors stemmed, lemmatized, and removed stop words from the dataset. To expand the dataset, they also utilized a method known as data augmentation.</a:t>
            </a:r>
          </a:p>
          <a:p>
            <a:pPr marL="0" indent="0">
              <a:buNone/>
            </a:pPr>
            <a:endParaRPr lang="en-US" sz="2000" b="0" i="0" dirty="0">
              <a:effectLst/>
              <a:latin typeface="Candara" panose="020E0502030303020204" pitchFamily="34" charset="0"/>
            </a:endParaRPr>
          </a:p>
          <a:p>
            <a:r>
              <a:rPr lang="en-US" sz="2000" b="1" i="0" dirty="0">
                <a:effectLst/>
                <a:latin typeface="Candara" panose="020E0502030303020204" pitchFamily="34" charset="0"/>
              </a:rPr>
              <a:t>Fine-tuning pre-trained language models: </a:t>
            </a:r>
            <a:r>
              <a:rPr lang="en-US" sz="2000" b="0" i="0" dirty="0">
                <a:effectLst/>
                <a:latin typeface="Candara" panose="020E0502030303020204" pitchFamily="34" charset="0"/>
              </a:rPr>
              <a:t>The authors used their updated dataset to fine-tune multiple pre-trained language models, including BERT, </a:t>
            </a:r>
            <a:r>
              <a:rPr lang="en-US" sz="2000" b="0" i="0" dirty="0" err="1">
                <a:effectLst/>
                <a:latin typeface="Candara" panose="020E0502030303020204" pitchFamily="34" charset="0"/>
              </a:rPr>
              <a:t>RoBERTa</a:t>
            </a:r>
            <a:r>
              <a:rPr lang="en-US" sz="2000" b="0" i="0" dirty="0">
                <a:effectLst/>
                <a:latin typeface="Candara" panose="020E0502030303020204" pitchFamily="34" charset="0"/>
              </a:rPr>
              <a:t>, and </a:t>
            </a:r>
            <a:r>
              <a:rPr lang="en-US" sz="2000" b="0" i="0" dirty="0" err="1">
                <a:effectLst/>
                <a:latin typeface="Candara" panose="020E0502030303020204" pitchFamily="34" charset="0"/>
              </a:rPr>
              <a:t>XLNet.They</a:t>
            </a:r>
            <a:r>
              <a:rPr lang="en-US" sz="2000" b="0" i="0" dirty="0">
                <a:effectLst/>
                <a:latin typeface="Candara" panose="020E0502030303020204" pitchFamily="34" charset="0"/>
              </a:rPr>
              <a:t> identified that </a:t>
            </a:r>
            <a:r>
              <a:rPr lang="en-US" sz="2000" b="0" i="0" dirty="0" err="1">
                <a:effectLst/>
                <a:latin typeface="Candara" panose="020E0502030303020204" pitchFamily="34" charset="0"/>
              </a:rPr>
              <a:t>RoBERTa</a:t>
            </a:r>
            <a:r>
              <a:rPr lang="en-US" sz="2000" b="0" i="0" dirty="0">
                <a:effectLst/>
                <a:latin typeface="Candara" panose="020E0502030303020204" pitchFamily="34" charset="0"/>
              </a:rPr>
              <a:t> provided the best outcomes.</a:t>
            </a:r>
          </a:p>
          <a:p>
            <a:pPr marL="0" indent="0">
              <a:buNone/>
            </a:pPr>
            <a:endParaRPr lang="en-US" sz="2000" b="0" i="0" dirty="0">
              <a:effectLst/>
              <a:latin typeface="Candara" panose="020E0502030303020204" pitchFamily="34" charset="0"/>
            </a:endParaRPr>
          </a:p>
          <a:p>
            <a:r>
              <a:rPr lang="en-US" sz="2000" b="1" i="0" dirty="0">
                <a:effectLst/>
                <a:latin typeface="Candara" panose="020E0502030303020204" pitchFamily="34" charset="0"/>
              </a:rPr>
              <a:t>Ensemble averaging: </a:t>
            </a:r>
            <a:r>
              <a:rPr lang="en-US" sz="2000" b="0" i="0" dirty="0">
                <a:effectLst/>
                <a:latin typeface="Candara" panose="020E0502030303020204" pitchFamily="34" charset="0"/>
              </a:rPr>
              <a:t>To enhance the performance of numerous models, the authors combined their predictions using an ensemble averaging approach. They used this method to obtain a macro averaged F1-score of 0.583.</a:t>
            </a:r>
            <a:endParaRPr lang="en-US" sz="2000" dirty="0">
              <a:latin typeface="Candara" panose="020E0502030303020204" pitchFamily="34" charset="0"/>
            </a:endParaRPr>
          </a:p>
        </p:txBody>
      </p:sp>
    </p:spTree>
    <p:extLst>
      <p:ext uri="{BB962C8B-B14F-4D97-AF65-F5344CB8AC3E}">
        <p14:creationId xmlns:p14="http://schemas.microsoft.com/office/powerpoint/2010/main" val="182748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BA91-36B1-3501-3A8C-8CF963CC0E30}"/>
              </a:ext>
            </a:extLst>
          </p:cNvPr>
          <p:cNvSpPr>
            <a:spLocks noGrp="1"/>
          </p:cNvSpPr>
          <p:nvPr>
            <p:ph type="title"/>
          </p:nvPr>
        </p:nvSpPr>
        <p:spPr>
          <a:xfrm>
            <a:off x="0" y="196199"/>
            <a:ext cx="10515600" cy="1325563"/>
          </a:xfrm>
        </p:spPr>
        <p:txBody>
          <a:bodyPr/>
          <a:lstStyle/>
          <a:p>
            <a:r>
              <a:rPr lang="en-US" b="1" i="0" dirty="0">
                <a:effectLst/>
                <a:latin typeface="Candara" panose="020E0502030303020204" pitchFamily="34" charset="0"/>
              </a:rPr>
              <a:t>Approach</a:t>
            </a:r>
            <a:endParaRPr lang="en-US" dirty="0">
              <a:latin typeface="Candara" panose="020E0502030303020204" pitchFamily="34" charset="0"/>
            </a:endParaRPr>
          </a:p>
        </p:txBody>
      </p:sp>
      <p:pic>
        <p:nvPicPr>
          <p:cNvPr id="5" name="Content Placeholder 4" descr="Text&#10;&#10;Description automatically generated">
            <a:extLst>
              <a:ext uri="{FF2B5EF4-FFF2-40B4-BE49-F238E27FC236}">
                <a16:creationId xmlns:a16="http://schemas.microsoft.com/office/drawing/2014/main" id="{94E8EB9F-F9C3-6346-DD0E-CB6EB25E1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244" y="280614"/>
            <a:ext cx="4770630" cy="1156734"/>
          </a:xfrm>
        </p:spPr>
      </p:pic>
      <p:pic>
        <p:nvPicPr>
          <p:cNvPr id="7" name="Picture 6" descr="Graphical user interface, text, email&#10;&#10;Description automatically generated">
            <a:extLst>
              <a:ext uri="{FF2B5EF4-FFF2-40B4-BE49-F238E27FC236}">
                <a16:creationId xmlns:a16="http://schemas.microsoft.com/office/drawing/2014/main" id="{3CD20599-BFF6-A6AE-1D4A-407A333BF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548" y="157018"/>
            <a:ext cx="4494452" cy="14039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8D5983F8-AC4F-385B-E052-91D6AF30D3A6}"/>
              </a:ext>
            </a:extLst>
          </p:cNvPr>
          <p:cNvSpPr txBox="1"/>
          <p:nvPr/>
        </p:nvSpPr>
        <p:spPr>
          <a:xfrm>
            <a:off x="157019" y="1884218"/>
            <a:ext cx="4461164" cy="3985706"/>
          </a:xfrm>
          <a:prstGeom prst="rect">
            <a:avLst/>
          </a:prstGeom>
          <a:noFill/>
        </p:spPr>
        <p:txBody>
          <a:bodyPr wrap="square" rtlCol="0">
            <a:spAutoFit/>
          </a:bodyPr>
          <a:lstStyle/>
          <a:p>
            <a:r>
              <a:rPr lang="en-US" sz="1150" dirty="0">
                <a:latin typeface="Candara" panose="020E0502030303020204" pitchFamily="34" charset="0"/>
              </a:rPr>
              <a:t>The use of transformers in neural network design enables efficient processing of sequential data such as text. This is achieved through self-attention processes that recognize long-range relationships and contextual information. Pre-training involves training a language model on a huge corpus of text data to teach it general linguistic traits.</a:t>
            </a:r>
          </a:p>
          <a:p>
            <a:endParaRPr lang="en-US" sz="1150" dirty="0">
              <a:latin typeface="Candara" panose="020E0502030303020204" pitchFamily="34" charset="0"/>
            </a:endParaRPr>
          </a:p>
          <a:p>
            <a:r>
              <a:rPr lang="en-US" sz="1150" dirty="0">
                <a:latin typeface="Candara" panose="020E0502030303020204" pitchFamily="34" charset="0"/>
              </a:rPr>
              <a:t>This enables the model to be fine-tuned on a specific task using less data. Masked Language Modeling (MLM) is a pre-training task used in BERT and </a:t>
            </a:r>
            <a:r>
              <a:rPr lang="en-US" sz="1150" dirty="0" err="1">
                <a:latin typeface="Candara" panose="020E0502030303020204" pitchFamily="34" charset="0"/>
              </a:rPr>
              <a:t>RoBERTa</a:t>
            </a:r>
            <a:r>
              <a:rPr lang="en-US" sz="1150" dirty="0">
                <a:latin typeface="Candara" panose="020E0502030303020204" pitchFamily="34" charset="0"/>
              </a:rPr>
              <a:t> models. It involves randomly masking certain tokens in a phrase and teaching the model to predict the missing words, improving its understanding of how words relate to each other in different situations. </a:t>
            </a:r>
          </a:p>
          <a:p>
            <a:endParaRPr lang="en-US" sz="1150" dirty="0">
              <a:latin typeface="Candara" panose="020E0502030303020204" pitchFamily="34" charset="0"/>
            </a:endParaRPr>
          </a:p>
          <a:p>
            <a:r>
              <a:rPr lang="en-US" sz="1150" dirty="0">
                <a:latin typeface="Candara" panose="020E0502030303020204" pitchFamily="34" charset="0"/>
              </a:rPr>
              <a:t>The </a:t>
            </a:r>
            <a:r>
              <a:rPr lang="en-US" sz="1150" dirty="0" err="1">
                <a:latin typeface="Candara" panose="020E0502030303020204" pitchFamily="34" charset="0"/>
              </a:rPr>
              <a:t>RoBERTa</a:t>
            </a:r>
            <a:r>
              <a:rPr lang="en-US" sz="1150" dirty="0">
                <a:latin typeface="Candara" panose="020E0502030303020204" pitchFamily="34" charset="0"/>
              </a:rPr>
              <a:t> model's pre-processing stage uses the </a:t>
            </a:r>
            <a:r>
              <a:rPr lang="en-US" sz="1150" dirty="0" err="1">
                <a:latin typeface="Candara" panose="020E0502030303020204" pitchFamily="34" charset="0"/>
              </a:rPr>
              <a:t>SentencePiece</a:t>
            </a:r>
            <a:r>
              <a:rPr lang="en-US" sz="1150" dirty="0">
                <a:latin typeface="Candara" panose="020E0502030303020204" pitchFamily="34" charset="0"/>
              </a:rPr>
              <a:t> </a:t>
            </a:r>
            <a:r>
              <a:rPr lang="en-US" sz="1150" dirty="0" err="1">
                <a:latin typeface="Candara" panose="020E0502030303020204" pitchFamily="34" charset="0"/>
              </a:rPr>
              <a:t>subword</a:t>
            </a:r>
            <a:r>
              <a:rPr lang="en-US" sz="1150" dirty="0">
                <a:latin typeface="Candara" panose="020E0502030303020204" pitchFamily="34" charset="0"/>
              </a:rPr>
              <a:t> tokenization library to better handle terms that are not part of the model's lexicon. Byte Pair Encoding (BPE) is used to encode text data into a fixed-length form, dividing words into </a:t>
            </a:r>
            <a:r>
              <a:rPr lang="en-US" sz="1150" dirty="0" err="1">
                <a:latin typeface="Candara" panose="020E0502030303020204" pitchFamily="34" charset="0"/>
              </a:rPr>
              <a:t>subwords</a:t>
            </a:r>
            <a:r>
              <a:rPr lang="en-US" sz="1150" dirty="0">
                <a:latin typeface="Candara" panose="020E0502030303020204" pitchFamily="34" charset="0"/>
              </a:rPr>
              <a:t>. Multi-task Learning (MTL) is a training method that teaches a single model to carry out several tasks simultaneously. </a:t>
            </a:r>
            <a:r>
              <a:rPr lang="en-US" sz="1150" dirty="0" err="1">
                <a:latin typeface="Candara" panose="020E0502030303020204" pitchFamily="34" charset="0"/>
              </a:rPr>
              <a:t>RoBERTa</a:t>
            </a:r>
            <a:r>
              <a:rPr lang="en-US" sz="1150" dirty="0">
                <a:latin typeface="Candara" panose="020E0502030303020204" pitchFamily="34" charset="0"/>
              </a:rPr>
              <a:t> uses various pre-training tasks, including MLM and Next Sentence Prediction (NSP), to recognize broad language characteristics.</a:t>
            </a:r>
          </a:p>
        </p:txBody>
      </p:sp>
      <p:sp>
        <p:nvSpPr>
          <p:cNvPr id="9" name="TextBox 8">
            <a:extLst>
              <a:ext uri="{FF2B5EF4-FFF2-40B4-BE49-F238E27FC236}">
                <a16:creationId xmlns:a16="http://schemas.microsoft.com/office/drawing/2014/main" id="{5F50D460-BA0F-BCED-B6BE-F49ACB34015E}"/>
              </a:ext>
            </a:extLst>
          </p:cNvPr>
          <p:cNvSpPr txBox="1"/>
          <p:nvPr/>
        </p:nvSpPr>
        <p:spPr>
          <a:xfrm>
            <a:off x="4507346" y="1716483"/>
            <a:ext cx="3722254" cy="5047536"/>
          </a:xfrm>
          <a:prstGeom prst="rect">
            <a:avLst/>
          </a:prstGeom>
          <a:noFill/>
        </p:spPr>
        <p:txBody>
          <a:bodyPr wrap="square" rtlCol="0">
            <a:spAutoFit/>
          </a:bodyPr>
          <a:lstStyle/>
          <a:p>
            <a:r>
              <a:rPr lang="en-US" sz="1150" b="1" i="0" u="sng" dirty="0">
                <a:effectLst/>
                <a:latin typeface="Candara" panose="020E0502030303020204" pitchFamily="34" charset="0"/>
              </a:rPr>
              <a:t>How Robustness</a:t>
            </a:r>
          </a:p>
          <a:p>
            <a:endParaRPr lang="en-US" sz="1150" dirty="0">
              <a:latin typeface="Candara" panose="020E0502030303020204" pitchFamily="34" charset="0"/>
            </a:endParaRPr>
          </a:p>
          <a:p>
            <a:pPr marL="228600" indent="-228600">
              <a:buAutoNum type="arabicPeriod"/>
            </a:pPr>
            <a:r>
              <a:rPr lang="en-US" sz="1150" b="0" i="0" dirty="0">
                <a:effectLst/>
                <a:latin typeface="Candara" panose="020E0502030303020204" pitchFamily="34" charset="0"/>
              </a:rPr>
              <a:t>Data augmentation: Data augmentation is the process of creating new training data from existing data by using various transformations.</a:t>
            </a:r>
            <a:br>
              <a:rPr lang="en-US" sz="1150" dirty="0">
                <a:latin typeface="Candara" panose="020E0502030303020204" pitchFamily="34" charset="0"/>
              </a:rPr>
            </a:br>
            <a:r>
              <a:rPr lang="en-US" sz="1150" b="0" i="0" dirty="0">
                <a:effectLst/>
                <a:latin typeface="Candara" panose="020E0502030303020204" pitchFamily="34" charset="0"/>
              </a:rPr>
              <a:t>One typical method, for instance, is to replicate real-world changes by adding noise to the incoming data.</a:t>
            </a:r>
          </a:p>
          <a:p>
            <a:pPr marL="228600" indent="-228600">
              <a:buAutoNum type="arabicPeriod"/>
            </a:pPr>
            <a:endParaRPr lang="en-US" sz="1150" b="0" i="0" dirty="0">
              <a:effectLst/>
              <a:latin typeface="Candara" panose="020E0502030303020204" pitchFamily="34" charset="0"/>
            </a:endParaRPr>
          </a:p>
          <a:p>
            <a:pPr marL="228600" indent="-228600">
              <a:buAutoNum type="arabicPeriod"/>
            </a:pPr>
            <a:r>
              <a:rPr lang="en-US" sz="1150" b="0" i="0" dirty="0">
                <a:effectLst/>
                <a:latin typeface="Candara" panose="020E0502030303020204" pitchFamily="34" charset="0"/>
              </a:rPr>
              <a:t>Regularization: Regularization entails in-</a:t>
            </a:r>
            <a:br>
              <a:rPr lang="en-US" sz="1150" dirty="0">
                <a:latin typeface="Candara" panose="020E0502030303020204" pitchFamily="34" charset="0"/>
              </a:rPr>
            </a:br>
            <a:r>
              <a:rPr lang="en-US" sz="1150" b="0" i="0" dirty="0" err="1">
                <a:effectLst/>
                <a:latin typeface="Candara" panose="020E0502030303020204" pitchFamily="34" charset="0"/>
              </a:rPr>
              <a:t>cluding</a:t>
            </a:r>
            <a:r>
              <a:rPr lang="en-US" sz="1150" b="0" i="0" dirty="0">
                <a:effectLst/>
                <a:latin typeface="Candara" panose="020E0502030303020204" pitchFamily="34" charset="0"/>
              </a:rPr>
              <a:t> a penalty term in the training loss</a:t>
            </a:r>
            <a:br>
              <a:rPr lang="en-US" sz="1150" dirty="0">
                <a:latin typeface="Candara" panose="020E0502030303020204" pitchFamily="34" charset="0"/>
              </a:rPr>
            </a:br>
            <a:r>
              <a:rPr lang="en-US" sz="1150" b="0" i="0" dirty="0">
                <a:effectLst/>
                <a:latin typeface="Candara" panose="020E0502030303020204" pitchFamily="34" charset="0"/>
              </a:rPr>
              <a:t>function to prevent the model from becoming overfit to the training data. This can increase the resilience of the model and its capacity to generalize to new data.</a:t>
            </a:r>
          </a:p>
          <a:p>
            <a:pPr marL="228600" indent="-228600">
              <a:buAutoNum type="arabicPeriod"/>
            </a:pPr>
            <a:endParaRPr lang="en-US" sz="1150" b="0" i="0" dirty="0">
              <a:effectLst/>
              <a:latin typeface="Candara" panose="020E0502030303020204" pitchFamily="34" charset="0"/>
            </a:endParaRPr>
          </a:p>
          <a:p>
            <a:pPr marL="228600" indent="-228600">
              <a:buAutoNum type="arabicPeriod"/>
            </a:pPr>
            <a:r>
              <a:rPr lang="en-US" sz="1150" b="0" i="0" dirty="0">
                <a:effectLst/>
                <a:latin typeface="Candara" panose="020E0502030303020204" pitchFamily="34" charset="0"/>
              </a:rPr>
              <a:t>Transfer learning: In transfer learning, a</a:t>
            </a:r>
            <a:br>
              <a:rPr lang="en-US" sz="1150" dirty="0">
                <a:latin typeface="Candara" panose="020E0502030303020204" pitchFamily="34" charset="0"/>
              </a:rPr>
            </a:br>
            <a:r>
              <a:rPr lang="en-US" sz="1150" b="0" i="0" dirty="0">
                <a:effectLst/>
                <a:latin typeface="Candara" panose="020E0502030303020204" pitchFamily="34" charset="0"/>
              </a:rPr>
              <a:t>model is first learned for one task, and then</a:t>
            </a:r>
            <a:br>
              <a:rPr lang="en-US" sz="1150" dirty="0">
                <a:latin typeface="Candara" panose="020E0502030303020204" pitchFamily="34" charset="0"/>
              </a:rPr>
            </a:br>
            <a:r>
              <a:rPr lang="en-US" sz="1150" b="0" i="0" dirty="0">
                <a:effectLst/>
                <a:latin typeface="Candara" panose="020E0502030303020204" pitchFamily="34" charset="0"/>
              </a:rPr>
              <a:t>a new task is subsequently trained using the previously trained model as a starting </a:t>
            </a:r>
            <a:r>
              <a:rPr lang="en-US" sz="1150" b="0" i="0" dirty="0" err="1">
                <a:effectLst/>
                <a:latin typeface="Candara" panose="020E0502030303020204" pitchFamily="34" charset="0"/>
              </a:rPr>
              <a:t>point.The</a:t>
            </a:r>
            <a:r>
              <a:rPr lang="en-US" sz="1150" b="0" i="0" dirty="0">
                <a:effectLst/>
                <a:latin typeface="Candara" panose="020E0502030303020204" pitchFamily="34" charset="0"/>
              </a:rPr>
              <a:t> robustness and generalizability of the model can both be enhanced by doing this.</a:t>
            </a:r>
          </a:p>
          <a:p>
            <a:pPr marL="228600" indent="-228600">
              <a:buAutoNum type="arabicPeriod"/>
            </a:pPr>
            <a:endParaRPr lang="en-US" sz="1150" b="0" i="0" dirty="0">
              <a:effectLst/>
              <a:latin typeface="Candara" panose="020E0502030303020204" pitchFamily="34" charset="0"/>
            </a:endParaRPr>
          </a:p>
          <a:p>
            <a:pPr marL="228600" indent="-228600">
              <a:buAutoNum type="arabicPeriod"/>
            </a:pPr>
            <a:r>
              <a:rPr lang="en-US" sz="1150" b="0" i="0" dirty="0">
                <a:effectLst/>
                <a:latin typeface="Candara" panose="020E0502030303020204" pitchFamily="34" charset="0"/>
              </a:rPr>
              <a:t>Ensemble methods: To increase performance</a:t>
            </a:r>
            <a:br>
              <a:rPr lang="en-US" sz="1150" dirty="0">
                <a:latin typeface="Candara" panose="020E0502030303020204" pitchFamily="34" charset="0"/>
              </a:rPr>
            </a:br>
            <a:r>
              <a:rPr lang="en-US" sz="1150" b="0" i="0" dirty="0">
                <a:effectLst/>
                <a:latin typeface="Candara" panose="020E0502030303020204" pitchFamily="34" charset="0"/>
              </a:rPr>
              <a:t>and robustness, ensemble techniques com-</a:t>
            </a:r>
            <a:br>
              <a:rPr lang="en-US" sz="1150" dirty="0">
                <a:latin typeface="Candara" panose="020E0502030303020204" pitchFamily="34" charset="0"/>
              </a:rPr>
            </a:br>
            <a:r>
              <a:rPr lang="en-US" sz="1150" b="0" i="0" dirty="0">
                <a:effectLst/>
                <a:latin typeface="Candara" panose="020E0502030303020204" pitchFamily="34" charset="0"/>
              </a:rPr>
              <a:t>bine various models. One popular method,</a:t>
            </a:r>
            <a:br>
              <a:rPr lang="en-US" sz="1150" dirty="0">
                <a:latin typeface="Candara" panose="020E0502030303020204" pitchFamily="34" charset="0"/>
              </a:rPr>
            </a:br>
            <a:r>
              <a:rPr lang="en-US" sz="1150" b="0" i="0" dirty="0">
                <a:effectLst/>
                <a:latin typeface="Candara" panose="020E0502030303020204" pitchFamily="34" charset="0"/>
              </a:rPr>
              <a:t>for instance, is to train several models using</a:t>
            </a:r>
            <a:br>
              <a:rPr lang="en-US" sz="1150" dirty="0">
                <a:latin typeface="Candara" panose="020E0502030303020204" pitchFamily="34" charset="0"/>
              </a:rPr>
            </a:br>
            <a:r>
              <a:rPr lang="en-US" sz="1150" b="0" i="0" dirty="0">
                <a:effectLst/>
                <a:latin typeface="Candara" panose="020E0502030303020204" pitchFamily="34" charset="0"/>
              </a:rPr>
              <a:t>various topologies or hyperparameters, then</a:t>
            </a:r>
            <a:br>
              <a:rPr lang="en-US" sz="1150" dirty="0">
                <a:latin typeface="Candara" panose="020E0502030303020204" pitchFamily="34" charset="0"/>
              </a:rPr>
            </a:br>
            <a:r>
              <a:rPr lang="en-US" sz="1150" b="0" i="0" dirty="0">
                <a:effectLst/>
                <a:latin typeface="Candara" panose="020E0502030303020204" pitchFamily="34" charset="0"/>
              </a:rPr>
              <a:t>integrate the results to generate predictions.</a:t>
            </a:r>
            <a:endParaRPr lang="en-US" sz="1150" dirty="0">
              <a:latin typeface="Candara" panose="020E0502030303020204" pitchFamily="34" charset="0"/>
            </a:endParaRPr>
          </a:p>
        </p:txBody>
      </p:sp>
      <p:sp>
        <p:nvSpPr>
          <p:cNvPr id="3" name="TextBox 2">
            <a:extLst>
              <a:ext uri="{FF2B5EF4-FFF2-40B4-BE49-F238E27FC236}">
                <a16:creationId xmlns:a16="http://schemas.microsoft.com/office/drawing/2014/main" id="{E11B9591-5371-ECD6-9662-5179D09A5236}"/>
              </a:ext>
            </a:extLst>
          </p:cNvPr>
          <p:cNvSpPr txBox="1"/>
          <p:nvPr/>
        </p:nvSpPr>
        <p:spPr>
          <a:xfrm>
            <a:off x="8549220" y="2432063"/>
            <a:ext cx="3371273" cy="3100849"/>
          </a:xfrm>
          <a:prstGeom prst="rect">
            <a:avLst/>
          </a:prstGeom>
          <a:noFill/>
        </p:spPr>
        <p:txBody>
          <a:bodyPr wrap="square" rtlCol="0">
            <a:spAutoFit/>
          </a:bodyPr>
          <a:lstStyle/>
          <a:p>
            <a:r>
              <a:rPr lang="en-US" sz="1150" b="0" i="0" dirty="0">
                <a:effectLst/>
                <a:latin typeface="Candara" panose="020E0502030303020204" pitchFamily="34" charset="0"/>
              </a:rPr>
              <a:t>The experiment was carried out using a</a:t>
            </a:r>
            <a:br>
              <a:rPr lang="en-US" sz="1150" dirty="0">
                <a:latin typeface="Candara" panose="020E0502030303020204" pitchFamily="34" charset="0"/>
              </a:rPr>
            </a:br>
            <a:r>
              <a:rPr lang="en-US" sz="1150" b="0" i="0" dirty="0">
                <a:effectLst/>
                <a:latin typeface="Candara" panose="020E0502030303020204" pitchFamily="34" charset="0"/>
              </a:rPr>
              <a:t>transformer-based language model technique</a:t>
            </a:r>
            <a:br>
              <a:rPr lang="en-US" sz="1150" dirty="0">
                <a:latin typeface="Candara" panose="020E0502030303020204" pitchFamily="34" charset="0"/>
              </a:rPr>
            </a:br>
            <a:r>
              <a:rPr lang="en-US" sz="1150" b="0" i="0" dirty="0">
                <a:effectLst/>
                <a:latin typeface="Candara" panose="020E0502030303020204" pitchFamily="34" charset="0"/>
              </a:rPr>
              <a:t>developed by the authors. They adjusted three</a:t>
            </a:r>
            <a:br>
              <a:rPr lang="en-US" sz="1150" dirty="0">
                <a:latin typeface="Candara" panose="020E0502030303020204" pitchFamily="34" charset="0"/>
              </a:rPr>
            </a:br>
            <a:r>
              <a:rPr lang="en-US" sz="1150" b="0" i="0" dirty="0">
                <a:effectLst/>
                <a:latin typeface="Candara" panose="020E0502030303020204" pitchFamily="34" charset="0"/>
              </a:rPr>
              <a:t>models—BERT, </a:t>
            </a:r>
            <a:r>
              <a:rPr lang="en-US" sz="1150" b="0" i="0" dirty="0" err="1">
                <a:effectLst/>
                <a:latin typeface="Candara" panose="020E0502030303020204" pitchFamily="34" charset="0"/>
              </a:rPr>
              <a:t>RoBERTa</a:t>
            </a:r>
            <a:r>
              <a:rPr lang="en-US" sz="1150" b="0" i="0" dirty="0">
                <a:effectLst/>
                <a:latin typeface="Candara" panose="020E0502030303020204" pitchFamily="34" charset="0"/>
              </a:rPr>
              <a:t>, and </a:t>
            </a:r>
            <a:r>
              <a:rPr lang="en-US" sz="1150" b="0" i="0" dirty="0" err="1">
                <a:effectLst/>
                <a:latin typeface="Candara" panose="020E0502030303020204" pitchFamily="34" charset="0"/>
              </a:rPr>
              <a:t>XLNet</a:t>
            </a:r>
            <a:r>
              <a:rPr lang="en-US" sz="1150" b="0" i="0" dirty="0">
                <a:effectLst/>
                <a:latin typeface="Candara" panose="020E0502030303020204" pitchFamily="34" charset="0"/>
              </a:rPr>
              <a:t>—and</a:t>
            </a:r>
            <a:br>
              <a:rPr lang="en-US" sz="1150" dirty="0">
                <a:latin typeface="Candara" panose="020E0502030303020204" pitchFamily="34" charset="0"/>
              </a:rPr>
            </a:br>
            <a:r>
              <a:rPr lang="en-US" sz="1150" b="0" i="0" dirty="0">
                <a:effectLst/>
                <a:latin typeface="Candara" panose="020E0502030303020204" pitchFamily="34" charset="0"/>
              </a:rPr>
              <a:t>discovered that </a:t>
            </a:r>
            <a:r>
              <a:rPr lang="en-US" sz="1150" b="0" i="0" dirty="0" err="1">
                <a:effectLst/>
                <a:latin typeface="Candara" panose="020E0502030303020204" pitchFamily="34" charset="0"/>
              </a:rPr>
              <a:t>RoBERTa</a:t>
            </a:r>
            <a:r>
              <a:rPr lang="en-US" sz="1150" b="0" i="0" dirty="0">
                <a:effectLst/>
                <a:latin typeface="Candara" panose="020E0502030303020204" pitchFamily="34" charset="0"/>
              </a:rPr>
              <a:t> big produced the best</a:t>
            </a:r>
            <a:br>
              <a:rPr lang="en-US" sz="1150" dirty="0">
                <a:latin typeface="Candara" panose="020E0502030303020204" pitchFamily="34" charset="0"/>
              </a:rPr>
            </a:br>
            <a:r>
              <a:rPr lang="en-US" sz="1150" b="0" i="0" dirty="0">
                <a:effectLst/>
                <a:latin typeface="Candara" panose="020E0502030303020204" pitchFamily="34" charset="0"/>
              </a:rPr>
              <a:t>outcomes. Then, using the provided corpus, they</a:t>
            </a:r>
            <a:br>
              <a:rPr lang="en-US" sz="1150" dirty="0">
                <a:latin typeface="Candara" panose="020E0502030303020204" pitchFamily="34" charset="0"/>
              </a:rPr>
            </a:br>
            <a:r>
              <a:rPr lang="en-US" sz="1150" b="0" i="0" dirty="0">
                <a:effectLst/>
                <a:latin typeface="Candara" panose="020E0502030303020204" pitchFamily="34" charset="0"/>
              </a:rPr>
              <a:t>trained </a:t>
            </a:r>
            <a:r>
              <a:rPr lang="en-US" sz="1150" b="0" i="0" dirty="0" err="1">
                <a:effectLst/>
                <a:latin typeface="Candara" panose="020E0502030303020204" pitchFamily="34" charset="0"/>
              </a:rPr>
              <a:t>DepRoBERTa</a:t>
            </a:r>
            <a:r>
              <a:rPr lang="en-US" sz="1150" b="0" i="0" dirty="0">
                <a:effectLst/>
                <a:latin typeface="Candara" panose="020E0502030303020204" pitchFamily="34" charset="0"/>
              </a:rPr>
              <a:t> (</a:t>
            </a:r>
            <a:r>
              <a:rPr lang="en-US" sz="1150" b="0" i="0" dirty="0" err="1">
                <a:effectLst/>
                <a:latin typeface="Candara" panose="020E0502030303020204" pitchFamily="34" charset="0"/>
              </a:rPr>
              <a:t>RoBERTa</a:t>
            </a:r>
            <a:r>
              <a:rPr lang="en-US" sz="1150" b="0" i="0" dirty="0">
                <a:effectLst/>
                <a:latin typeface="Candara" panose="020E0502030303020204" pitchFamily="34" charset="0"/>
              </a:rPr>
              <a:t> for Depression</a:t>
            </a:r>
            <a:br>
              <a:rPr lang="en-US" sz="1150" dirty="0">
                <a:latin typeface="Candara" panose="020E0502030303020204" pitchFamily="34" charset="0"/>
              </a:rPr>
            </a:br>
            <a:r>
              <a:rPr lang="en-US" sz="1150" b="0" i="0" dirty="0">
                <a:effectLst/>
                <a:latin typeface="Candara" panose="020E0502030303020204" pitchFamily="34" charset="0"/>
              </a:rPr>
              <a:t>Detection), their own language model. The</a:t>
            </a:r>
            <a:br>
              <a:rPr lang="en-US" sz="1150" dirty="0">
                <a:latin typeface="Candara" panose="020E0502030303020204" pitchFamily="34" charset="0"/>
              </a:rPr>
            </a:br>
            <a:r>
              <a:rPr lang="en-US" sz="1150" b="0" i="0" dirty="0">
                <a:effectLst/>
                <a:latin typeface="Candara" panose="020E0502030303020204" pitchFamily="34" charset="0"/>
              </a:rPr>
              <a:t>outcomes of this model were enhanced through</a:t>
            </a:r>
            <a:br>
              <a:rPr lang="en-US" sz="1150" dirty="0">
                <a:latin typeface="Candara" panose="020E0502030303020204" pitchFamily="34" charset="0"/>
              </a:rPr>
            </a:br>
            <a:r>
              <a:rPr lang="en-US" sz="1150" b="0" i="0" dirty="0">
                <a:effectLst/>
                <a:latin typeface="Candara" panose="020E0502030303020204" pitchFamily="34" charset="0"/>
              </a:rPr>
              <a:t>fine-tuning. The third option was ensemble av-</a:t>
            </a:r>
            <a:br>
              <a:rPr lang="en-US" sz="1150" dirty="0">
                <a:latin typeface="Candara" panose="020E0502030303020204" pitchFamily="34" charset="0"/>
              </a:rPr>
            </a:br>
            <a:r>
              <a:rPr lang="en-US" sz="1150" b="0" i="0" dirty="0" err="1">
                <a:effectLst/>
                <a:latin typeface="Candara" panose="020E0502030303020204" pitchFamily="34" charset="0"/>
              </a:rPr>
              <a:t>eraging</a:t>
            </a:r>
            <a:r>
              <a:rPr lang="en-US" sz="1150" b="0" i="0" dirty="0">
                <a:effectLst/>
                <a:latin typeface="Candara" panose="020E0502030303020204" pitchFamily="34" charset="0"/>
              </a:rPr>
              <a:t>, which utilized averaging to integrate the</a:t>
            </a:r>
            <a:br>
              <a:rPr lang="en-US" sz="1150" dirty="0">
                <a:latin typeface="Candara" panose="020E0502030303020204" pitchFamily="34" charset="0"/>
              </a:rPr>
            </a:br>
            <a:r>
              <a:rPr lang="en-US" sz="1150" b="0" i="0" dirty="0">
                <a:effectLst/>
                <a:latin typeface="Candara" panose="020E0502030303020204" pitchFamily="34" charset="0"/>
              </a:rPr>
              <a:t>predictions of the </a:t>
            </a:r>
            <a:r>
              <a:rPr lang="en-US" sz="1150" b="0" i="0" dirty="0" err="1">
                <a:effectLst/>
                <a:latin typeface="Candara" panose="020E0502030303020204" pitchFamily="34" charset="0"/>
              </a:rPr>
              <a:t>DepRoBERTa</a:t>
            </a:r>
            <a:r>
              <a:rPr lang="en-US" sz="1150" b="0" i="0" dirty="0">
                <a:effectLst/>
                <a:latin typeface="Candara" panose="020E0502030303020204" pitchFamily="34" charset="0"/>
              </a:rPr>
              <a:t> and </a:t>
            </a:r>
            <a:r>
              <a:rPr lang="en-US" sz="1150" b="0" i="0" dirty="0" err="1">
                <a:effectLst/>
                <a:latin typeface="Candara" panose="020E0502030303020204" pitchFamily="34" charset="0"/>
              </a:rPr>
              <a:t>RoBERTa</a:t>
            </a:r>
            <a:br>
              <a:rPr lang="en-US" sz="1150" dirty="0">
                <a:latin typeface="Candara" panose="020E0502030303020204" pitchFamily="34" charset="0"/>
              </a:rPr>
            </a:br>
            <a:r>
              <a:rPr lang="en-US" sz="1150" b="0" i="0" dirty="0">
                <a:effectLst/>
                <a:latin typeface="Candara" panose="020E0502030303020204" pitchFamily="34" charset="0"/>
              </a:rPr>
              <a:t>big models. The dataset was also duplicate-free</a:t>
            </a:r>
            <a:br>
              <a:rPr lang="en-US" sz="1150" dirty="0">
                <a:latin typeface="Candara" panose="020E0502030303020204" pitchFamily="34" charset="0"/>
              </a:rPr>
            </a:br>
            <a:r>
              <a:rPr lang="en-US" sz="1150" b="0" i="0" dirty="0">
                <a:effectLst/>
                <a:latin typeface="Candara" panose="020E0502030303020204" pitchFamily="34" charset="0"/>
              </a:rPr>
              <a:t>and the classes were balanced as part of the</a:t>
            </a:r>
            <a:br>
              <a:rPr lang="en-US" sz="1150" dirty="0">
                <a:latin typeface="Candara" panose="020E0502030303020204" pitchFamily="34" charset="0"/>
              </a:rPr>
            </a:br>
            <a:r>
              <a:rPr lang="en-US" sz="1150" b="0" i="0" dirty="0">
                <a:effectLst/>
                <a:latin typeface="Candara" panose="020E0502030303020204" pitchFamily="34" charset="0"/>
              </a:rPr>
              <a:t>authors’ preprocessing. To divide the dataset into</a:t>
            </a:r>
            <a:br>
              <a:rPr lang="en-US" sz="1150" dirty="0">
                <a:latin typeface="Candara" panose="020E0502030303020204" pitchFamily="34" charset="0"/>
              </a:rPr>
            </a:br>
            <a:r>
              <a:rPr lang="en-US" sz="1150" b="0" i="0" dirty="0">
                <a:effectLst/>
                <a:latin typeface="Candara" panose="020E0502030303020204" pitchFamily="34" charset="0"/>
              </a:rPr>
              <a:t>training, validation, and test sets, they employed</a:t>
            </a:r>
            <a:br>
              <a:rPr lang="en-US" sz="1150" dirty="0">
                <a:latin typeface="Candara" panose="020E0502030303020204" pitchFamily="34" charset="0"/>
              </a:rPr>
            </a:br>
            <a:r>
              <a:rPr lang="en-US" sz="1150" b="0" i="0" dirty="0">
                <a:effectLst/>
                <a:latin typeface="Candara" panose="020E0502030303020204" pitchFamily="34" charset="0"/>
              </a:rPr>
              <a:t>stratified sampling.</a:t>
            </a:r>
            <a:endParaRPr lang="en-US" sz="1150" dirty="0">
              <a:latin typeface="Candara" panose="020E0502030303020204" pitchFamily="34" charset="0"/>
            </a:endParaRPr>
          </a:p>
        </p:txBody>
      </p:sp>
    </p:spTree>
    <p:extLst>
      <p:ext uri="{BB962C8B-B14F-4D97-AF65-F5344CB8AC3E}">
        <p14:creationId xmlns:p14="http://schemas.microsoft.com/office/powerpoint/2010/main" val="223643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BFD8-7746-321C-325B-05E86FDCF4BE}"/>
              </a:ext>
            </a:extLst>
          </p:cNvPr>
          <p:cNvSpPr>
            <a:spLocks noGrp="1"/>
          </p:cNvSpPr>
          <p:nvPr>
            <p:ph type="title"/>
          </p:nvPr>
        </p:nvSpPr>
        <p:spPr>
          <a:xfrm>
            <a:off x="283237" y="0"/>
            <a:ext cx="10515600" cy="1325563"/>
          </a:xfrm>
        </p:spPr>
        <p:txBody>
          <a:bodyPr/>
          <a:lstStyle/>
          <a:p>
            <a:r>
              <a:rPr lang="en-US" b="1" i="0" dirty="0">
                <a:effectLst/>
                <a:latin typeface="Candara" panose="020E0502030303020204" pitchFamily="34" charset="0"/>
              </a:rPr>
              <a:t>Experiments</a:t>
            </a:r>
            <a:endParaRPr lang="en-US" dirty="0">
              <a:latin typeface="Candara" panose="020E0502030303020204" pitchFamily="34" charset="0"/>
            </a:endParaRPr>
          </a:p>
        </p:txBody>
      </p:sp>
      <p:pic>
        <p:nvPicPr>
          <p:cNvPr id="10" name="Content Placeholder 9" descr="Text&#10;&#10;Description automatically generated">
            <a:extLst>
              <a:ext uri="{FF2B5EF4-FFF2-40B4-BE49-F238E27FC236}">
                <a16:creationId xmlns:a16="http://schemas.microsoft.com/office/drawing/2014/main" id="{1CEFDB4F-556B-0EFD-D70C-28332570C1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5183" y="109679"/>
            <a:ext cx="4855162" cy="2574325"/>
          </a:xfrm>
        </p:spPr>
      </p:pic>
      <p:sp>
        <p:nvSpPr>
          <p:cNvPr id="20" name="Rectangle: Rounded Corners 19">
            <a:extLst>
              <a:ext uri="{FF2B5EF4-FFF2-40B4-BE49-F238E27FC236}">
                <a16:creationId xmlns:a16="http://schemas.microsoft.com/office/drawing/2014/main" id="{770C7E59-37BE-EC88-FC49-7A0944069419}"/>
              </a:ext>
            </a:extLst>
          </p:cNvPr>
          <p:cNvSpPr/>
          <p:nvPr/>
        </p:nvSpPr>
        <p:spPr>
          <a:xfrm>
            <a:off x="7193902" y="1169696"/>
            <a:ext cx="3676261" cy="227146"/>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56DE8E2-082B-932D-094D-2C019B07A458}"/>
              </a:ext>
            </a:extLst>
          </p:cNvPr>
          <p:cNvSpPr/>
          <p:nvPr/>
        </p:nvSpPr>
        <p:spPr>
          <a:xfrm>
            <a:off x="7193902" y="2276669"/>
            <a:ext cx="4497355" cy="298663"/>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0F83E8E-F6D5-D8BF-728A-2E0869BFA63A}"/>
              </a:ext>
            </a:extLst>
          </p:cNvPr>
          <p:cNvSpPr txBox="1"/>
          <p:nvPr/>
        </p:nvSpPr>
        <p:spPr>
          <a:xfrm>
            <a:off x="6215291" y="2684004"/>
            <a:ext cx="6042183" cy="3662541"/>
          </a:xfrm>
          <a:prstGeom prst="rect">
            <a:avLst/>
          </a:prstGeom>
          <a:noFill/>
        </p:spPr>
        <p:txBody>
          <a:bodyPr wrap="square" rtlCol="0">
            <a:spAutoFit/>
          </a:bodyPr>
          <a:lstStyle/>
          <a:p>
            <a:pPr algn="l"/>
            <a:r>
              <a:rPr lang="en-US" sz="1450" b="1" i="0" dirty="0">
                <a:effectLst/>
                <a:latin typeface="Candara" panose="020E0502030303020204" pitchFamily="34" charset="0"/>
              </a:rPr>
              <a:t>There are four ways to create multilingual checklists:</a:t>
            </a:r>
          </a:p>
          <a:p>
            <a:pPr algn="l">
              <a:buFont typeface="+mj-lt"/>
              <a:buAutoNum type="arabicPeriod"/>
            </a:pPr>
            <a:r>
              <a:rPr lang="en-US" sz="1450" b="1" i="0" dirty="0">
                <a:effectLst/>
                <a:latin typeface="Candara" panose="020E0502030303020204" pitchFamily="34" charset="0"/>
              </a:rPr>
              <a:t>Automated strategy: </a:t>
            </a:r>
            <a:r>
              <a:rPr lang="en-US" sz="1450" b="0" i="0" dirty="0">
                <a:effectLst/>
                <a:latin typeface="Candara" panose="020E0502030303020204" pitchFamily="34" charset="0"/>
              </a:rPr>
              <a:t>This involves using translated examples of a source language checklist to automatically extract templates in a target language using the Template Extraction Algorithm (TEA).</a:t>
            </a:r>
          </a:p>
          <a:p>
            <a:pPr algn="l">
              <a:buFont typeface="+mj-lt"/>
              <a:buAutoNum type="arabicPeriod"/>
            </a:pPr>
            <a:endParaRPr lang="en-US" sz="1450" b="0" i="0" dirty="0">
              <a:effectLst/>
              <a:latin typeface="Candara" panose="020E0502030303020204" pitchFamily="34" charset="0"/>
            </a:endParaRPr>
          </a:p>
          <a:p>
            <a:pPr algn="l">
              <a:buFont typeface="+mj-lt"/>
              <a:buAutoNum type="arabicPeriod"/>
            </a:pPr>
            <a:r>
              <a:rPr lang="en-US" sz="1450" b="1" i="0" dirty="0">
                <a:effectLst/>
                <a:latin typeface="Candara" panose="020E0502030303020204" pitchFamily="34" charset="0"/>
              </a:rPr>
              <a:t>Semi-automatic approach</a:t>
            </a:r>
            <a:r>
              <a:rPr lang="en-US" sz="1450" b="0" i="0" dirty="0">
                <a:effectLst/>
                <a:latin typeface="Candara" panose="020E0502030303020204" pitchFamily="34" charset="0"/>
              </a:rPr>
              <a:t>: In this method, the templates generated by TEA are reviewed and corrected by human annotators.</a:t>
            </a:r>
          </a:p>
          <a:p>
            <a:pPr algn="l">
              <a:buFont typeface="+mj-lt"/>
              <a:buAutoNum type="arabicPeriod"/>
            </a:pPr>
            <a:endParaRPr lang="en-US" sz="1450" b="0" i="0" dirty="0">
              <a:effectLst/>
              <a:latin typeface="Candara" panose="020E0502030303020204" pitchFamily="34" charset="0"/>
            </a:endParaRPr>
          </a:p>
          <a:p>
            <a:pPr algn="l">
              <a:buFont typeface="+mj-lt"/>
              <a:buAutoNum type="arabicPeriod"/>
            </a:pPr>
            <a:r>
              <a:rPr lang="en-US" sz="1450" b="1" i="0" dirty="0">
                <a:effectLst/>
                <a:latin typeface="Candara" panose="020E0502030303020204" pitchFamily="34" charset="0"/>
              </a:rPr>
              <a:t>Manual method - Translation (t9n): </a:t>
            </a:r>
            <a:r>
              <a:rPr lang="en-US" sz="1450" b="0" i="0" dirty="0">
                <a:effectLst/>
                <a:latin typeface="Candara" panose="020E0502030303020204" pitchFamily="34" charset="0"/>
              </a:rPr>
              <a:t>In this method, annotators translate English checklists into the target language to create the checklists.</a:t>
            </a:r>
          </a:p>
          <a:p>
            <a:pPr algn="l">
              <a:buFont typeface="+mj-lt"/>
              <a:buAutoNum type="arabicPeriod"/>
            </a:pPr>
            <a:endParaRPr lang="en-US" sz="1450" b="0" i="0" dirty="0">
              <a:effectLst/>
              <a:latin typeface="Candara" panose="020E0502030303020204" pitchFamily="34" charset="0"/>
            </a:endParaRPr>
          </a:p>
          <a:p>
            <a:pPr algn="l">
              <a:buFont typeface="+mj-lt"/>
              <a:buAutoNum type="arabicPeriod"/>
            </a:pPr>
            <a:r>
              <a:rPr lang="en-US" sz="1450" b="1" i="0" dirty="0">
                <a:effectLst/>
                <a:latin typeface="Candara" panose="020E0502030303020204" pitchFamily="34" charset="0"/>
              </a:rPr>
              <a:t>Manual technique - Scratch (SCR): </a:t>
            </a:r>
            <a:r>
              <a:rPr lang="en-US" sz="1450" b="0" i="0" dirty="0">
                <a:effectLst/>
                <a:latin typeface="Candara" panose="020E0502030303020204" pitchFamily="34" charset="0"/>
              </a:rPr>
              <a:t>Using this method, annotators build checklists from scratch by describing the job and available resources. This method is similar to how the first English checklist was created as described in Ribeiro et al., 2020.</a:t>
            </a:r>
          </a:p>
          <a:p>
            <a:endParaRPr lang="en-US" sz="1450" dirty="0">
              <a:latin typeface="Candara" panose="020E0502030303020204" pitchFamily="34" charset="0"/>
            </a:endParaRPr>
          </a:p>
        </p:txBody>
      </p:sp>
      <p:sp>
        <p:nvSpPr>
          <p:cNvPr id="23" name="TextBox 22">
            <a:extLst>
              <a:ext uri="{FF2B5EF4-FFF2-40B4-BE49-F238E27FC236}">
                <a16:creationId xmlns:a16="http://schemas.microsoft.com/office/drawing/2014/main" id="{4DB46469-0130-5136-D48B-4D7BD4FE968A}"/>
              </a:ext>
            </a:extLst>
          </p:cNvPr>
          <p:cNvSpPr txBox="1"/>
          <p:nvPr/>
        </p:nvSpPr>
        <p:spPr>
          <a:xfrm>
            <a:off x="211655" y="917441"/>
            <a:ext cx="6161149" cy="5909310"/>
          </a:xfrm>
          <a:prstGeom prst="rect">
            <a:avLst/>
          </a:prstGeom>
          <a:noFill/>
        </p:spPr>
        <p:txBody>
          <a:bodyPr wrap="square" rtlCol="0">
            <a:spAutoFit/>
          </a:bodyPr>
          <a:lstStyle/>
          <a:p>
            <a:r>
              <a:rPr lang="en-US" sz="1400" b="1" dirty="0">
                <a:latin typeface="Candara" panose="020E0502030303020204" pitchFamily="34" charset="0"/>
              </a:rPr>
              <a:t>Sample size: </a:t>
            </a:r>
            <a:r>
              <a:rPr lang="en-US" sz="1400" dirty="0">
                <a:latin typeface="Candara" panose="020E0502030303020204" pitchFamily="34" charset="0"/>
              </a:rPr>
              <a:t>The study's sample size must be sufficient to guarantee that the results are both statistically significant and representative of the target population. The sample size will be considered in a robust analysis, and estimates will be provided with confidence intervals.</a:t>
            </a:r>
          </a:p>
          <a:p>
            <a:endParaRPr lang="en-US" sz="1400" dirty="0">
              <a:latin typeface="Candara" panose="020E0502030303020204" pitchFamily="34" charset="0"/>
            </a:endParaRPr>
          </a:p>
          <a:p>
            <a:r>
              <a:rPr lang="en-US" sz="1400" b="1" dirty="0">
                <a:latin typeface="Candara" panose="020E0502030303020204" pitchFamily="34" charset="0"/>
              </a:rPr>
              <a:t>Data quality: </a:t>
            </a:r>
            <a:r>
              <a:rPr lang="en-US" sz="1400" dirty="0">
                <a:latin typeface="Candara" panose="020E0502030303020204" pitchFamily="34" charset="0"/>
              </a:rPr>
              <a:t>The reliability of the conclusions depends heavily on the caliber of the data used in the analysis. The data should be gathered using trustworthy and legitimate tools and techniques, and any incorrect or missing data should be dealt with appropriately.</a:t>
            </a:r>
          </a:p>
          <a:p>
            <a:endParaRPr lang="en-US" sz="1400" dirty="0">
              <a:latin typeface="Candara" panose="020E0502030303020204" pitchFamily="34" charset="0"/>
            </a:endParaRPr>
          </a:p>
          <a:p>
            <a:r>
              <a:rPr lang="en-US" sz="1400" b="1" dirty="0">
                <a:latin typeface="Candara" panose="020E0502030303020204" pitchFamily="34" charset="0"/>
              </a:rPr>
              <a:t>Statistical methods: </a:t>
            </a:r>
            <a:r>
              <a:rPr lang="en-US" sz="1400" dirty="0">
                <a:latin typeface="Candara" panose="020E0502030303020204" pitchFamily="34" charset="0"/>
              </a:rPr>
              <a:t>The research topic and the data should be suitable for the statistical techniques employed in the study. The methodologies must be thoroughly tested and resistant to outliers and other bias-causing factors.</a:t>
            </a:r>
          </a:p>
          <a:p>
            <a:endParaRPr lang="en-US" sz="1400" dirty="0">
              <a:latin typeface="Candara" panose="020E0502030303020204" pitchFamily="34" charset="0"/>
            </a:endParaRPr>
          </a:p>
          <a:p>
            <a:r>
              <a:rPr lang="en-US" sz="1400" b="1" dirty="0">
                <a:latin typeface="Candara" panose="020E0502030303020204" pitchFamily="34" charset="0"/>
              </a:rPr>
              <a:t>Model assumptions:</a:t>
            </a:r>
            <a:r>
              <a:rPr lang="en-US" sz="1400" dirty="0">
                <a:latin typeface="Candara" panose="020E0502030303020204" pitchFamily="34" charset="0"/>
              </a:rPr>
              <a:t> The underlying assumptions for the statistical models that were employed in the study should be thoroughly examined and met. These presumptions can be broken, resulting in inaccurate estimations and conclusions.</a:t>
            </a:r>
          </a:p>
          <a:p>
            <a:endParaRPr lang="en-US" sz="1400" dirty="0">
              <a:latin typeface="Candara" panose="020E0502030303020204" pitchFamily="34" charset="0"/>
            </a:endParaRPr>
          </a:p>
          <a:p>
            <a:r>
              <a:rPr lang="en-US" sz="1400" b="1" dirty="0">
                <a:latin typeface="Candara" panose="020E0502030303020204" pitchFamily="34" charset="0"/>
              </a:rPr>
              <a:t>Sensitivity analysis: </a:t>
            </a:r>
            <a:r>
              <a:rPr lang="en-US" sz="1400" dirty="0">
                <a:latin typeface="Candara" panose="020E0502030303020204" pitchFamily="34" charset="0"/>
              </a:rPr>
              <a:t>A thorough study should incorporate sensitivity testing to determine how well the results hold up to various modeling options, premises, and specifications. This will make it possible to guarantee that the outcomes are independent of any specific modeling choice.</a:t>
            </a:r>
          </a:p>
          <a:p>
            <a:endParaRPr lang="en-US" sz="1400" dirty="0">
              <a:latin typeface="Candara" panose="020E0502030303020204" pitchFamily="34" charset="0"/>
            </a:endParaRPr>
          </a:p>
          <a:p>
            <a:r>
              <a:rPr lang="en-US" sz="1400" b="1" dirty="0">
                <a:latin typeface="Candara" panose="020E0502030303020204" pitchFamily="34" charset="0"/>
              </a:rPr>
              <a:t>Replication: </a:t>
            </a:r>
            <a:r>
              <a:rPr lang="en-US" sz="1400" dirty="0">
                <a:latin typeface="Candara" panose="020E0502030303020204" pitchFamily="34" charset="0"/>
              </a:rPr>
              <a:t>A reliable study should be able to be repeated by others, which calls for the methods and data to be well-documented and accessible. This will make sure that the results are not the result of data tampering or chance.</a:t>
            </a:r>
          </a:p>
        </p:txBody>
      </p:sp>
    </p:spTree>
    <p:extLst>
      <p:ext uri="{BB962C8B-B14F-4D97-AF65-F5344CB8AC3E}">
        <p14:creationId xmlns:p14="http://schemas.microsoft.com/office/powerpoint/2010/main" val="324015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7513-FE66-CB97-E81E-D809A47E7810}"/>
              </a:ext>
            </a:extLst>
          </p:cNvPr>
          <p:cNvSpPr>
            <a:spLocks noGrp="1"/>
          </p:cNvSpPr>
          <p:nvPr>
            <p:ph type="title"/>
          </p:nvPr>
        </p:nvSpPr>
        <p:spPr>
          <a:xfrm>
            <a:off x="838200" y="216269"/>
            <a:ext cx="10515600" cy="1325563"/>
          </a:xfrm>
        </p:spPr>
        <p:txBody>
          <a:bodyPr/>
          <a:lstStyle/>
          <a:p>
            <a:r>
              <a:rPr lang="en-US" b="1" i="0" dirty="0">
                <a:effectLst/>
                <a:latin typeface="Candara" panose="020E0502030303020204" pitchFamily="34" charset="0"/>
              </a:rPr>
              <a:t>Related work</a:t>
            </a:r>
            <a:endParaRPr lang="en-US" dirty="0">
              <a:latin typeface="Candara" panose="020E0502030303020204" pitchFamily="34" charset="0"/>
            </a:endParaRPr>
          </a:p>
        </p:txBody>
      </p:sp>
      <p:sp>
        <p:nvSpPr>
          <p:cNvPr id="3" name="Content Placeholder 2">
            <a:extLst>
              <a:ext uri="{FF2B5EF4-FFF2-40B4-BE49-F238E27FC236}">
                <a16:creationId xmlns:a16="http://schemas.microsoft.com/office/drawing/2014/main" id="{6A52CB89-10AA-81D1-23F2-F0225267388C}"/>
              </a:ext>
            </a:extLst>
          </p:cNvPr>
          <p:cNvSpPr>
            <a:spLocks noGrp="1"/>
          </p:cNvSpPr>
          <p:nvPr>
            <p:ph idx="1"/>
          </p:nvPr>
        </p:nvSpPr>
        <p:spPr>
          <a:xfrm>
            <a:off x="457200" y="1433739"/>
            <a:ext cx="11448661" cy="5312294"/>
          </a:xfrm>
        </p:spPr>
        <p:txBody>
          <a:bodyPr>
            <a:noAutofit/>
          </a:bodyPr>
          <a:lstStyle/>
          <a:p>
            <a:r>
              <a:rPr lang="en-US" sz="1400" b="1" i="0" dirty="0">
                <a:effectLst/>
                <a:latin typeface="Candara" panose="020E0502030303020204" pitchFamily="34" charset="0"/>
              </a:rPr>
              <a:t>Wolohan et al.’s (2018) paper, ”Detecting Linguistic Traces of Depression in Topic-Restricted Text: </a:t>
            </a:r>
            <a:r>
              <a:rPr lang="en-US" sz="1400" b="0" i="0" dirty="0">
                <a:effectLst/>
                <a:latin typeface="Candara" panose="020E0502030303020204" pitchFamily="34" charset="0"/>
              </a:rPr>
              <a:t>Attending to Self Stigmatized Depression with NLP”: The research presented here suggests a strategy for identifying depressive symptoms in topic restricted material using natural language</a:t>
            </a:r>
            <a:br>
              <a:rPr lang="en-US" sz="1400" dirty="0">
                <a:latin typeface="Candara" panose="020E0502030303020204" pitchFamily="34" charset="0"/>
              </a:rPr>
            </a:br>
            <a:r>
              <a:rPr lang="en-US" sz="1400" b="0" i="0" dirty="0">
                <a:effectLst/>
                <a:latin typeface="Candara" panose="020E0502030303020204" pitchFamily="34" charset="0"/>
              </a:rPr>
              <a:t>processing methods. To categorize text as depressed or not depressed, the authors utilize a combination of linguistic variables and machine learning methods.</a:t>
            </a:r>
          </a:p>
          <a:p>
            <a:endParaRPr lang="en-US" sz="1400" b="0" i="0" dirty="0">
              <a:effectLst/>
              <a:latin typeface="Candara" panose="020E0502030303020204" pitchFamily="34" charset="0"/>
            </a:endParaRPr>
          </a:p>
          <a:p>
            <a:r>
              <a:rPr lang="en-US" sz="1400" b="1" i="0" dirty="0">
                <a:effectLst/>
                <a:latin typeface="Candara" panose="020E0502030303020204" pitchFamily="34" charset="0"/>
              </a:rPr>
              <a:t>William and Suhartono’s article, ”Text-Based Depression Detection on Social Media Posts: A Systematic Literature Review,” published in 2021: </a:t>
            </a:r>
            <a:r>
              <a:rPr lang="en-US" sz="1400" b="0" i="0" dirty="0">
                <a:effectLst/>
                <a:latin typeface="Candara" panose="020E0502030303020204" pitchFamily="34" charset="0"/>
              </a:rPr>
              <a:t>This research presents a thorough evaluation of the literature on the identification of depressive symptoms in social media material. The authors examine numerous methodologies employed in earlier research, such as sentiment analysis, linguistic characteristics, and machine learning models.</a:t>
            </a:r>
          </a:p>
          <a:p>
            <a:endParaRPr lang="en-US" sz="1400" b="0" i="0" dirty="0">
              <a:effectLst/>
              <a:latin typeface="Candara" panose="020E0502030303020204" pitchFamily="34" charset="0"/>
            </a:endParaRPr>
          </a:p>
          <a:p>
            <a:r>
              <a:rPr lang="en-US" sz="1400" b="1" i="0" dirty="0">
                <a:effectLst/>
                <a:latin typeface="Candara" panose="020E0502030303020204" pitchFamily="34" charset="0"/>
              </a:rPr>
              <a:t>Depression Detection from Social Media Text Using Long Short-Term Memory Networks, published in 2018 by Coppersmith et al: </a:t>
            </a:r>
            <a:r>
              <a:rPr lang="en-US" sz="1400" b="0" i="0" dirty="0">
                <a:effectLst/>
                <a:latin typeface="Candara" panose="020E0502030303020204" pitchFamily="34" charset="0"/>
              </a:rPr>
              <a:t>In this study, long short-term memory(LSTM) networks are suggested as a technique for identifying depressive symptoms in social media material. To train their algorithm, these researchers utilize a collection of tweets that have been assigned ratings for the degree of depression.</a:t>
            </a:r>
          </a:p>
          <a:p>
            <a:endParaRPr lang="en-US" sz="1400" b="0" i="0" dirty="0">
              <a:effectLst/>
              <a:latin typeface="Candara" panose="020E0502030303020204" pitchFamily="34" charset="0"/>
            </a:endParaRPr>
          </a:p>
          <a:p>
            <a:r>
              <a:rPr lang="en-US" sz="1400" b="1" i="0" dirty="0">
                <a:effectLst/>
                <a:latin typeface="Candara" panose="020E0502030303020204" pitchFamily="34" charset="0"/>
              </a:rPr>
              <a:t>Detecting Depression with Audio-Visual Features and Deep Learning by Kaya et al.(2020): </a:t>
            </a:r>
            <a:r>
              <a:rPr lang="en-US" sz="1400" b="0" i="0" dirty="0">
                <a:effectLst/>
                <a:latin typeface="Candara" panose="020E0502030303020204" pitchFamily="34" charset="0"/>
              </a:rPr>
              <a:t>This work suggests a way for identifying depression symptoms using deep learning methods using audio-visual information. To train their algorithm, the scientists use a collection of recordings taken during clinical interviews.</a:t>
            </a:r>
          </a:p>
          <a:p>
            <a:endParaRPr lang="en-US" sz="1400" b="0" i="0" dirty="0">
              <a:effectLst/>
              <a:latin typeface="Candara" panose="020E0502030303020204" pitchFamily="34" charset="0"/>
            </a:endParaRPr>
          </a:p>
          <a:p>
            <a:r>
              <a:rPr lang="en-US" sz="1400" b="1" i="0" dirty="0">
                <a:effectLst/>
                <a:latin typeface="Candara" panose="020E0502030303020204" pitchFamily="34" charset="0"/>
              </a:rPr>
              <a:t>Analysis of depression in social media texts through the Patient Health Questionnaire-9 and natural language processing(2022): </a:t>
            </a:r>
            <a:r>
              <a:rPr lang="en-US" sz="1400" b="0" i="0" dirty="0">
                <a:effectLst/>
                <a:latin typeface="Candara" panose="020E0502030303020204" pitchFamily="34" charset="0"/>
              </a:rPr>
              <a:t>In order to correlate textual data with the nine symptoms of depression included in the Patient Health Questionnaire-9 (PHQ-9) by using natural language processing (NLP) techniques, is the methodology employed in this work. According to these symptoms, the study categorized the phrases that social media users posted, and using the data, it determined how depressed the individuals were. The Hanyang University Institutional Review Board granted its ethical approval before the study’s five authors could begin working together on it.</a:t>
            </a:r>
            <a:endParaRPr lang="en-US" sz="1400" dirty="0">
              <a:latin typeface="Candara" panose="020E0502030303020204" pitchFamily="34" charset="0"/>
            </a:endParaRPr>
          </a:p>
        </p:txBody>
      </p:sp>
    </p:spTree>
    <p:extLst>
      <p:ext uri="{BB962C8B-B14F-4D97-AF65-F5344CB8AC3E}">
        <p14:creationId xmlns:p14="http://schemas.microsoft.com/office/powerpoint/2010/main" val="205434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CE3C-3F47-5DA5-B8B4-4C5C63454709}"/>
              </a:ext>
            </a:extLst>
          </p:cNvPr>
          <p:cNvSpPr>
            <a:spLocks noGrp="1"/>
          </p:cNvSpPr>
          <p:nvPr>
            <p:ph type="title"/>
          </p:nvPr>
        </p:nvSpPr>
        <p:spPr>
          <a:xfrm>
            <a:off x="0" y="0"/>
            <a:ext cx="4174836" cy="1357745"/>
          </a:xfrm>
        </p:spPr>
        <p:txBody>
          <a:bodyPr/>
          <a:lstStyle/>
          <a:p>
            <a:r>
              <a:rPr lang="en-US" b="1" i="0" dirty="0">
                <a:effectLst/>
                <a:latin typeface="Candara" panose="020E0502030303020204" pitchFamily="34" charset="0"/>
              </a:rPr>
              <a:t>Conclusions</a:t>
            </a:r>
            <a:endParaRPr lang="en-US" dirty="0">
              <a:latin typeface="Candara" panose="020E0502030303020204" pitchFamily="34" charset="0"/>
            </a:endParaRPr>
          </a:p>
        </p:txBody>
      </p:sp>
      <p:sp>
        <p:nvSpPr>
          <p:cNvPr id="3" name="Content Placeholder 2">
            <a:extLst>
              <a:ext uri="{FF2B5EF4-FFF2-40B4-BE49-F238E27FC236}">
                <a16:creationId xmlns:a16="http://schemas.microsoft.com/office/drawing/2014/main" id="{54C80014-3876-FD46-3794-57ADD3D621E7}"/>
              </a:ext>
            </a:extLst>
          </p:cNvPr>
          <p:cNvSpPr>
            <a:spLocks noGrp="1"/>
          </p:cNvSpPr>
          <p:nvPr>
            <p:ph idx="1"/>
          </p:nvPr>
        </p:nvSpPr>
        <p:spPr>
          <a:xfrm>
            <a:off x="80819" y="1265815"/>
            <a:ext cx="7483764" cy="5301240"/>
          </a:xfrm>
        </p:spPr>
        <p:txBody>
          <a:bodyPr>
            <a:normAutofit lnSpcReduction="10000"/>
          </a:bodyPr>
          <a:lstStyle/>
          <a:p>
            <a:r>
              <a:rPr lang="en-US" sz="1400" dirty="0">
                <a:latin typeface="Candara" panose="020E0502030303020204" pitchFamily="34" charset="0"/>
              </a:rPr>
              <a:t>In this study, we aimed to improve the accuracy of sentiment classification on a multilingual dataset by fine-tuning pre-trained language models. The original paper had used an English-only dataset consisting of 8000 training sentences, which resulted in an accuracy of 0.664 for the Roberta Large model. We extended this dataset by filtering 4000 English sentences and translating them into three other languages: Hindi, Spanish, and German. </a:t>
            </a:r>
          </a:p>
          <a:p>
            <a:endParaRPr lang="en-US" sz="1400" dirty="0">
              <a:latin typeface="Candara" panose="020E0502030303020204" pitchFamily="34" charset="0"/>
            </a:endParaRPr>
          </a:p>
          <a:p>
            <a:r>
              <a:rPr lang="en-US" sz="1400" dirty="0">
                <a:latin typeface="Candara" panose="020E0502030303020204" pitchFamily="34" charset="0"/>
              </a:rPr>
              <a:t>We used the Multilingual Bert and Roberta Large models for fine-tuning and created two dev datasets - English dev (1000 sentences) and Multilingual dev (1000 sentences). We also added some noisy data, negating some sentences and adding some more short sentences. We cleaned every dataset by removing duplicates and out-of-format data. Although adding noisy data slightly reduced the accuracy, it did not impact the results by more than 1%. We obtained an accuracy of 0.701 for the Roberta Large model and 0.663 for Multilingual Bert on the English dev dataset.</a:t>
            </a:r>
          </a:p>
          <a:p>
            <a:endParaRPr lang="en-US" sz="1400" dirty="0">
              <a:latin typeface="Candara" panose="020E0502030303020204" pitchFamily="34" charset="0"/>
            </a:endParaRPr>
          </a:p>
          <a:p>
            <a:r>
              <a:rPr lang="en-US" sz="1400" dirty="0">
                <a:latin typeface="Candara" panose="020E0502030303020204" pitchFamily="34" charset="0"/>
              </a:rPr>
              <a:t> Furthermore, on the Multilingual dev 8 dataset, we achieved accuracies of 0.585 and 0.583 for Roberta Large and Multilingual Bert, respectively. Initially, we tried fine-tuning the </a:t>
            </a:r>
            <a:r>
              <a:rPr lang="en-US" sz="1400" dirty="0" err="1">
                <a:latin typeface="Candara" panose="020E0502030303020204" pitchFamily="34" charset="0"/>
              </a:rPr>
              <a:t>XLNet</a:t>
            </a:r>
            <a:r>
              <a:rPr lang="en-US" sz="1400" dirty="0">
                <a:latin typeface="Candara" panose="020E0502030303020204" pitchFamily="34" charset="0"/>
              </a:rPr>
              <a:t> and Roberta Large models, which resulted in accuracies of around 0.639 and 0.664, respectively, consistent with the original paper’s values. Our implementation of Multilingual Bert and creating a Multilingual train dataset resulted in a 4% improvement in accuracy compared to the original paper. We experimented with different values for batch size and learning rate, but the values mentioned in this paper gave us the best results. </a:t>
            </a:r>
          </a:p>
          <a:p>
            <a:endParaRPr lang="en-US" sz="1400" dirty="0">
              <a:latin typeface="Candara" panose="020E0502030303020204" pitchFamily="34" charset="0"/>
            </a:endParaRPr>
          </a:p>
          <a:p>
            <a:r>
              <a:rPr lang="en-US" sz="1400" dirty="0">
                <a:latin typeface="Candara" panose="020E0502030303020204" pitchFamily="34" charset="0"/>
              </a:rPr>
              <a:t>Overall, our study suggests that fine-tuning multilingual language models on a diverse dataset could significantly improve the accuracy of sentiment classification for multilingual text.</a:t>
            </a:r>
          </a:p>
        </p:txBody>
      </p:sp>
      <p:pic>
        <p:nvPicPr>
          <p:cNvPr id="5" name="Picture 4" descr="Table&#10;&#10;Description automatically generated">
            <a:extLst>
              <a:ext uri="{FF2B5EF4-FFF2-40B4-BE49-F238E27FC236}">
                <a16:creationId xmlns:a16="http://schemas.microsoft.com/office/drawing/2014/main" id="{D9599CFC-F63F-A758-D0CD-70BA8268C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9201" y="1942196"/>
            <a:ext cx="3205016" cy="4630592"/>
          </a:xfrm>
          <a:prstGeom prst="rect">
            <a:avLst/>
          </a:prstGeom>
        </p:spPr>
      </p:pic>
      <p:pic>
        <p:nvPicPr>
          <p:cNvPr id="7" name="Picture 6" descr="Table&#10;&#10;Description automatically generated">
            <a:extLst>
              <a:ext uri="{FF2B5EF4-FFF2-40B4-BE49-F238E27FC236}">
                <a16:creationId xmlns:a16="http://schemas.microsoft.com/office/drawing/2014/main" id="{031FDCD2-D734-8BEB-6EB7-5B1D96A0C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201" y="408457"/>
            <a:ext cx="3205016" cy="1533739"/>
          </a:xfrm>
          <a:prstGeom prst="rect">
            <a:avLst/>
          </a:prstGeom>
        </p:spPr>
      </p:pic>
    </p:spTree>
    <p:extLst>
      <p:ext uri="{BB962C8B-B14F-4D97-AF65-F5344CB8AC3E}">
        <p14:creationId xmlns:p14="http://schemas.microsoft.com/office/powerpoint/2010/main" val="71870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240A-8BF8-C18E-21D4-1D0F6E8A5173}"/>
              </a:ext>
            </a:extLst>
          </p:cNvPr>
          <p:cNvSpPr>
            <a:spLocks noGrp="1"/>
          </p:cNvSpPr>
          <p:nvPr>
            <p:ph type="title"/>
          </p:nvPr>
        </p:nvSpPr>
        <p:spPr>
          <a:xfrm>
            <a:off x="838200" y="186377"/>
            <a:ext cx="10515600" cy="1325563"/>
          </a:xfrm>
        </p:spPr>
        <p:txBody>
          <a:bodyPr/>
          <a:lstStyle/>
          <a:p>
            <a:r>
              <a:rPr lang="en-US" b="1" i="0" dirty="0">
                <a:effectLst/>
                <a:latin typeface="Candara" panose="020E0502030303020204" pitchFamily="34" charset="0"/>
              </a:rPr>
              <a:t>Future work</a:t>
            </a:r>
            <a:endParaRPr lang="en-US" dirty="0">
              <a:latin typeface="Candara" panose="020E0502030303020204" pitchFamily="34" charset="0"/>
            </a:endParaRPr>
          </a:p>
        </p:txBody>
      </p:sp>
      <p:sp>
        <p:nvSpPr>
          <p:cNvPr id="3" name="Content Placeholder 2">
            <a:extLst>
              <a:ext uri="{FF2B5EF4-FFF2-40B4-BE49-F238E27FC236}">
                <a16:creationId xmlns:a16="http://schemas.microsoft.com/office/drawing/2014/main" id="{CB2CEA94-BE24-AA94-5723-830F6C8DDF67}"/>
              </a:ext>
            </a:extLst>
          </p:cNvPr>
          <p:cNvSpPr>
            <a:spLocks noGrp="1"/>
          </p:cNvSpPr>
          <p:nvPr>
            <p:ph idx="1"/>
          </p:nvPr>
        </p:nvSpPr>
        <p:spPr>
          <a:xfrm>
            <a:off x="838200" y="1371600"/>
            <a:ext cx="10515600" cy="5383763"/>
          </a:xfrm>
        </p:spPr>
        <p:txBody>
          <a:bodyPr>
            <a:normAutofit/>
          </a:bodyPr>
          <a:lstStyle/>
          <a:p>
            <a:r>
              <a:rPr lang="en-US" sz="1400" b="1" dirty="0">
                <a:latin typeface="Candara" panose="020E0502030303020204" pitchFamily="34" charset="0"/>
              </a:rPr>
              <a:t>Developing NLP-based tools to detect early signs of depression: </a:t>
            </a:r>
            <a:r>
              <a:rPr lang="en-US" sz="1400" dirty="0">
                <a:latin typeface="Candara" panose="020E0502030303020204" pitchFamily="34" charset="0"/>
              </a:rPr>
              <a:t>Early detection of depression is crucial for effective treatment. Future research could focus on developing NLP-based tools that can detect early signs of depression by analyzing written or spoken language patterns. </a:t>
            </a:r>
          </a:p>
          <a:p>
            <a:pPr marL="0" indent="0">
              <a:buNone/>
            </a:pPr>
            <a:endParaRPr lang="en-US" sz="1400" dirty="0">
              <a:latin typeface="Candara" panose="020E0502030303020204" pitchFamily="34" charset="0"/>
            </a:endParaRPr>
          </a:p>
          <a:p>
            <a:r>
              <a:rPr lang="en-US" sz="1400" b="1" dirty="0">
                <a:latin typeface="Candara" panose="020E0502030303020204" pitchFamily="34" charset="0"/>
              </a:rPr>
              <a:t>Exploring the role of NLP in suicide prevention:</a:t>
            </a:r>
            <a:r>
              <a:rPr lang="en-US" sz="1400" dirty="0">
                <a:latin typeface="Candara" panose="020E0502030303020204" pitchFamily="34" charset="0"/>
              </a:rPr>
              <a:t> Suicide is a serious concern among individuals with depression. Future research could focus on exploring the potential of NLP in suicide prevention by analyzing language patterns associated with suicidal ideation and behavior. </a:t>
            </a:r>
          </a:p>
          <a:p>
            <a:endParaRPr lang="en-US" sz="1400" dirty="0">
              <a:latin typeface="Candara" panose="020E0502030303020204" pitchFamily="34" charset="0"/>
            </a:endParaRPr>
          </a:p>
          <a:p>
            <a:r>
              <a:rPr lang="en-US" sz="1400" b="1" dirty="0">
                <a:latin typeface="Candara" panose="020E0502030303020204" pitchFamily="34" charset="0"/>
              </a:rPr>
              <a:t>Studying the impact of cultural and linguistic differences on NLP-based depression analysis: </a:t>
            </a:r>
            <a:r>
              <a:rPr lang="en-US" sz="1400" dirty="0">
                <a:latin typeface="Candara" panose="020E0502030303020204" pitchFamily="34" charset="0"/>
              </a:rPr>
              <a:t>Language use and expressions of emotions vary across cultures and languages. Future research could focus on studying the impact of cultural and linguistic differences on NLP-based depression analysis and developing tools that are sensitive to such differences. </a:t>
            </a:r>
          </a:p>
          <a:p>
            <a:endParaRPr lang="en-US" sz="1400" dirty="0">
              <a:latin typeface="Candara" panose="020E0502030303020204" pitchFamily="34" charset="0"/>
            </a:endParaRPr>
          </a:p>
          <a:p>
            <a:r>
              <a:rPr lang="en-US" sz="1400" b="1" dirty="0">
                <a:latin typeface="Candara" panose="020E0502030303020204" pitchFamily="34" charset="0"/>
              </a:rPr>
              <a:t>Developing personalized NLP-based therapies for depression:</a:t>
            </a:r>
            <a:r>
              <a:rPr lang="en-US" sz="1400" dirty="0">
                <a:latin typeface="Candara" panose="020E0502030303020204" pitchFamily="34" charset="0"/>
              </a:rPr>
              <a:t> Depression is a complex and heterogeneous disorder that requires personalized treatment. Future research could focus on developing personalized NLP-based therapies that are tailored to the unique needs and characteristics of each patient. </a:t>
            </a:r>
          </a:p>
          <a:p>
            <a:endParaRPr lang="en-US" sz="1400" dirty="0">
              <a:latin typeface="Candara" panose="020E0502030303020204" pitchFamily="34" charset="0"/>
            </a:endParaRPr>
          </a:p>
          <a:p>
            <a:r>
              <a:rPr lang="en-US" sz="1400" b="1" dirty="0">
                <a:latin typeface="Candara" panose="020E0502030303020204" pitchFamily="34" charset="0"/>
              </a:rPr>
              <a:t>Integrating NLP with other modalities for depression analysis and treatment: </a:t>
            </a:r>
            <a:r>
              <a:rPr lang="en-US" sz="1400" dirty="0">
                <a:latin typeface="Candara" panose="020E0502030303020204" pitchFamily="34" charset="0"/>
              </a:rPr>
              <a:t>NLP can be integrated with other modalities such as neuroimaging, physiological measures, and behavioral observations to provide a comprehensive analysis of depression. Future research could focus on developing integrated approaches that combine NLP with other modalities for depression analysis and treatment.</a:t>
            </a:r>
          </a:p>
        </p:txBody>
      </p:sp>
    </p:spTree>
    <p:extLst>
      <p:ext uri="{BB962C8B-B14F-4D97-AF65-F5344CB8AC3E}">
        <p14:creationId xmlns:p14="http://schemas.microsoft.com/office/powerpoint/2010/main" val="400469605"/>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2055</Words>
  <Application>Microsoft Macintosh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Candara</vt:lpstr>
      <vt:lpstr>Office Theme</vt:lpstr>
      <vt:lpstr>Introduction</vt:lpstr>
      <vt:lpstr>There Are Three Steps</vt:lpstr>
      <vt:lpstr>Approach</vt:lpstr>
      <vt:lpstr>Experiments</vt:lpstr>
      <vt:lpstr>Related work</vt:lpstr>
      <vt:lpstr>Conclusions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Stephen Simon Dias</dc:creator>
  <cp:lastModifiedBy>Aditya Milind Limbekar</cp:lastModifiedBy>
  <cp:revision>16</cp:revision>
  <dcterms:created xsi:type="dcterms:W3CDTF">2023-05-03T00:46:22Z</dcterms:created>
  <dcterms:modified xsi:type="dcterms:W3CDTF">2023-05-09T21:47:04Z</dcterms:modified>
</cp:coreProperties>
</file>