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73" r:id="rId8"/>
    <p:sldId id="282" r:id="rId9"/>
    <p:sldId id="262" r:id="rId10"/>
    <p:sldId id="263" r:id="rId11"/>
    <p:sldId id="270" r:id="rId12"/>
    <p:sldId id="264" r:id="rId13"/>
    <p:sldId id="266" r:id="rId14"/>
    <p:sldId id="267" r:id="rId15"/>
    <p:sldId id="268" r:id="rId16"/>
    <p:sldId id="269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6" r:id="rId27"/>
    <p:sldId id="287" r:id="rId2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0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4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99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18403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153" y="2160983"/>
            <a:ext cx="382921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05" y="2160983"/>
            <a:ext cx="38307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0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34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33.png"/><Relationship Id="rId2" Type="http://schemas.openxmlformats.org/officeDocument/2006/relationships/tags" Target="../tags/tag4.xml"/><Relationship Id="rId16" Type="http://schemas.openxmlformats.org/officeDocument/2006/relationships/image" Target="../media/image37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32.png"/><Relationship Id="rId5" Type="http://schemas.openxmlformats.org/officeDocument/2006/relationships/tags" Target="../tags/tag7.xml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 Writing Recognition Using Neural Networks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52500" y="4737100"/>
            <a:ext cx="261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Aditya Gourav (2k11/CO/007)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95843" y="4734775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/>
              <a:t>Aman</a:t>
            </a:r>
            <a:r>
              <a:rPr lang="en-IN" sz="2000" dirty="0" smtClean="0"/>
              <a:t> Gupta (2k11/CO/017)</a:t>
            </a: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320368" y="4796330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Kartik</a:t>
            </a:r>
            <a:r>
              <a:rPr lang="en-IN" dirty="0" smtClean="0"/>
              <a:t> </a:t>
            </a:r>
            <a:r>
              <a:rPr lang="en-IN" dirty="0" err="1" smtClean="0"/>
              <a:t>Singal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(2k11/CO/052)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508105" y="4791310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Ashish Yadav</a:t>
            </a:r>
            <a:br>
              <a:rPr lang="en-IN" dirty="0" smtClean="0"/>
            </a:br>
            <a:r>
              <a:rPr lang="en-IN" dirty="0" smtClean="0"/>
              <a:t>(2k11/CO/029)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7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interesting functions</a:t>
            </a:r>
            <a:r>
              <a:rPr lang="en-IN" dirty="0" smtClean="0"/>
              <a:t> can be </a:t>
            </a:r>
          </a:p>
          <a:p>
            <a:pPr marL="0" indent="0">
              <a:buNone/>
            </a:pPr>
            <a:r>
              <a:rPr lang="en-US" dirty="0" smtClean="0"/>
              <a:t>Generated using sigmoid.</a:t>
            </a:r>
          </a:p>
          <a:p>
            <a:r>
              <a:rPr lang="en-US" dirty="0" smtClean="0"/>
              <a:t>The graph for sigmoid function</a:t>
            </a:r>
          </a:p>
          <a:p>
            <a:pPr marL="0" indent="0">
              <a:buNone/>
            </a:pPr>
            <a:r>
              <a:rPr lang="en-US" dirty="0" smtClean="0"/>
              <a:t>is given on the right.</a:t>
            </a:r>
            <a:endParaRPr lang="en-US" dirty="0"/>
          </a:p>
        </p:txBody>
      </p:sp>
      <p:pic>
        <p:nvPicPr>
          <p:cNvPr id="2050" name="Picture 2" descr="C:\Users\Sony\Pictures\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74" y="2211754"/>
            <a:ext cx="4715164" cy="354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Let’s calculate H(X) given x1 and x2. H(x)=(x1*20+x2*20-30).</a:t>
            </a:r>
          </a:p>
          <a:p>
            <a:r>
              <a:rPr lang="en-US" dirty="0" smtClean="0"/>
              <a:t>As we can see sigmoid can help us compute very interesting functions.</a:t>
            </a:r>
            <a:endParaRPr lang="en-IN" dirty="0"/>
          </a:p>
        </p:txBody>
      </p:sp>
      <p:pic>
        <p:nvPicPr>
          <p:cNvPr id="1026" name="Picture 2" descr="C:\Users\Sony\Pictures\and fun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8" y="1240971"/>
            <a:ext cx="3518807" cy="28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ony\Pictures\and 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98" y="1804305"/>
            <a:ext cx="3165475" cy="197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3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 a very simple level, neurons are basically computational units that take input (</a:t>
            </a:r>
            <a:r>
              <a:rPr lang="en-IN" b="1" dirty="0"/>
              <a:t>dendrites</a:t>
            </a:r>
            <a:r>
              <a:rPr lang="en-IN" dirty="0"/>
              <a:t>) as electrical input (called "spikes") that are channelled to outputs (</a:t>
            </a:r>
            <a:r>
              <a:rPr lang="en-IN" b="1" dirty="0"/>
              <a:t>axons</a:t>
            </a:r>
            <a:r>
              <a:rPr lang="en-IN" dirty="0"/>
              <a:t>).</a:t>
            </a:r>
          </a:p>
          <a:p>
            <a:r>
              <a:rPr lang="en-IN" dirty="0"/>
              <a:t>In our model, our dendrites are like the input features ( ), and the output is the result of our hypothesis function:</a:t>
            </a:r>
          </a:p>
          <a:p>
            <a:r>
              <a:rPr lang="en-IN" dirty="0"/>
              <a:t>In this model our  </a:t>
            </a:r>
            <a:r>
              <a:rPr lang="en-IN" dirty="0" smtClean="0"/>
              <a:t>x</a:t>
            </a:r>
            <a:r>
              <a:rPr lang="en-IN" sz="1200" dirty="0" smtClean="0"/>
              <a:t>0</a:t>
            </a:r>
            <a:r>
              <a:rPr lang="en-IN" dirty="0"/>
              <a:t> input node is sometimes called the "bias unit." It is always equal to 1.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3481388"/>
            <a:ext cx="601663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3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Layer -</a:t>
            </a:r>
            <a:r>
              <a:rPr lang="en-US" b="1" dirty="0" smtClean="0"/>
              <a:t>Input Layer</a:t>
            </a:r>
          </a:p>
          <a:p>
            <a:endParaRPr lang="en-US" b="1" dirty="0"/>
          </a:p>
          <a:p>
            <a:r>
              <a:rPr lang="en-US" dirty="0" smtClean="0"/>
              <a:t>Final Layer – </a:t>
            </a:r>
            <a:r>
              <a:rPr lang="en-US" b="1" dirty="0" smtClean="0"/>
              <a:t>Output Layer</a:t>
            </a:r>
          </a:p>
          <a:p>
            <a:endParaRPr lang="en-US" b="1" dirty="0"/>
          </a:p>
          <a:p>
            <a:r>
              <a:rPr lang="en-US" dirty="0" smtClean="0"/>
              <a:t>Intermediate Layer- </a:t>
            </a:r>
            <a:r>
              <a:rPr lang="en-US" b="1" dirty="0" smtClean="0"/>
              <a:t>Hidden Layer</a:t>
            </a:r>
            <a:endParaRPr lang="en-IN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669" y="1720851"/>
            <a:ext cx="4181475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label these intermediate or "hidden" layer nodes   </a:t>
            </a:r>
            <a:r>
              <a:rPr lang="en-IN" dirty="0" smtClean="0"/>
              <a:t>                and </a:t>
            </a:r>
            <a:r>
              <a:rPr lang="en-IN" dirty="0"/>
              <a:t>call them "activation </a:t>
            </a:r>
            <a:r>
              <a:rPr lang="en-IN" dirty="0" smtClean="0"/>
              <a:t>units”.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IN" dirty="0"/>
              <a:t>The value for each of the “activation” nodes is obtained as follows</a:t>
            </a:r>
            <a:r>
              <a:rPr lang="en-IN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52" y="2154236"/>
            <a:ext cx="1145495" cy="37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47" y="2890157"/>
            <a:ext cx="6400800" cy="832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47" y="4180113"/>
            <a:ext cx="2865438" cy="966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990" y="5355772"/>
            <a:ext cx="3736975" cy="453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7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classify data into multiple classes, we let our hypothesis function return a vector of values. Say we wanted to classify our data into one of four final resulting classes</a:t>
            </a:r>
            <a:r>
              <a:rPr lang="en-IN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IN" dirty="0"/>
              <a:t>Our final layer of nodes, when multiplied by its theta matrix, will result in another vector, on which we will apply the g() logistic function to get a vector of hypothesis values.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954" y="3196204"/>
            <a:ext cx="3627438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1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resulting hypothesis for one set of inputs may look like</a:t>
            </a:r>
            <a:r>
              <a:rPr lang="en-IN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IN" dirty="0"/>
              <a:t>In which case our resulting class is the third one down, or  </a:t>
            </a:r>
            <a:r>
              <a:rPr lang="en-IN" dirty="0" smtClean="0"/>
              <a:t>            .We </a:t>
            </a:r>
            <a:r>
              <a:rPr lang="en-IN" dirty="0"/>
              <a:t>can define our set of resulting classes as y: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2596244"/>
            <a:ext cx="1316945" cy="107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28" y="3848742"/>
            <a:ext cx="732975" cy="30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89" y="4752295"/>
            <a:ext cx="22320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2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Class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C:\Users\Sony\Pictures\multi 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3" y="1649183"/>
            <a:ext cx="8746840" cy="474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7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Suppose we have a network like we have a training set </a:t>
            </a:r>
          </a:p>
          <a:p>
            <a:pPr>
              <a:buNone/>
            </a:pPr>
            <a:r>
              <a:rPr lang="en-IN" dirty="0" smtClean="0"/>
              <a:t>				</a:t>
            </a:r>
            <a:r>
              <a:rPr lang="es-ES" dirty="0" smtClean="0"/>
              <a:t>{(</a:t>
            </a:r>
            <a:r>
              <a:rPr lang="es-ES" i="1" dirty="0" smtClean="0"/>
              <a:t>x(1), y(1)), (x(2), y(2)), · · · , (x(m), y(m))}</a:t>
            </a:r>
          </a:p>
          <a:p>
            <a:pPr>
              <a:buNone/>
            </a:pPr>
            <a:r>
              <a:rPr lang="en-IN" dirty="0" smtClean="0"/>
              <a:t>	consisting of </a:t>
            </a:r>
            <a:r>
              <a:rPr lang="en-IN" i="1" dirty="0" smtClean="0"/>
              <a:t>m pairs of training examples (x(a), y(a)).</a:t>
            </a:r>
          </a:p>
          <a:p>
            <a:r>
              <a:rPr lang="en-US" dirty="0" smtClean="0"/>
              <a:t>We define the cost function as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746760" y="4078780"/>
            <a:ext cx="9204037" cy="696087"/>
            <a:chOff x="1034143" y="3922025"/>
            <a:chExt cx="9204037" cy="696087"/>
          </a:xfrm>
        </p:grpSpPr>
        <p:pic>
          <p:nvPicPr>
            <p:cNvPr id="5" name="Picture 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143" y="3925979"/>
              <a:ext cx="6741414" cy="68408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8174" y="3922025"/>
              <a:ext cx="2330006" cy="69608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Back propagation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want to find parameters so as to minimize </a:t>
            </a:r>
            <a:r>
              <a:rPr lang="en-IN" i="1" dirty="0" smtClean="0"/>
              <a:t>J(theta).</a:t>
            </a:r>
          </a:p>
          <a:p>
            <a:r>
              <a:rPr lang="en-IN" dirty="0" smtClean="0"/>
              <a:t>In order to use gradient descent we need to compute the </a:t>
            </a:r>
            <a:r>
              <a:rPr lang="en-IN" i="1" dirty="0" smtClean="0"/>
              <a:t>partial derivative.</a:t>
            </a:r>
          </a:p>
          <a:p>
            <a:endParaRPr lang="en-US" i="1" dirty="0" smtClean="0"/>
          </a:p>
          <a:p>
            <a:endParaRPr lang="en-US" i="1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0656" y="3030175"/>
            <a:ext cx="11239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Handwriting recognition </a:t>
            </a:r>
            <a:r>
              <a:rPr lang="en-IN" dirty="0"/>
              <a:t>involves the automatic conversion of text in an image into letter codes which are usable within computer and text-processing applications</a:t>
            </a:r>
            <a:r>
              <a:rPr lang="en-IN" dirty="0" smtClean="0"/>
              <a:t>.</a:t>
            </a:r>
          </a:p>
          <a:p>
            <a:r>
              <a:rPr lang="en-US" dirty="0" smtClean="0"/>
              <a:t>Two types of HWR : Offline and Online HWR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It involves : </a:t>
            </a:r>
            <a:r>
              <a:rPr lang="en-US" b="1" dirty="0" smtClean="0"/>
              <a:t>Character Extraction</a:t>
            </a:r>
            <a:r>
              <a:rPr lang="en-US" dirty="0" smtClean="0"/>
              <a:t> and </a:t>
            </a:r>
            <a:r>
              <a:rPr lang="en-US" b="1" dirty="0" smtClean="0"/>
              <a:t>Character Recognition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E.g.- The U.S Postal Service uses handwriting recognition to convert the handwritten zip codes on letters into digital text.</a:t>
            </a:r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9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Case of when we have only one training example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i="1" dirty="0" smtClean="0"/>
          </a:p>
          <a:p>
            <a:r>
              <a:rPr lang="en-IN" dirty="0" smtClean="0"/>
              <a:t>The </a:t>
            </a:r>
            <a:r>
              <a:rPr lang="en-IN" b="1" dirty="0" smtClean="0"/>
              <a:t>first thing we do is apply forward propagation and compute what neural network actually </a:t>
            </a:r>
            <a:r>
              <a:rPr lang="en-IN" dirty="0" smtClean="0"/>
              <a:t>outputs given the input </a:t>
            </a:r>
            <a:r>
              <a:rPr lang="en-IN" i="1" dirty="0" smtClean="0"/>
              <a:t>x.</a:t>
            </a:r>
          </a:p>
          <a:p>
            <a:r>
              <a:rPr lang="en-IN" dirty="0" smtClean="0"/>
              <a:t>The vector </a:t>
            </a:r>
            <a:r>
              <a:rPr lang="en-IN" i="1" dirty="0" smtClean="0"/>
              <a:t>a(1) are the activation values of the first layer (input </a:t>
            </a:r>
            <a:r>
              <a:rPr lang="en-IN" dirty="0" smtClean="0"/>
              <a:t>layer).      So </a:t>
            </a:r>
            <a:r>
              <a:rPr lang="en-IN" i="1" dirty="0" smtClean="0"/>
              <a:t>a(1) = x and then we’re going to compute                              and a(2) = g(z(2)), that is, the sigmoid </a:t>
            </a:r>
            <a:r>
              <a:rPr lang="en-IN" dirty="0" smtClean="0"/>
              <a:t>activation function is applied to </a:t>
            </a:r>
            <a:r>
              <a:rPr lang="en-IN" i="1" dirty="0" smtClean="0"/>
              <a:t>z(2), and thus we get the activations for all the hidden layers.</a:t>
            </a:r>
          </a:p>
          <a:p>
            <a:endParaRPr lang="en-IN" dirty="0"/>
          </a:p>
        </p:txBody>
      </p:sp>
      <p:grpSp>
        <p:nvGrpSpPr>
          <p:cNvPr id="4" name="Group 174"/>
          <p:cNvGrpSpPr/>
          <p:nvPr/>
        </p:nvGrpSpPr>
        <p:grpSpPr>
          <a:xfrm>
            <a:off x="9000309" y="896982"/>
            <a:ext cx="3188516" cy="2072143"/>
            <a:chOff x="9000309" y="896982"/>
            <a:chExt cx="3188516" cy="2072143"/>
          </a:xfrm>
        </p:grpSpPr>
        <p:grpSp>
          <p:nvGrpSpPr>
            <p:cNvPr id="5" name="Group 3"/>
            <p:cNvGrpSpPr/>
            <p:nvPr/>
          </p:nvGrpSpPr>
          <p:grpSpPr>
            <a:xfrm>
              <a:off x="9132943" y="1381068"/>
              <a:ext cx="3055882" cy="1588057"/>
              <a:chOff x="990599" y="738216"/>
              <a:chExt cx="3381620" cy="1757334"/>
            </a:xfrm>
          </p:grpSpPr>
          <p:grpSp>
            <p:nvGrpSpPr>
              <p:cNvPr id="87" name="Group 33"/>
              <p:cNvGrpSpPr/>
              <p:nvPr/>
            </p:nvGrpSpPr>
            <p:grpSpPr>
              <a:xfrm>
                <a:off x="1239873" y="738212"/>
                <a:ext cx="2862227" cy="1432791"/>
                <a:chOff x="1905000" y="2190750"/>
                <a:chExt cx="3483917" cy="1744001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1905000" y="3183496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905000" y="2848532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905000" y="2513568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899779" y="2190751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5102454" y="2369767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Arrow Connector 14"/>
                <p:cNvCxnSpPr>
                  <a:stCxn id="12" idx="6"/>
                  <a:endCxn id="13" idx="2"/>
                </p:cNvCxnSpPr>
                <p:nvPr/>
              </p:nvCxnSpPr>
              <p:spPr>
                <a:xfrm flipV="1">
                  <a:off x="2191463" y="2334552"/>
                  <a:ext cx="708316" cy="32281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11" idx="6"/>
                  <a:endCxn id="13" idx="2"/>
                </p:cNvCxnSpPr>
                <p:nvPr/>
              </p:nvCxnSpPr>
              <p:spPr>
                <a:xfrm flipV="1">
                  <a:off x="2191463" y="2334552"/>
                  <a:ext cx="708316" cy="65778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10" idx="6"/>
                  <a:endCxn id="13" idx="2"/>
                </p:cNvCxnSpPr>
                <p:nvPr/>
              </p:nvCxnSpPr>
              <p:spPr>
                <a:xfrm flipV="1">
                  <a:off x="2191463" y="2334552"/>
                  <a:ext cx="708316" cy="992745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/>
                <p:cNvSpPr/>
                <p:nvPr/>
              </p:nvSpPr>
              <p:spPr>
                <a:xfrm>
                  <a:off x="2899778" y="2564055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/>
                <p:cNvCxnSpPr>
                  <a:stCxn id="12" idx="6"/>
                  <a:endCxn id="18" idx="2"/>
                </p:cNvCxnSpPr>
                <p:nvPr/>
              </p:nvCxnSpPr>
              <p:spPr>
                <a:xfrm>
                  <a:off x="2191463" y="2657369"/>
                  <a:ext cx="708315" cy="5048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11" idx="6"/>
                  <a:endCxn id="18" idx="2"/>
                </p:cNvCxnSpPr>
                <p:nvPr/>
              </p:nvCxnSpPr>
              <p:spPr>
                <a:xfrm flipV="1">
                  <a:off x="2191463" y="2707856"/>
                  <a:ext cx="708315" cy="28447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0" idx="6"/>
                  <a:endCxn id="18" idx="2"/>
                </p:cNvCxnSpPr>
                <p:nvPr/>
              </p:nvCxnSpPr>
              <p:spPr>
                <a:xfrm flipV="1">
                  <a:off x="2191463" y="2707856"/>
                  <a:ext cx="708315" cy="61944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2899777" y="2922777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>
                  <a:stCxn id="12" idx="6"/>
                  <a:endCxn id="22" idx="2"/>
                </p:cNvCxnSpPr>
                <p:nvPr/>
              </p:nvCxnSpPr>
              <p:spPr>
                <a:xfrm>
                  <a:off x="2191463" y="2657369"/>
                  <a:ext cx="708314" cy="409209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11" idx="6"/>
                  <a:endCxn id="22" idx="2"/>
                </p:cNvCxnSpPr>
                <p:nvPr/>
              </p:nvCxnSpPr>
              <p:spPr>
                <a:xfrm>
                  <a:off x="2191463" y="2992333"/>
                  <a:ext cx="708314" cy="74245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0" idx="6"/>
                  <a:endCxn id="22" idx="2"/>
                </p:cNvCxnSpPr>
                <p:nvPr/>
              </p:nvCxnSpPr>
              <p:spPr>
                <a:xfrm flipV="1">
                  <a:off x="2191463" y="3066578"/>
                  <a:ext cx="708314" cy="260719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/>
                <p:cNvSpPr/>
                <p:nvPr/>
              </p:nvSpPr>
              <p:spPr>
                <a:xfrm>
                  <a:off x="2899776" y="3273713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Arrow Connector 26"/>
                <p:cNvCxnSpPr>
                  <a:stCxn id="12" idx="6"/>
                  <a:endCxn id="26" idx="2"/>
                </p:cNvCxnSpPr>
                <p:nvPr/>
              </p:nvCxnSpPr>
              <p:spPr>
                <a:xfrm>
                  <a:off x="2191463" y="2657369"/>
                  <a:ext cx="708313" cy="760145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11" idx="6"/>
                  <a:endCxn id="26" idx="2"/>
                </p:cNvCxnSpPr>
                <p:nvPr/>
              </p:nvCxnSpPr>
              <p:spPr>
                <a:xfrm>
                  <a:off x="2191463" y="2992333"/>
                  <a:ext cx="708313" cy="42518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0" idx="6"/>
                  <a:endCxn id="26" idx="2"/>
                </p:cNvCxnSpPr>
                <p:nvPr/>
              </p:nvCxnSpPr>
              <p:spPr>
                <a:xfrm>
                  <a:off x="2191463" y="3327297"/>
                  <a:ext cx="708313" cy="9021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2899779" y="3638550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>
                  <a:stCxn id="12" idx="6"/>
                  <a:endCxn id="30" idx="2"/>
                </p:cNvCxnSpPr>
                <p:nvPr/>
              </p:nvCxnSpPr>
              <p:spPr>
                <a:xfrm>
                  <a:off x="2191463" y="2657369"/>
                  <a:ext cx="708316" cy="1124982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6"/>
                  <a:endCxn id="30" idx="2"/>
                </p:cNvCxnSpPr>
                <p:nvPr/>
              </p:nvCxnSpPr>
              <p:spPr>
                <a:xfrm>
                  <a:off x="2191463" y="2992333"/>
                  <a:ext cx="708316" cy="790018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10" idx="6"/>
                  <a:endCxn id="30" idx="2"/>
                </p:cNvCxnSpPr>
                <p:nvPr/>
              </p:nvCxnSpPr>
              <p:spPr>
                <a:xfrm>
                  <a:off x="2191463" y="3327297"/>
                  <a:ext cx="708316" cy="455054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4028197" y="2190750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3" idx="6"/>
                  <a:endCxn id="34" idx="2"/>
                </p:cNvCxnSpPr>
                <p:nvPr/>
              </p:nvCxnSpPr>
              <p:spPr>
                <a:xfrm flipV="1">
                  <a:off x="3186242" y="2334551"/>
                  <a:ext cx="841955" cy="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18" idx="6"/>
                  <a:endCxn id="34" idx="2"/>
                </p:cNvCxnSpPr>
                <p:nvPr/>
              </p:nvCxnSpPr>
              <p:spPr>
                <a:xfrm flipV="1">
                  <a:off x="3186241" y="2334551"/>
                  <a:ext cx="841956" cy="373305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22" idx="6"/>
                  <a:endCxn id="34" idx="2"/>
                </p:cNvCxnSpPr>
                <p:nvPr/>
              </p:nvCxnSpPr>
              <p:spPr>
                <a:xfrm flipV="1">
                  <a:off x="3186240" y="2334551"/>
                  <a:ext cx="841957" cy="73202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6" idx="6"/>
                  <a:endCxn id="34" idx="2"/>
                </p:cNvCxnSpPr>
                <p:nvPr/>
              </p:nvCxnSpPr>
              <p:spPr>
                <a:xfrm flipV="1">
                  <a:off x="3186239" y="2334551"/>
                  <a:ext cx="841958" cy="1082963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30" idx="6"/>
                  <a:endCxn id="34" idx="2"/>
                </p:cNvCxnSpPr>
                <p:nvPr/>
              </p:nvCxnSpPr>
              <p:spPr>
                <a:xfrm flipV="1">
                  <a:off x="3186242" y="2334551"/>
                  <a:ext cx="841955" cy="144780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/>
                <p:cNvSpPr/>
                <p:nvPr/>
              </p:nvSpPr>
              <p:spPr>
                <a:xfrm>
                  <a:off x="4028196" y="2568528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>
                  <a:endCxn id="40" idx="2"/>
                </p:cNvCxnSpPr>
                <p:nvPr/>
              </p:nvCxnSpPr>
              <p:spPr>
                <a:xfrm flipV="1">
                  <a:off x="3186241" y="2712329"/>
                  <a:ext cx="841955" cy="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22" idx="6"/>
                  <a:endCxn id="40" idx="2"/>
                </p:cNvCxnSpPr>
                <p:nvPr/>
              </p:nvCxnSpPr>
              <p:spPr>
                <a:xfrm flipV="1">
                  <a:off x="3186240" y="2712329"/>
                  <a:ext cx="841956" cy="354249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endCxn id="40" idx="2"/>
                </p:cNvCxnSpPr>
                <p:nvPr/>
              </p:nvCxnSpPr>
              <p:spPr>
                <a:xfrm flipV="1">
                  <a:off x="3186239" y="2712329"/>
                  <a:ext cx="841957" cy="73202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endCxn id="40" idx="2"/>
                </p:cNvCxnSpPr>
                <p:nvPr/>
              </p:nvCxnSpPr>
              <p:spPr>
                <a:xfrm flipV="1">
                  <a:off x="3186238" y="2712329"/>
                  <a:ext cx="841958" cy="1082963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13" idx="6"/>
                  <a:endCxn id="40" idx="2"/>
                </p:cNvCxnSpPr>
                <p:nvPr/>
              </p:nvCxnSpPr>
              <p:spPr>
                <a:xfrm>
                  <a:off x="3186242" y="2334552"/>
                  <a:ext cx="841954" cy="37777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/>
                <p:cNvSpPr/>
                <p:nvPr/>
              </p:nvSpPr>
              <p:spPr>
                <a:xfrm>
                  <a:off x="4030044" y="2915686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/>
                <p:cNvCxnSpPr>
                  <a:endCxn id="46" idx="2"/>
                </p:cNvCxnSpPr>
                <p:nvPr/>
              </p:nvCxnSpPr>
              <p:spPr>
                <a:xfrm flipV="1">
                  <a:off x="3188089" y="3059487"/>
                  <a:ext cx="841955" cy="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>
                  <a:endCxn id="46" idx="2"/>
                </p:cNvCxnSpPr>
                <p:nvPr/>
              </p:nvCxnSpPr>
              <p:spPr>
                <a:xfrm flipV="1">
                  <a:off x="3188088" y="3059487"/>
                  <a:ext cx="841956" cy="373305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>
                  <a:endCxn id="46" idx="2"/>
                </p:cNvCxnSpPr>
                <p:nvPr/>
              </p:nvCxnSpPr>
              <p:spPr>
                <a:xfrm flipV="1">
                  <a:off x="3188087" y="3059487"/>
                  <a:ext cx="841957" cy="73202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18" idx="6"/>
                  <a:endCxn id="46" idx="2"/>
                </p:cNvCxnSpPr>
                <p:nvPr/>
              </p:nvCxnSpPr>
              <p:spPr>
                <a:xfrm>
                  <a:off x="3186241" y="2707856"/>
                  <a:ext cx="843803" cy="35163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>
                  <a:stCxn id="13" idx="6"/>
                  <a:endCxn id="46" idx="2"/>
                </p:cNvCxnSpPr>
                <p:nvPr/>
              </p:nvCxnSpPr>
              <p:spPr>
                <a:xfrm>
                  <a:off x="3186242" y="2334552"/>
                  <a:ext cx="843802" cy="724935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/>
                <p:cNvSpPr/>
                <p:nvPr/>
              </p:nvSpPr>
              <p:spPr>
                <a:xfrm>
                  <a:off x="4028195" y="3263900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26" idx="6"/>
                  <a:endCxn id="52" idx="2"/>
                </p:cNvCxnSpPr>
                <p:nvPr/>
              </p:nvCxnSpPr>
              <p:spPr>
                <a:xfrm flipV="1">
                  <a:off x="3186239" y="3407701"/>
                  <a:ext cx="841956" cy="9813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endCxn id="52" idx="2"/>
                </p:cNvCxnSpPr>
                <p:nvPr/>
              </p:nvCxnSpPr>
              <p:spPr>
                <a:xfrm flipV="1">
                  <a:off x="3186239" y="3407701"/>
                  <a:ext cx="841956" cy="373305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>
                  <a:stCxn id="22" idx="6"/>
                  <a:endCxn id="52" idx="2"/>
                </p:cNvCxnSpPr>
                <p:nvPr/>
              </p:nvCxnSpPr>
              <p:spPr>
                <a:xfrm>
                  <a:off x="3186240" y="3066578"/>
                  <a:ext cx="841955" cy="341123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18" idx="6"/>
                  <a:endCxn id="52" idx="2"/>
                </p:cNvCxnSpPr>
                <p:nvPr/>
              </p:nvCxnSpPr>
              <p:spPr>
                <a:xfrm>
                  <a:off x="3186241" y="2707856"/>
                  <a:ext cx="841954" cy="699845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stCxn id="13" idx="6"/>
                  <a:endCxn id="52" idx="2"/>
                </p:cNvCxnSpPr>
                <p:nvPr/>
              </p:nvCxnSpPr>
              <p:spPr>
                <a:xfrm>
                  <a:off x="3186242" y="2334552"/>
                  <a:ext cx="841953" cy="1073149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4028194" y="3647150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Arrow Connector 58"/>
                <p:cNvCxnSpPr>
                  <a:endCxn id="58" idx="2"/>
                </p:cNvCxnSpPr>
                <p:nvPr/>
              </p:nvCxnSpPr>
              <p:spPr>
                <a:xfrm flipV="1">
                  <a:off x="3186239" y="3790951"/>
                  <a:ext cx="841955" cy="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26" idx="6"/>
                  <a:endCxn id="58" idx="2"/>
                </p:cNvCxnSpPr>
                <p:nvPr/>
              </p:nvCxnSpPr>
              <p:spPr>
                <a:xfrm>
                  <a:off x="3186239" y="3417514"/>
                  <a:ext cx="841955" cy="37343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>
                  <a:stCxn id="22" idx="6"/>
                  <a:endCxn id="58" idx="2"/>
                </p:cNvCxnSpPr>
                <p:nvPr/>
              </p:nvCxnSpPr>
              <p:spPr>
                <a:xfrm>
                  <a:off x="3186240" y="3066578"/>
                  <a:ext cx="841954" cy="724373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18" idx="6"/>
                  <a:endCxn id="58" idx="2"/>
                </p:cNvCxnSpPr>
                <p:nvPr/>
              </p:nvCxnSpPr>
              <p:spPr>
                <a:xfrm>
                  <a:off x="3186241" y="2707856"/>
                  <a:ext cx="841953" cy="1083095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stCxn id="13" idx="6"/>
                  <a:endCxn id="58" idx="2"/>
                </p:cNvCxnSpPr>
                <p:nvPr/>
              </p:nvCxnSpPr>
              <p:spPr>
                <a:xfrm>
                  <a:off x="3186242" y="2334552"/>
                  <a:ext cx="841952" cy="1456399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>
                  <a:stCxn id="34" idx="6"/>
                  <a:endCxn id="14" idx="2"/>
                </p:cNvCxnSpPr>
                <p:nvPr/>
              </p:nvCxnSpPr>
              <p:spPr>
                <a:xfrm>
                  <a:off x="4314660" y="2334551"/>
                  <a:ext cx="787794" cy="17901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>
                  <a:stCxn id="40" idx="6"/>
                  <a:endCxn id="14" idx="2"/>
                </p:cNvCxnSpPr>
                <p:nvPr/>
              </p:nvCxnSpPr>
              <p:spPr>
                <a:xfrm flipV="1">
                  <a:off x="4314659" y="2513568"/>
                  <a:ext cx="787795" cy="19876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stCxn id="46" idx="6"/>
                  <a:endCxn id="14" idx="2"/>
                </p:cNvCxnSpPr>
                <p:nvPr/>
              </p:nvCxnSpPr>
              <p:spPr>
                <a:xfrm flipV="1">
                  <a:off x="4316507" y="2513568"/>
                  <a:ext cx="785947" cy="545919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>
                  <a:stCxn id="52" idx="6"/>
                  <a:endCxn id="14" idx="2"/>
                </p:cNvCxnSpPr>
                <p:nvPr/>
              </p:nvCxnSpPr>
              <p:spPr>
                <a:xfrm flipV="1">
                  <a:off x="4314658" y="2513568"/>
                  <a:ext cx="787796" cy="894133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>
                  <a:stCxn id="58" idx="6"/>
                  <a:endCxn id="14" idx="2"/>
                </p:cNvCxnSpPr>
                <p:nvPr/>
              </p:nvCxnSpPr>
              <p:spPr>
                <a:xfrm flipV="1">
                  <a:off x="4314657" y="2513568"/>
                  <a:ext cx="787797" cy="1277383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Oval 68"/>
                <p:cNvSpPr/>
                <p:nvPr/>
              </p:nvSpPr>
              <p:spPr>
                <a:xfrm>
                  <a:off x="5102453" y="2745652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Arrow Connector 69"/>
                <p:cNvCxnSpPr>
                  <a:endCxn id="69" idx="2"/>
                </p:cNvCxnSpPr>
                <p:nvPr/>
              </p:nvCxnSpPr>
              <p:spPr>
                <a:xfrm>
                  <a:off x="4314659" y="2710436"/>
                  <a:ext cx="787794" cy="17901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endCxn id="69" idx="2"/>
                </p:cNvCxnSpPr>
                <p:nvPr/>
              </p:nvCxnSpPr>
              <p:spPr>
                <a:xfrm flipV="1">
                  <a:off x="4314658" y="2889453"/>
                  <a:ext cx="787795" cy="19876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endCxn id="69" idx="2"/>
                </p:cNvCxnSpPr>
                <p:nvPr/>
              </p:nvCxnSpPr>
              <p:spPr>
                <a:xfrm flipV="1">
                  <a:off x="4316506" y="2889453"/>
                  <a:ext cx="785947" cy="545919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endCxn id="69" idx="2"/>
                </p:cNvCxnSpPr>
                <p:nvPr/>
              </p:nvCxnSpPr>
              <p:spPr>
                <a:xfrm flipV="1">
                  <a:off x="4314657" y="2889453"/>
                  <a:ext cx="787796" cy="894133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>
                  <a:stCxn id="34" idx="6"/>
                  <a:endCxn id="69" idx="2"/>
                </p:cNvCxnSpPr>
                <p:nvPr/>
              </p:nvCxnSpPr>
              <p:spPr>
                <a:xfrm>
                  <a:off x="4314660" y="2334551"/>
                  <a:ext cx="787793" cy="554902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/>
                <p:nvPr/>
              </p:nvSpPr>
              <p:spPr>
                <a:xfrm>
                  <a:off x="5102452" y="3088214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>
                  <a:endCxn id="75" idx="2"/>
                </p:cNvCxnSpPr>
                <p:nvPr/>
              </p:nvCxnSpPr>
              <p:spPr>
                <a:xfrm>
                  <a:off x="4314658" y="3052998"/>
                  <a:ext cx="787794" cy="17901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endCxn id="75" idx="2"/>
                </p:cNvCxnSpPr>
                <p:nvPr/>
              </p:nvCxnSpPr>
              <p:spPr>
                <a:xfrm flipV="1">
                  <a:off x="4314657" y="3232015"/>
                  <a:ext cx="787795" cy="19876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endCxn id="75" idx="2"/>
                </p:cNvCxnSpPr>
                <p:nvPr/>
              </p:nvCxnSpPr>
              <p:spPr>
                <a:xfrm flipV="1">
                  <a:off x="4316505" y="3232015"/>
                  <a:ext cx="785947" cy="545919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>
                  <a:stCxn id="40" idx="6"/>
                  <a:endCxn id="75" idx="2"/>
                </p:cNvCxnSpPr>
                <p:nvPr/>
              </p:nvCxnSpPr>
              <p:spPr>
                <a:xfrm>
                  <a:off x="4314659" y="2712329"/>
                  <a:ext cx="787793" cy="519686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stCxn id="34" idx="6"/>
                  <a:endCxn id="75" idx="2"/>
                </p:cNvCxnSpPr>
                <p:nvPr/>
              </p:nvCxnSpPr>
              <p:spPr>
                <a:xfrm>
                  <a:off x="4314660" y="2334551"/>
                  <a:ext cx="787792" cy="897464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Oval 80"/>
                <p:cNvSpPr/>
                <p:nvPr/>
              </p:nvSpPr>
              <p:spPr>
                <a:xfrm>
                  <a:off x="5102454" y="3450552"/>
                  <a:ext cx="286463" cy="2876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2"/>
                </p:cNvCxnSpPr>
                <p:nvPr/>
              </p:nvCxnSpPr>
              <p:spPr>
                <a:xfrm>
                  <a:off x="4314660" y="3415336"/>
                  <a:ext cx="787794" cy="17901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>
                  <a:endCxn id="81" idx="2"/>
                </p:cNvCxnSpPr>
                <p:nvPr/>
              </p:nvCxnSpPr>
              <p:spPr>
                <a:xfrm flipV="1">
                  <a:off x="4314659" y="3594353"/>
                  <a:ext cx="787795" cy="19876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>
                  <a:stCxn id="46" idx="6"/>
                  <a:endCxn id="81" idx="2"/>
                </p:cNvCxnSpPr>
                <p:nvPr/>
              </p:nvCxnSpPr>
              <p:spPr>
                <a:xfrm>
                  <a:off x="4316507" y="3059487"/>
                  <a:ext cx="785947" cy="534866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stCxn id="40" idx="6"/>
                  <a:endCxn id="81" idx="2"/>
                </p:cNvCxnSpPr>
                <p:nvPr/>
              </p:nvCxnSpPr>
              <p:spPr>
                <a:xfrm>
                  <a:off x="4314659" y="2712329"/>
                  <a:ext cx="787795" cy="882024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>
                  <a:stCxn id="34" idx="6"/>
                  <a:endCxn id="81" idx="2"/>
                </p:cNvCxnSpPr>
                <p:nvPr/>
              </p:nvCxnSpPr>
              <p:spPr>
                <a:xfrm>
                  <a:off x="4314660" y="2334551"/>
                  <a:ext cx="787794" cy="1259802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990599" y="2156996"/>
                <a:ext cx="775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Layer 1</a:t>
                </a:r>
                <a:endParaRPr lang="en-US" sz="1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787019" y="2156996"/>
                <a:ext cx="775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Layer 2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15597" y="2156996"/>
                <a:ext cx="775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Layer 3</a:t>
                </a:r>
                <a:endParaRPr 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6641" y="2156996"/>
                <a:ext cx="775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Layer 4</a:t>
                </a:r>
                <a:endParaRPr lang="en-US" sz="1400" dirty="0"/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9000309" y="1162594"/>
              <a:ext cx="653142" cy="378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a(1)</a:t>
              </a:r>
              <a:endParaRPr lang="en-IN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9871166" y="923108"/>
              <a:ext cx="653142" cy="378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a(2)</a:t>
              </a:r>
              <a:endParaRPr lang="en-IN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0746378" y="896982"/>
              <a:ext cx="653142" cy="378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a(3)</a:t>
              </a:r>
              <a:endParaRPr lang="en-IN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535683" y="1040674"/>
              <a:ext cx="653142" cy="378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a(4)</a:t>
              </a:r>
              <a:endParaRPr lang="en-IN" dirty="0"/>
            </a:p>
          </p:txBody>
        </p:sp>
      </p:grpSp>
      <p:pic>
        <p:nvPicPr>
          <p:cNvPr id="177" name="Picture 17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758" y="3564236"/>
            <a:ext cx="1885950" cy="274320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39" y="4650377"/>
            <a:ext cx="1040130" cy="276606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52" y="5046326"/>
            <a:ext cx="1885950" cy="274320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39" y="5454565"/>
            <a:ext cx="1723644" cy="349758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52" y="5860788"/>
            <a:ext cx="1885950" cy="274320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5" y="4743675"/>
            <a:ext cx="1723644" cy="349758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420" y="5120982"/>
            <a:ext cx="1885950" cy="274320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32" y="5554653"/>
            <a:ext cx="2916936" cy="349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57201"/>
            <a:ext cx="8596668" cy="5584162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In order to compute the derivatives we </a:t>
            </a:r>
            <a:r>
              <a:rPr lang="en-IN" b="1" dirty="0" smtClean="0"/>
              <a:t>use an algorithm called </a:t>
            </a:r>
            <a:r>
              <a:rPr lang="en-IN" b="1" dirty="0" err="1" smtClean="0"/>
              <a:t>backpropagation</a:t>
            </a:r>
            <a:endParaRPr lang="en-IN" b="1" dirty="0" smtClean="0"/>
          </a:p>
          <a:p>
            <a:r>
              <a:rPr lang="en-IN" dirty="0" smtClean="0"/>
              <a:t>For each node we compute the term          that represents the “error in the activation” of node j in the layer l</a:t>
            </a:r>
          </a:p>
          <a:p>
            <a:r>
              <a:rPr lang="en-IN" dirty="0" smtClean="0"/>
              <a:t>For each output unit in the output layer we compute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IN" dirty="0" smtClean="0"/>
              <a:t>Now we compute the       terms for the earlier layers in our network,</a:t>
            </a:r>
            <a:endParaRPr lang="en-IN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so on for all the layers</a:t>
            </a:r>
          </a:p>
          <a:p>
            <a:r>
              <a:rPr lang="en-US" dirty="0" smtClean="0"/>
              <a:t>And </a:t>
            </a:r>
            <a:endParaRPr lang="en-I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6036" y="1380036"/>
            <a:ext cx="537374" cy="47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2023" y="2680199"/>
            <a:ext cx="2001609" cy="65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40127" y="3470561"/>
            <a:ext cx="407761" cy="34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60527" y="3853542"/>
            <a:ext cx="3592999" cy="70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15129" y="4603534"/>
            <a:ext cx="3128917" cy="48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92047" y="5517968"/>
            <a:ext cx="2200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3831" y="1498168"/>
            <a:ext cx="78105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5475" y="0"/>
            <a:ext cx="5924638" cy="309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7728" y="3606696"/>
            <a:ext cx="5922055" cy="3094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 Neural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Randomly initialize the weights</a:t>
            </a:r>
          </a:p>
          <a:p>
            <a:pPr lvl="0"/>
            <a:r>
              <a:rPr lang="en-IN" dirty="0" smtClean="0"/>
              <a:t>Implement forward propagation to get  </a:t>
            </a:r>
          </a:p>
          <a:p>
            <a:pPr lvl="0"/>
            <a:r>
              <a:rPr lang="en-IN" dirty="0" smtClean="0"/>
              <a:t>Implement the cost function</a:t>
            </a:r>
          </a:p>
          <a:p>
            <a:pPr lvl="0"/>
            <a:r>
              <a:rPr lang="en-IN" dirty="0" smtClean="0"/>
              <a:t>Implement back propagation to compute partial derivatives</a:t>
            </a:r>
          </a:p>
          <a:p>
            <a:pPr lvl="0"/>
            <a:r>
              <a:rPr lang="en-IN" dirty="0" smtClean="0"/>
              <a:t>Use gradient checking to confirm that your back propagation works. Then disable gradient checking.</a:t>
            </a:r>
          </a:p>
          <a:p>
            <a:pPr lvl="0"/>
            <a:r>
              <a:rPr lang="en-IN" dirty="0" smtClean="0"/>
              <a:t>Use gradient descent or a built-in optimization function to minimize the cost function with the weights in theta.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Handwriting recognition – Ultimately a classification problem.</a:t>
            </a:r>
          </a:p>
          <a:p>
            <a:endParaRPr lang="en-US" dirty="0"/>
          </a:p>
          <a:p>
            <a:r>
              <a:rPr lang="en-US" dirty="0" smtClean="0"/>
              <a:t>We use Neural Networks to solve the problem.</a:t>
            </a:r>
          </a:p>
          <a:p>
            <a:endParaRPr lang="en-US" dirty="0"/>
          </a:p>
          <a:p>
            <a:r>
              <a:rPr lang="en-US" dirty="0" smtClean="0"/>
              <a:t>Neural </a:t>
            </a:r>
            <a:r>
              <a:rPr lang="en-US" dirty="0"/>
              <a:t>Network was </a:t>
            </a:r>
            <a:r>
              <a:rPr lang="en-US" dirty="0" smtClean="0"/>
              <a:t>first </a:t>
            </a:r>
            <a:r>
              <a:rPr lang="en-US" dirty="0"/>
              <a:t>trained to give the optimal parameter </a:t>
            </a:r>
            <a:r>
              <a:rPr lang="en-US" dirty="0" smtClean="0"/>
              <a:t>matrices using a dataset by obtained from a course web material.</a:t>
            </a:r>
          </a:p>
          <a:p>
            <a:endParaRPr lang="en-US" dirty="0"/>
          </a:p>
          <a:p>
            <a:r>
              <a:rPr lang="en-US" dirty="0"/>
              <a:t>The Optimal Parameter Matrices obtained were then stored for future prediction.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02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was fed to the Neural Network as input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Then the neural network was feed forwarded to give the output prediction for the corresponding input.</a:t>
            </a:r>
          </a:p>
          <a:p>
            <a:endParaRPr lang="en-US" dirty="0"/>
          </a:p>
          <a:p>
            <a:r>
              <a:rPr lang="en-US" dirty="0" smtClean="0"/>
              <a:t>Accuracy 95%.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Data was also trained on Our own Corpus which was made through online handwritten text in java applet interface</a:t>
            </a:r>
          </a:p>
          <a:p>
            <a:endParaRPr lang="en-US" dirty="0"/>
          </a:p>
          <a:p>
            <a:r>
              <a:rPr lang="en-US" dirty="0" smtClean="0"/>
              <a:t>Then the neural network was feed forwarded to give the output prediction for the corresponding input.</a:t>
            </a:r>
          </a:p>
          <a:p>
            <a:endParaRPr lang="en-US" dirty="0"/>
          </a:p>
          <a:p>
            <a:r>
              <a:rPr lang="en-US" dirty="0" smtClean="0"/>
              <a:t>Accuracy 78% (It was low as data accumulated for letters a-z were not enough compared to digits)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Neural Network is a very old technique.</a:t>
            </a:r>
          </a:p>
          <a:p>
            <a:r>
              <a:rPr lang="en-IN" dirty="0" smtClean="0"/>
              <a:t>It was motivated by the goal of having machines that can mimic the brain.</a:t>
            </a:r>
          </a:p>
          <a:p>
            <a:r>
              <a:rPr lang="en-IN" dirty="0" smtClean="0"/>
              <a:t>Neural Networks were very widely used throughout the 1980’s and 1990’s and, for various reasons, their popularity diminished in the late 9	0’s.</a:t>
            </a:r>
          </a:p>
          <a:p>
            <a:r>
              <a:rPr lang="en-IN" dirty="0" smtClean="0"/>
              <a:t>These are computationally expensive algorithms.</a:t>
            </a:r>
          </a:p>
          <a:p>
            <a:r>
              <a:rPr lang="en-US" dirty="0" smtClean="0"/>
              <a:t>But recently became state-of-the-art technique for many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8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Neural Networks are so popular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Brain does so many different and amazing things that it seems like if you want to mimic the brain you have to write lots of different pieces of software.</a:t>
            </a:r>
          </a:p>
          <a:p>
            <a:r>
              <a:rPr lang="en-IN" dirty="0" smtClean="0"/>
              <a:t>But </a:t>
            </a:r>
            <a:r>
              <a:rPr lang="en-IN" i="1" dirty="0" smtClean="0"/>
              <a:t>brain does all of these different things with just a single learning algorithm.</a:t>
            </a:r>
          </a:p>
          <a:p>
            <a:r>
              <a:rPr lang="en-US" i="1" dirty="0" smtClean="0"/>
              <a:t>Proof : rewiring experiments</a:t>
            </a:r>
            <a:endParaRPr lang="en-IN" dirty="0"/>
          </a:p>
        </p:txBody>
      </p:sp>
      <p:grpSp>
        <p:nvGrpSpPr>
          <p:cNvPr id="25" name="Group 24"/>
          <p:cNvGrpSpPr/>
          <p:nvPr/>
        </p:nvGrpSpPr>
        <p:grpSpPr>
          <a:xfrm>
            <a:off x="2442776" y="4421443"/>
            <a:ext cx="4443064" cy="2266739"/>
            <a:chOff x="1435395" y="1146033"/>
            <a:chExt cx="5829246" cy="2973934"/>
          </a:xfrm>
        </p:grpSpPr>
        <p:pic>
          <p:nvPicPr>
            <p:cNvPr id="19" name="Picture 1" descr="C:\Users\ang\Desktop\Brodmann_41_4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316" b="94211" l="4000" r="99000">
                          <a14:foregroundMark x1="28333" y1="20000" x2="28333" y2="20000"/>
                          <a14:foregroundMark x1="17333" y1="14211" x2="4333" y2="43158"/>
                          <a14:foregroundMark x1="5667" y1="45263" x2="9000" y2="71053"/>
                          <a14:foregroundMark x1="22000" y1="75789" x2="42333" y2="80526"/>
                          <a14:foregroundMark x1="37333" y1="94211" x2="66000" y2="83684"/>
                          <a14:foregroundMark x1="82333" y1="75263" x2="43667" y2="11579"/>
                          <a14:foregroundMark x1="38667" y1="6842" x2="73667" y2="15789"/>
                          <a14:foregroundMark x1="85667" y1="38421" x2="99000" y2="64737"/>
                        </a14:backgroundRemoval>
                      </a14:imgEffect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509" y="1146033"/>
              <a:ext cx="3336132" cy="2297884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04022" y="2941309"/>
              <a:ext cx="2086902" cy="3904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 anchorCtr="1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+mn-ea"/>
                  <a:cs typeface="Arial"/>
                </a:rPr>
                <a:t>Auditory Cortex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Arial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V="1">
              <a:off x="3094074" y="2594732"/>
              <a:ext cx="2637144" cy="393826"/>
            </a:xfrm>
            <a:prstGeom prst="straightConnector1">
              <a:avLst/>
            </a:prstGeom>
            <a:noFill/>
            <a:ln w="57150" cap="flat" cmpd="sng" algn="ctr">
              <a:solidFill>
                <a:srgbClr val="53D8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3424238" y="1873985"/>
              <a:ext cx="2306980" cy="542206"/>
            </a:xfrm>
            <a:prstGeom prst="straightConnector1">
              <a:avLst/>
            </a:prstGeom>
            <a:noFill/>
            <a:ln w="57150" cap="flat" cmpd="sng" algn="ctr">
              <a:solidFill>
                <a:srgbClr val="C52B8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23" name="Picture 22" descr="Eye.pn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  <a14:imgEffect>
                        <a14:artisticGlowEdges trans="100000" smoothness="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35395" y="1207595"/>
              <a:ext cx="1980812" cy="985756"/>
            </a:xfrm>
            <a:prstGeom prst="rect">
              <a:avLst/>
            </a:prstGeom>
          </p:spPr>
        </p:pic>
        <p:pic>
          <p:nvPicPr>
            <p:cNvPr id="24" name="Picture 23" descr="Ear.pn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artisticGlowEdges trans="100000" smoothness="1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86086" y="2543579"/>
              <a:ext cx="963108" cy="1576388"/>
            </a:xfrm>
            <a:prstGeom prst="rect">
              <a:avLst/>
            </a:prstGeom>
          </p:spPr>
        </p:pic>
      </p:grpSp>
      <p:grpSp>
        <p:nvGrpSpPr>
          <p:cNvPr id="18" name="Group 46"/>
          <p:cNvGrpSpPr>
            <a:grpSpLocks/>
          </p:cNvGrpSpPr>
          <p:nvPr/>
        </p:nvGrpSpPr>
        <p:grpSpPr bwMode="auto">
          <a:xfrm>
            <a:off x="4203699" y="5653581"/>
            <a:ext cx="241485" cy="241485"/>
            <a:chOff x="0" y="2153"/>
            <a:chExt cx="571" cy="574"/>
          </a:xfrm>
        </p:grpSpPr>
        <p:sp>
          <p:nvSpPr>
            <p:cNvPr id="33" name="Line 47"/>
            <p:cNvSpPr>
              <a:spLocks noChangeShapeType="1"/>
            </p:cNvSpPr>
            <p:nvPr/>
          </p:nvSpPr>
          <p:spPr bwMode="auto">
            <a:xfrm>
              <a:off x="0" y="2153"/>
              <a:ext cx="571" cy="57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 flipV="1">
              <a:off x="0" y="2153"/>
              <a:ext cx="571" cy="57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1986" y="3011533"/>
            <a:ext cx="2236446" cy="334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dirty="0" smtClean="0">
                <a:latin typeface="+mj-lt"/>
              </a:rPr>
              <a:t>Seeing with your tongue</a:t>
            </a:r>
            <a:endParaRPr lang="en-US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51755" y="1304653"/>
            <a:ext cx="3708074" cy="1691059"/>
            <a:chOff x="482988" y="888916"/>
            <a:chExt cx="3708074" cy="1691059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b="2914"/>
            <a:stretch/>
          </p:blipFill>
          <p:spPr bwMode="auto">
            <a:xfrm>
              <a:off x="482988" y="903721"/>
              <a:ext cx="1233917" cy="1668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8283" r="2048"/>
            <a:stretch>
              <a:fillRect/>
            </a:stretch>
          </p:blipFill>
          <p:spPr bwMode="auto">
            <a:xfrm>
              <a:off x="1796822" y="888916"/>
              <a:ext cx="2394240" cy="1691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5734999" y="2978135"/>
            <a:ext cx="295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dirty="0" smtClean="0">
                <a:latin typeface="+mj-lt"/>
              </a:rPr>
              <a:t>Human echolocation (sonar)</a:t>
            </a:r>
            <a:endParaRPr lang="en-US" dirty="0">
              <a:latin typeface="+mj-lt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t="7222" b="10814"/>
          <a:stretch/>
        </p:blipFill>
        <p:spPr bwMode="auto">
          <a:xfrm>
            <a:off x="5699557" y="1304653"/>
            <a:ext cx="3041672" cy="16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rc 9"/>
          <p:cNvSpPr/>
          <p:nvPr/>
        </p:nvSpPr>
        <p:spPr bwMode="auto">
          <a:xfrm rot="12896089">
            <a:off x="7349390" y="1969969"/>
            <a:ext cx="328744" cy="659565"/>
          </a:xfrm>
          <a:prstGeom prst="arc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487" tIns="44450" rIns="90487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0" hangingPunct="0">
              <a:spcBef>
                <a:spcPct val="0"/>
              </a:spcBef>
            </a:pPr>
            <a:endParaRPr lang="en-US" smtClean="0">
              <a:latin typeface="+mj-lt"/>
            </a:endParaRPr>
          </a:p>
        </p:txBody>
      </p:sp>
      <p:sp>
        <p:nvSpPr>
          <p:cNvPr id="11" name="Arc 10"/>
          <p:cNvSpPr/>
          <p:nvPr/>
        </p:nvSpPr>
        <p:spPr bwMode="auto">
          <a:xfrm rot="12896089">
            <a:off x="7073459" y="2040557"/>
            <a:ext cx="328744" cy="659565"/>
          </a:xfrm>
          <a:prstGeom prst="arc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487" tIns="44450" rIns="90487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0" hangingPunct="0">
              <a:spcBef>
                <a:spcPct val="0"/>
              </a:spcBef>
            </a:pPr>
            <a:endParaRPr lang="en-US" smtClean="0">
              <a:latin typeface="+mj-lt"/>
            </a:endParaRPr>
          </a:p>
        </p:txBody>
      </p:sp>
      <p:sp>
        <p:nvSpPr>
          <p:cNvPr id="12" name="Arc 11"/>
          <p:cNvSpPr/>
          <p:nvPr/>
        </p:nvSpPr>
        <p:spPr bwMode="auto">
          <a:xfrm rot="12896089">
            <a:off x="7230675" y="2014887"/>
            <a:ext cx="328744" cy="659565"/>
          </a:xfrm>
          <a:prstGeom prst="arc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487" tIns="44450" rIns="90487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0" hangingPunct="0">
              <a:spcBef>
                <a:spcPct val="0"/>
              </a:spcBef>
            </a:pPr>
            <a:endParaRPr lang="en-US" smtClean="0">
              <a:latin typeface="+mj-lt"/>
            </a:endParaRPr>
          </a:p>
        </p:txBody>
      </p:sp>
      <p:grpSp>
        <p:nvGrpSpPr>
          <p:cNvPr id="13" name="Group 23"/>
          <p:cNvGrpSpPr/>
          <p:nvPr/>
        </p:nvGrpSpPr>
        <p:grpSpPr>
          <a:xfrm>
            <a:off x="1502229" y="3810340"/>
            <a:ext cx="3418070" cy="1683140"/>
            <a:chOff x="1153955" y="1931204"/>
            <a:chExt cx="5069460" cy="2496325"/>
          </a:xfrm>
        </p:grpSpPr>
        <p:pic>
          <p:nvPicPr>
            <p:cNvPr id="14" name="Picture 2" descr="C:\Users\ang\Desktop\d704fa5c809ebf8d6f97ef57f6f04ae3f6aec692.pdf - Adobe Acrobat Pro.jpg"/>
            <p:cNvPicPr>
              <a:picLocks noChangeAspect="1" noChangeArrowheads="1"/>
            </p:cNvPicPr>
            <p:nvPr/>
          </p:nvPicPr>
          <p:blipFill>
            <a:blip r:embed="rId5" cstate="print"/>
            <a:srcRect r="46584"/>
            <a:stretch>
              <a:fillRect/>
            </a:stretch>
          </p:blipFill>
          <p:spPr bwMode="auto">
            <a:xfrm>
              <a:off x="1153955" y="1931205"/>
              <a:ext cx="2649945" cy="2491095"/>
            </a:xfrm>
            <a:prstGeom prst="rect">
              <a:avLst/>
            </a:prstGeom>
            <a:noFill/>
          </p:spPr>
        </p:pic>
        <p:pic>
          <p:nvPicPr>
            <p:cNvPr id="15" name="Picture 3" descr="C:\Users\ang\Desktop\photo2.jpg"/>
            <p:cNvPicPr>
              <a:picLocks noChangeAspect="1" noChangeArrowheads="1"/>
            </p:cNvPicPr>
            <p:nvPr/>
          </p:nvPicPr>
          <p:blipFill>
            <a:blip r:embed="rId6" cstate="print"/>
            <a:srcRect l="17308" r="14615"/>
            <a:stretch>
              <a:fillRect/>
            </a:stretch>
          </p:blipFill>
          <p:spPr bwMode="auto">
            <a:xfrm>
              <a:off x="3957520" y="1931204"/>
              <a:ext cx="2265895" cy="2496325"/>
            </a:xfrm>
            <a:prstGeom prst="rect">
              <a:avLst/>
            </a:prstGeom>
            <a:noFill/>
          </p:spPr>
        </p:pic>
      </p:grpSp>
      <p:pic>
        <p:nvPicPr>
          <p:cNvPr id="16" name="Picture 5" descr="C:\Users\ang\Desktop\frog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72560" y="3849528"/>
            <a:ext cx="3034924" cy="1679615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871848" y="5489954"/>
            <a:ext cx="276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dirty="0" err="1" smtClean="0">
                <a:latin typeface="+mj-lt"/>
              </a:rPr>
              <a:t>Haptic</a:t>
            </a:r>
            <a:r>
              <a:rPr lang="en-US" dirty="0" smtClean="0">
                <a:latin typeface="+mj-lt"/>
              </a:rPr>
              <a:t> belt: Direction sense</a:t>
            </a:r>
            <a:endParaRPr lang="en-US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69807" y="5489954"/>
            <a:ext cx="20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dirty="0" smtClean="0">
                <a:latin typeface="+mj-lt"/>
              </a:rPr>
              <a:t>Implanting a 3</a:t>
            </a:r>
            <a:r>
              <a:rPr lang="en-US" baseline="30000" dirty="0" smtClean="0">
                <a:latin typeface="+mj-lt"/>
              </a:rPr>
              <a:t>rd</a:t>
            </a:r>
            <a:r>
              <a:rPr lang="en-US" dirty="0" smtClean="0">
                <a:latin typeface="+mj-lt"/>
              </a:rPr>
              <a:t> eye</a:t>
            </a:r>
            <a:endParaRPr lang="en-US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9641" y="612322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Sensor representations in the brain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dirty="0" smtClean="0"/>
              <a:t>A </a:t>
            </a:r>
            <a:r>
              <a:rPr lang="en-IN" b="1" dirty="0" smtClean="0"/>
              <a:t>Neural Network is just a group of different neurons </a:t>
            </a:r>
            <a:r>
              <a:rPr lang="en-IN" dirty="0" smtClean="0"/>
              <a:t>strung together.</a:t>
            </a:r>
            <a:endParaRPr lang="en-IN" dirty="0"/>
          </a:p>
        </p:txBody>
      </p:sp>
      <p:pic>
        <p:nvPicPr>
          <p:cNvPr id="4" name="Picture 2" descr="C:\Users\ang\Desktop\Neuron.jpg"/>
          <p:cNvPicPr>
            <a:picLocks noChangeAspect="1" noChangeArrowheads="1"/>
          </p:cNvPicPr>
          <p:nvPr/>
        </p:nvPicPr>
        <p:blipFill>
          <a:blip r:embed="rId2" cstate="print"/>
          <a:srcRect t="22274"/>
          <a:stretch>
            <a:fillRect/>
          </a:stretch>
        </p:blipFill>
        <p:spPr bwMode="auto">
          <a:xfrm>
            <a:off x="1894115" y="1223006"/>
            <a:ext cx="6019800" cy="319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Neural Networks(Technically)?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Linear Regression is among one of the ways to solve a supervised learning problem.</a:t>
            </a:r>
          </a:p>
          <a:p>
            <a:endParaRPr lang="en-US" dirty="0" smtClean="0"/>
          </a:p>
          <a:p>
            <a:r>
              <a:rPr lang="en-US" dirty="0" smtClean="0"/>
              <a:t>But performing it on a complex set of data with many features is unwieldy and inefficient.</a:t>
            </a:r>
          </a:p>
          <a:p>
            <a:endParaRPr lang="en-US" dirty="0"/>
          </a:p>
          <a:p>
            <a:r>
              <a:rPr lang="en-US" dirty="0" smtClean="0"/>
              <a:t>E.g.- In applications involving image recognition, even small images can generate a large number of features.</a:t>
            </a:r>
          </a:p>
          <a:p>
            <a:endParaRPr lang="en-US" dirty="0"/>
          </a:p>
          <a:p>
            <a:r>
              <a:rPr lang="en-US" dirty="0" smtClean="0"/>
              <a:t>Neural Networks solve this problem by having the flexibility to create it’s own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1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dirty="0" smtClean="0"/>
              <a:t>Inputs are fed to the neuron via its dendrites, or input wires, neuron then does some computation and outputs some value through the output wire (axon).</a:t>
            </a:r>
          </a:p>
          <a:p>
            <a:r>
              <a:rPr lang="en-IN" dirty="0" smtClean="0"/>
              <a:t>Each arrow linking an input xi to the neuron, has attached a parameter, or weight, Theta </a:t>
            </a:r>
            <a:r>
              <a:rPr lang="en-IN" dirty="0" err="1" smtClean="0"/>
              <a:t>i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163" y="1538151"/>
            <a:ext cx="39338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2163" y="1394460"/>
            <a:ext cx="39338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function is used to generate values between 0 to 1.Here theta`*x is a matrix product.</a:t>
            </a:r>
          </a:p>
          <a:p>
            <a:r>
              <a:rPr lang="en-US" dirty="0" smtClean="0"/>
              <a:t>In a classification problem, for input instance x h(x) gives the probability that the input belongs to the class being tested. </a:t>
            </a:r>
            <a:endParaRPr lang="en-IN" dirty="0"/>
          </a:p>
        </p:txBody>
      </p:sp>
      <p:pic>
        <p:nvPicPr>
          <p:cNvPr id="1026" name="Picture 2" descr="C:\Users\Sony\Pictures\sig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40" y="2318236"/>
            <a:ext cx="360045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h_\theta (x^{(i)})_k + (1 - y^{(i)}_k) \log(1-h_\theta(x^{(i)})_k) \right] &#10;$&#10;&#10;\end{document}"/>
  <p:tag name="IGUANATEXSIZE" val="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4)} = h_\Theta(x) = g(z^{(4)})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j^{(l)})^2&#10;$&#10;&#10;\end{document}"/>
  <p:tag name="IGUANATEXSIZE" val="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z^{(2)} = \Theta^{(1)} a^{(1)}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1)} = x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z^{(2)} = \Theta^{(1)} a^{(1)}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2)} = g(z^{(2)})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z^{(3)} = \Theta^{(2)} a^{(2)}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3)} = g(z^{(3)})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z^{(4)} = \Theta^{(3)} a^{(3)}&#10;$&#10;&#10;\end{document}"/>
  <p:tag name="IGUANATEXSIZE" val="24"/>
</p:tagLst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 HD - cor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1391</TotalTime>
  <Words>991</Words>
  <Application>Microsoft Office PowerPoint</Application>
  <PresentationFormat>Custom</PresentationFormat>
  <Paragraphs>172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Facet</vt:lpstr>
      <vt:lpstr>Hand Writing Recognition Using Neural Networks</vt:lpstr>
      <vt:lpstr>INTRODUCTION</vt:lpstr>
      <vt:lpstr>Neural Networks</vt:lpstr>
      <vt:lpstr>Why Neural Networks are so popular</vt:lpstr>
      <vt:lpstr>PowerPoint Presentation</vt:lpstr>
      <vt:lpstr>Neurons </vt:lpstr>
      <vt:lpstr>Why Neural Networks(Technically)?</vt:lpstr>
      <vt:lpstr>Neuron Model</vt:lpstr>
      <vt:lpstr>Sigmoid Function</vt:lpstr>
      <vt:lpstr>Sigmoid Continued</vt:lpstr>
      <vt:lpstr>Sigmoid Example</vt:lpstr>
      <vt:lpstr>Model Representation</vt:lpstr>
      <vt:lpstr>Model Representation</vt:lpstr>
      <vt:lpstr>Model Representation</vt:lpstr>
      <vt:lpstr>Multiclass Classification</vt:lpstr>
      <vt:lpstr>Multiclass Classification</vt:lpstr>
      <vt:lpstr>Multi Class Classification</vt:lpstr>
      <vt:lpstr>Cost Function</vt:lpstr>
      <vt:lpstr>Back propagation</vt:lpstr>
      <vt:lpstr>Case of when we have only one training example</vt:lpstr>
      <vt:lpstr>PowerPoint Presentation</vt:lpstr>
      <vt:lpstr>PowerPoint Presentation</vt:lpstr>
      <vt:lpstr>PowerPoint Presentation</vt:lpstr>
      <vt:lpstr>Training a Neural Network</vt:lpstr>
      <vt:lpstr>Our Project</vt:lpstr>
      <vt:lpstr>Our Project</vt:lpstr>
      <vt:lpstr>Our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Aditya Gourav</cp:lastModifiedBy>
  <cp:revision>88</cp:revision>
  <dcterms:created xsi:type="dcterms:W3CDTF">2012-11-15T17:57:11Z</dcterms:created>
  <dcterms:modified xsi:type="dcterms:W3CDTF">2014-08-03T17:37:33Z</dcterms:modified>
</cp:coreProperties>
</file>