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56" r:id="rId2"/>
    <p:sldId id="260" r:id="rId3"/>
    <p:sldId id="259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968A9-610F-4616-8A2C-FC40546E2647}" type="datetimeFigureOut">
              <a:rPr lang="en-IN" smtClean="0"/>
              <a:t>05-12-2013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4CAB0-A9AF-48AD-BD3C-A9B8C0957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20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21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23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December 5, 2013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5080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lpminor.appspot.com/" TargetMode="External"/><Relationship Id="rId2" Type="http://schemas.openxmlformats.org/officeDocument/2006/relationships/hyperlink" Target="http://www.cs.cornell.edu/people/pabo/movie-review-data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44" y="3600574"/>
            <a:ext cx="3313355" cy="1702160"/>
          </a:xfrm>
        </p:spPr>
        <p:txBody>
          <a:bodyPr>
            <a:normAutofit/>
          </a:bodyPr>
          <a:lstStyle/>
          <a:p>
            <a:r>
              <a:rPr lang="en-IN" dirty="0" smtClean="0"/>
              <a:t>Sentiment Analysis…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December 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9096" y="5719966"/>
            <a:ext cx="3486016" cy="365125"/>
          </a:xfrm>
        </p:spPr>
        <p:txBody>
          <a:bodyPr>
            <a:noAutofit/>
          </a:bodyPr>
          <a:lstStyle/>
          <a:p>
            <a:r>
              <a:rPr lang="en-US" sz="1600" dirty="0" smtClean="0"/>
              <a:t>By: Aditya, Aman, Ashish, Kartik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0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1920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Multinomial Na</a:t>
            </a:r>
            <a:r>
              <a:rPr lang="fr-FR" sz="3000" dirty="0" err="1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789771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/>
          </p:nvPr>
        </p:nvGraphicFramePr>
        <p:xfrm>
          <a:off x="2530032" y="452375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728000" imgH="576000" progId="Equation.3">
                  <p:embed/>
                </p:oleObj>
              </mc:Choice>
              <mc:Fallback>
                <p:oleObj name="Equation" r:id="rId3" imgW="1728000" imgH="576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2" y="4523754"/>
                        <a:ext cx="3870769" cy="1292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>
            <p:extLst/>
          </p:nvPr>
        </p:nvGraphicFramePr>
        <p:xfrm>
          <a:off x="3009520" y="3450205"/>
          <a:ext cx="3524249" cy="9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1572480" imgH="429480" progId="Equation.3">
                  <p:embed/>
                </p:oleObj>
              </mc:Choice>
              <mc:Fallback>
                <p:oleObj name="Equation" r:id="rId5" imgW="1572480" imgH="429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520" y="3450205"/>
                        <a:ext cx="3524249" cy="980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30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1278" y="3841935"/>
            <a:ext cx="8305800" cy="1600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2590801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word </a:t>
            </a:r>
            <a:r>
              <a:rPr lang="en-US" i="1" dirty="0" err="1">
                <a:latin typeface="Calibri"/>
                <a:cs typeface="Calibri"/>
              </a:rPr>
              <a:t>w</a:t>
            </a:r>
            <a:r>
              <a:rPr lang="en-US" i="1" baseline="-25000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appears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among all words 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28223"/>
              </p:ext>
            </p:extLst>
          </p:nvPr>
        </p:nvGraphicFramePr>
        <p:xfrm>
          <a:off x="561278" y="2561065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728000" imgH="576000" progId="Equation.3">
                  <p:embed/>
                </p:oleObj>
              </mc:Choice>
              <mc:Fallback>
                <p:oleObj name="Equation" r:id="rId3" imgW="1728000" imgH="576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78" y="2561065"/>
                        <a:ext cx="3192462" cy="1066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07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285999"/>
            <a:ext cx="8077200" cy="227484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6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59078404"/>
              </p:ext>
            </p:extLst>
          </p:nvPr>
        </p:nvGraphicFramePr>
        <p:xfrm>
          <a:off x="1538288" y="2996385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3675240" imgH="557640" progId="Equation.3">
                  <p:embed/>
                </p:oleObj>
              </mc:Choice>
              <mc:Fallback>
                <p:oleObj name="Equation" r:id="rId3" imgW="3675240" imgH="557640" progId="Equation.3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996385"/>
                        <a:ext cx="550862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/>
          </p:nvPr>
        </p:nvGraphicFramePr>
        <p:xfrm>
          <a:off x="2195514" y="510540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956240" imgH="283320" progId="Equation.3">
                  <p:embed/>
                </p:oleObj>
              </mc:Choice>
              <mc:Fallback>
                <p:oleObj name="Equation" r:id="rId5" imgW="1956240" imgH="2833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4" y="5105400"/>
                        <a:ext cx="41941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789771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774982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192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Laplace (add-1) smoothing for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1306514" y="2438401"/>
          <a:ext cx="45053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1892520" imgH="557640" progId="Equation.3">
                  <p:embed/>
                </p:oleObj>
              </mc:Choice>
              <mc:Fallback>
                <p:oleObj name="Equation" r:id="rId3" imgW="1892520" imgH="5576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4" y="2438401"/>
                        <a:ext cx="4505325" cy="135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2508250" y="403383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1599840" imgH="694800" progId="Equation.3">
                  <p:embed/>
                </p:oleObj>
              </mc:Choice>
              <mc:Fallback>
                <p:oleObj name="Equation" r:id="rId5" imgW="1599840" imgH="694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033838"/>
                        <a:ext cx="3816350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1311720" y="2436360"/>
          <a:ext cx="40846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7" imgW="1718640" imgH="557640" progId="Equation.3">
                  <p:embed/>
                </p:oleObj>
              </mc:Choice>
              <mc:Fallback>
                <p:oleObj name="Equation" r:id="rId7" imgW="1718640" imgH="5576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20" y="2436360"/>
                        <a:ext cx="4084638" cy="135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1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Bayes’ Rule Applied to Documents and Classes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479675" y="3616325"/>
          <a:ext cx="44211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362240" imgH="411120" progId="Equation.3">
                  <p:embed/>
                </p:oleObj>
              </mc:Choice>
              <mc:Fallback>
                <p:oleObj name="Equation" r:id="rId3" imgW="1362240" imgH="4111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3616325"/>
                        <a:ext cx="442118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2286000"/>
            <a:ext cx="8229600" cy="2667000"/>
          </a:xfrm>
        </p:spPr>
        <p:txBody>
          <a:bodyPr/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/>
              <a:t>For a document </a:t>
            </a:r>
            <a:r>
              <a:rPr lang="en-US" sz="3600" i="1" dirty="0">
                <a:solidFill>
                  <a:srgbClr val="FF0000"/>
                </a:solidFill>
              </a:rPr>
              <a:t>d</a:t>
            </a:r>
            <a:r>
              <a:rPr lang="en-US" sz="4000" dirty="0"/>
              <a:t> </a:t>
            </a:r>
            <a:r>
              <a:rPr lang="en-US" sz="3600" dirty="0"/>
              <a:t>and a class </a:t>
            </a:r>
            <a:r>
              <a:rPr lang="en-US" sz="4000" i="1" dirty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0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672597" y="2490788"/>
          <a:ext cx="407256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1362240" imgH="283320" progId="Equation.3">
                  <p:embed/>
                </p:oleObj>
              </mc:Choice>
              <mc:Fallback>
                <p:oleObj name="Equation" r:id="rId3" imgW="1362240" imgH="2833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7" y="2490788"/>
                        <a:ext cx="4072567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2542620" y="3352800"/>
          <a:ext cx="401058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5" imgW="1362240" imgH="411120" progId="Equation.3">
                  <p:embed/>
                </p:oleObj>
              </mc:Choice>
              <mc:Fallback>
                <p:oleObj name="Equation" r:id="rId5" imgW="1362240" imgH="4111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20" y="3352800"/>
                        <a:ext cx="4010581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2511425" y="472440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7" imgW="1334520" imgH="283320" progId="Equation.3">
                  <p:embed/>
                </p:oleObj>
              </mc:Choice>
              <mc:Fallback>
                <p:oleObj name="Equation" r:id="rId7" imgW="1334520" imgH="2833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724400"/>
                        <a:ext cx="3886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2438401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MAP is “maximum a posteriori”  = most likely class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373380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Bayes Rule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480060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Dropping the denominator</a:t>
            </a:r>
          </a:p>
        </p:txBody>
      </p:sp>
    </p:spTree>
    <p:extLst>
      <p:ext uri="{BB962C8B-B14F-4D97-AF65-F5344CB8AC3E}">
        <p14:creationId xmlns:p14="http://schemas.microsoft.com/office/powerpoint/2010/main" val="1519835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381000" y="2438400"/>
          <a:ext cx="4900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1636560" imgH="283320" progId="Equation.3">
                  <p:embed/>
                </p:oleObj>
              </mc:Choice>
              <mc:Fallback>
                <p:oleObj name="Equation" r:id="rId3" imgW="1636560" imgH="2833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4900612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239000" y="3429001"/>
            <a:ext cx="1676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Document d represented as features x1..xn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1295401" y="3581401"/>
          <a:ext cx="57689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1928880" imgH="283320" progId="Equation.3">
                  <p:embed/>
                </p:oleObj>
              </mc:Choice>
              <mc:Fallback>
                <p:oleObj name="Equation" r:id="rId5" imgW="1928880" imgH="2833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1" y="3581401"/>
                        <a:ext cx="5768975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043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57250"/>
            <a:ext cx="7620000" cy="1123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2586038" y="2057401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1069560" imgH="200880" progId="Equation.3">
                  <p:embed/>
                </p:oleObj>
              </mc:Choice>
              <mc:Fallback>
                <p:oleObj name="Equation" r:id="rId3" imgW="1069560" imgH="200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057401"/>
                        <a:ext cx="3205162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3048000"/>
            <a:ext cx="8686800" cy="2590800"/>
          </a:xfrm>
        </p:spPr>
        <p:txBody>
          <a:bodyPr/>
          <a:lstStyle/>
          <a:p>
            <a:r>
              <a:rPr lang="en-US" sz="2800" b="1" dirty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>
                <a:latin typeface="Calibri" charset="0"/>
                <a:sym typeface="Symbol" charset="2"/>
              </a:rPr>
              <a:t>P</a:t>
            </a:r>
            <a:r>
              <a:rPr lang="en-US" sz="2800" dirty="0">
                <a:latin typeface="Calibri" charset="0"/>
                <a:sym typeface="Symbol" charset="2"/>
              </a:rPr>
              <a:t>(</a:t>
            </a:r>
            <a:r>
              <a:rPr lang="en-US" sz="2800" i="1" dirty="0" err="1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>
                <a:latin typeface="Calibri" charset="0"/>
                <a:sym typeface="Symbol" charset="2"/>
              </a:rPr>
              <a:t>i</a:t>
            </a:r>
            <a:r>
              <a:rPr lang="en-US" sz="2800" dirty="0" err="1">
                <a:latin typeface="Calibri" charset="0"/>
                <a:sym typeface="Symbol" charset="2"/>
              </a:rPr>
              <a:t>|</a:t>
            </a:r>
            <a:r>
              <a:rPr lang="en-US" sz="2800" i="1" dirty="0" err="1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>
                <a:latin typeface="Calibri" charset="0"/>
                <a:sym typeface="Symbol" charset="2"/>
              </a:rPr>
              <a:t>j</a:t>
            </a:r>
            <a:r>
              <a:rPr lang="en-US" sz="2800" dirty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>
                <a:latin typeface="Calibri" charset="0"/>
                <a:sym typeface="Symbol" charset="2"/>
              </a:rPr>
              <a:t>c.</a:t>
            </a:r>
            <a:endParaRPr lang="en-US" sz="2800" i="1" dirty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727303" y="5155474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3483360" imgH="200880" progId="Equation.3">
                  <p:embed/>
                </p:oleObj>
              </mc:Choice>
              <mc:Fallback>
                <p:oleObj name="Equation" r:id="rId5" imgW="3483360" imgH="2008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03" y="5155474"/>
                        <a:ext cx="7826375" cy="48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731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38250"/>
            <a:ext cx="76200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762001" y="2362201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2221560" imgH="283320" progId="Equation.3">
                  <p:embed/>
                </p:oleObj>
              </mc:Choice>
              <mc:Fallback>
                <p:oleObj name="Equation" r:id="rId3" imgW="2221560" imgH="2833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362201"/>
                        <a:ext cx="663733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914401" y="358775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1819080" imgH="356400" progId="Equation.3">
                  <p:embed/>
                </p:oleObj>
              </mc:Choice>
              <mc:Fallback>
                <p:oleObj name="Equation" r:id="rId5" imgW="1819080" imgH="356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3587750"/>
                        <a:ext cx="5635625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217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48" y="1695451"/>
            <a:ext cx="76200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Multinomial </a:t>
            </a:r>
            <a:r>
              <a:rPr lang="en-US" dirty="0"/>
              <a:t>Naive Bayes Classifiers to </a:t>
            </a:r>
            <a:r>
              <a:rPr lang="en-US" dirty="0" smtClean="0"/>
              <a:t>Text Classification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524000" y="3886201"/>
          <a:ext cx="6045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2130120" imgH="383760" progId="Equation.3">
                  <p:embed/>
                </p:oleObj>
              </mc:Choice>
              <mc:Fallback>
                <p:oleObj name="Equation" r:id="rId3" imgW="2130120" imgH="3837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1"/>
                        <a:ext cx="6045200" cy="1103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1" y="2438401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 dirty="0">
                <a:latin typeface="Times New Roman" charset="0"/>
              </a:rPr>
              <a:t>positions </a:t>
            </a:r>
            <a:r>
              <a:rPr lang="en-US" sz="2800" dirty="0">
                <a:latin typeface="Calibri" charset="0"/>
                <a:sym typeface="Symbol" charset="0"/>
              </a:rPr>
              <a:t> all word positions in test document      			</a:t>
            </a:r>
            <a:endParaRPr lang="en-US" sz="28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71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7395" y="2222345"/>
            <a:ext cx="8534400" cy="333375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Opinion extraction</a:t>
            </a:r>
          </a:p>
          <a:p>
            <a:r>
              <a:rPr lang="en-US" sz="2800" smtClean="0"/>
              <a:t>Opinion mining</a:t>
            </a:r>
          </a:p>
          <a:p>
            <a:r>
              <a:rPr lang="en-US" sz="2800" smtClean="0"/>
              <a:t>Sentiment mining</a:t>
            </a:r>
          </a:p>
          <a:p>
            <a:r>
              <a:rPr lang="en-US" sz="2800" smtClean="0"/>
              <a:t>Subjectivity analysis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0878" y="760142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Sentiment analysis has many other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8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2149" y="496390"/>
            <a:ext cx="7206085" cy="11887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2400" dirty="0" smtClean="0">
                <a:latin typeface="Calibri" charset="0"/>
              </a:rPr>
              <a:t> is </a:t>
            </a:r>
            <a:r>
              <a:rPr lang="en-US" sz="2400" dirty="0">
                <a:latin typeface="Calibri" charset="0"/>
              </a:rPr>
              <a:t>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Better: </a:t>
            </a:r>
            <a:r>
              <a:rPr lang="en-US" sz="2400" b="1" dirty="0" smtClean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 smtClean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946401"/>
          <a:ext cx="6019800" cy="26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4" imgW="2568960" imgH="840960" progId="Equation.3">
                  <p:embed/>
                </p:oleObj>
              </mc:Choice>
              <mc:Fallback>
                <p:oleObj name="Equation" r:id="rId4" imgW="2568960" imgH="840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946401"/>
                        <a:ext cx="6019800" cy="265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3295002"/>
          <a:ext cx="7696200" cy="135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4" imgW="3172320" imgH="411120" progId="Equation.3">
                  <p:embed/>
                </p:oleObj>
              </mc:Choice>
              <mc:Fallback>
                <p:oleObj name="Equation" r:id="rId4" imgW="3172320" imgH="41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95002"/>
                        <a:ext cx="7696200" cy="135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561975" y="5067300"/>
          <a:ext cx="815181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6" imgW="3898800" imgH="431640" progId="Equation.3">
                  <p:embed/>
                </p:oleObj>
              </mc:Choice>
              <mc:Fallback>
                <p:oleObj name="Equation" r:id="rId6" imgW="38988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067300"/>
                        <a:ext cx="8151813" cy="1125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177801"/>
            <a:ext cx="1475075" cy="2561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2571195"/>
            <a:ext cx="1414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Andrei Markov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73553"/>
              </p:ext>
            </p:extLst>
          </p:nvPr>
        </p:nvGraphicFramePr>
        <p:xfrm>
          <a:off x="1752600" y="2648444"/>
          <a:ext cx="5410200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4" imgW="1737000" imgH="393120" progId="Equation.3">
                  <p:embed/>
                </p:oleObj>
              </mc:Choice>
              <mc:Fallback>
                <p:oleObj name="Equation" r:id="rId4" imgW="1737000" imgH="39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48444"/>
                        <a:ext cx="5410200" cy="1671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691"/>
              </p:ext>
            </p:extLst>
          </p:nvPr>
        </p:nvGraphicFramePr>
        <p:xfrm>
          <a:off x="2109964" y="5086844"/>
          <a:ext cx="4587816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6" imgW="1471680" imgH="393120" progId="Equation.3">
                  <p:embed/>
                </p:oleObj>
              </mc:Choice>
              <mc:Fallback>
                <p:oleObj name="Equation" r:id="rId6" imgW="1471680" imgH="393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5086844"/>
                        <a:ext cx="4587816" cy="1671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Bigram in likelihood estimate of 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1737" y="3702204"/>
            <a:ext cx="7750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P(x1,x2,….,</a:t>
            </a:r>
            <a:r>
              <a:rPr lang="en-IN" dirty="0" err="1" smtClean="0"/>
              <a:t>xn|c</a:t>
            </a:r>
            <a:r>
              <a:rPr lang="en-IN" dirty="0" smtClean="0"/>
              <a:t>)=P((x1,x2)|c)*P((x2,x3)|c)*……*P((x(n-1),x(n)|c)</a:t>
            </a:r>
          </a:p>
          <a:p>
            <a:r>
              <a:rPr lang="en-IN" dirty="0"/>
              <a:t>	</a:t>
            </a:r>
            <a:r>
              <a:rPr lang="en-IN" dirty="0" smtClean="0"/>
              <a:t>	</a:t>
            </a:r>
          </a:p>
          <a:p>
            <a:endParaRPr lang="en-IN" dirty="0"/>
          </a:p>
          <a:p>
            <a:r>
              <a:rPr lang="en-IN" dirty="0"/>
              <a:t>P(w1,w2|c)=(count(w1,w2|c)+1)/(count(c)+|V|)   (used </a:t>
            </a:r>
            <a:r>
              <a:rPr lang="en-IN" dirty="0" err="1"/>
              <a:t>laplace</a:t>
            </a:r>
            <a:r>
              <a:rPr lang="en-IN" dirty="0"/>
              <a:t> add 1 smoothing)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thank-you[1].jpg"/>
          <p:cNvPicPr>
            <a:picLocks noChangeAspect="1"/>
          </p:cNvPicPr>
          <p:nvPr/>
        </p:nvPicPr>
        <p:blipFill>
          <a:blip r:embed="rId2" cstate="print"/>
          <a:srcRect l="-3333" t="-4444" r="-4167" b="-5556"/>
          <a:stretch>
            <a:fillRect/>
          </a:stretch>
        </p:blipFill>
        <p:spPr>
          <a:xfrm>
            <a:off x="-228600" y="-304800"/>
            <a:ext cx="9829799" cy="7543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EA368-D7B3-482B-8F45-9A9B68E197E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5" presetClass="exit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51932" y="2883535"/>
            <a:ext cx="7668322" cy="333375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unbelievably disappointing </a:t>
            </a:r>
          </a:p>
          <a:p>
            <a:r>
              <a:rPr lang="en-US" dirty="0" smtClean="0"/>
              <a:t>Full of zany characters and richly applied satire, and some great plot twists</a:t>
            </a:r>
          </a:p>
          <a:p>
            <a:r>
              <a:rPr lang="en-US" dirty="0" smtClean="0"/>
              <a:t> this is the greatest screwball comedy ever filmed</a:t>
            </a:r>
          </a:p>
          <a:p>
            <a:r>
              <a:rPr lang="en-US" dirty="0" smtClean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2" y="2924947"/>
            <a:ext cx="558800" cy="503632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6" y="5065462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0" y="3385103"/>
            <a:ext cx="591828" cy="533399"/>
          </a:xfrm>
          <a:prstGeom prst="rect">
            <a:avLst/>
          </a:prstGeom>
        </p:spPr>
      </p:pic>
      <p:pic>
        <p:nvPicPr>
          <p:cNvPr id="9" name="Picture 8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2" y="4126842"/>
            <a:ext cx="591828" cy="53339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51932" y="955016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Sentiment analysis in Movie Reviews: Few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4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5912" y="880947"/>
            <a:ext cx="76962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/>
            <a:r>
              <a:rPr lang="en-US" sz="2800" kern="0" dirty="0" smtClean="0"/>
              <a:t>Sentiment Classification in Movie Reviews</a:t>
            </a:r>
            <a:endParaRPr lang="en-US" sz="44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5248" y="2040683"/>
            <a:ext cx="7772400" cy="236220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Polarity detection:</a:t>
            </a:r>
          </a:p>
          <a:p>
            <a:pPr lvl="1"/>
            <a:r>
              <a:rPr lang="en-US" dirty="0" smtClean="0"/>
              <a:t>Is an IMDB movie review positive or negative?</a:t>
            </a:r>
          </a:p>
          <a:p>
            <a:r>
              <a:rPr lang="en-US" dirty="0" smtClean="0"/>
              <a:t>Data: </a:t>
            </a:r>
            <a:r>
              <a:rPr lang="en-US" i="1" dirty="0" smtClean="0"/>
              <a:t>Polarity Data 2.0: </a:t>
            </a:r>
          </a:p>
          <a:p>
            <a:pPr lvl="1"/>
            <a:r>
              <a:rPr lang="en-US" dirty="0" smtClean="0">
                <a:hlinkClick r:id="rId2"/>
              </a:rPr>
              <a:t>http://www.cs.cornell.edu/people/pabo/movie-review-data</a:t>
            </a:r>
            <a:endParaRPr lang="en-US" dirty="0"/>
          </a:p>
          <a:p>
            <a:pPr lvl="1"/>
            <a:r>
              <a:rPr lang="en-US" dirty="0" smtClean="0"/>
              <a:t>Site to test sentences: </a:t>
            </a:r>
            <a:r>
              <a:rPr lang="en-IN" dirty="0">
                <a:hlinkClick r:id="rId3"/>
              </a:rPr>
              <a:t>http://nlpminor.appspot.com/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5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December 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3180" y="670932"/>
            <a:ext cx="7467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Baseline Algorithm (adapted from Pang and Lee)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9780" y="2378462"/>
            <a:ext cx="8534400" cy="3333750"/>
          </a:xfrm>
          <a:prstGeom prst="rect">
            <a:avLst/>
          </a:prstGeom>
        </p:spPr>
        <p:txBody>
          <a:bodyPr/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Tokenization</a:t>
            </a:r>
          </a:p>
          <a:p>
            <a:r>
              <a:rPr lang="en-US" sz="2800" smtClean="0"/>
              <a:t>Feature Extraction</a:t>
            </a:r>
          </a:p>
          <a:p>
            <a:r>
              <a:rPr lang="en-US" sz="2800" smtClean="0"/>
              <a:t>Classification using different classifiers</a:t>
            </a:r>
          </a:p>
          <a:p>
            <a:pPr lvl="1"/>
            <a:r>
              <a:rPr lang="en-US" sz="2400" smtClean="0"/>
              <a:t>Naïve Bayes</a:t>
            </a:r>
          </a:p>
          <a:p>
            <a:pPr lvl="1"/>
            <a:r>
              <a:rPr lang="en-US" sz="2400" smtClean="0"/>
              <a:t>MaxEnt</a:t>
            </a:r>
          </a:p>
          <a:p>
            <a:pPr lvl="1"/>
            <a:r>
              <a:rPr lang="en-US" sz="2400" smtClean="0"/>
              <a:t>SVM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83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467600" cy="742950"/>
          </a:xfrm>
        </p:spPr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9502" y="2895600"/>
            <a:ext cx="8207298" cy="289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300" dirty="0"/>
              <a:t>Add NOT_ to every word between negation and following punctuation:</a:t>
            </a:r>
          </a:p>
          <a:p>
            <a:endParaRPr lang="en-US" sz="1600" dirty="0"/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</a:p>
        </p:txBody>
      </p:sp>
      <p:sp>
        <p:nvSpPr>
          <p:cNvPr id="4" name="Down Arrow 3"/>
          <p:cNvSpPr/>
          <p:nvPr/>
        </p:nvSpPr>
        <p:spPr>
          <a:xfrm>
            <a:off x="3124200" y="419100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67600" cy="74295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3962400" cy="33337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7165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347" y="1200150"/>
            <a:ext cx="7391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Problems: </a:t>
            </a:r>
            <a:br>
              <a:rPr lang="en-US" dirty="0" smtClean="0"/>
            </a:br>
            <a:r>
              <a:rPr lang="en-US" dirty="0" smtClean="0"/>
              <a:t>What makes reviews hard to classify?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076450"/>
            <a:ext cx="8610600" cy="3943350"/>
          </a:xfrm>
        </p:spPr>
        <p:txBody>
          <a:bodyPr/>
          <a:lstStyle/>
          <a:p>
            <a:r>
              <a:rPr lang="en-US" sz="2800" dirty="0"/>
              <a:t>Subtlety:</a:t>
            </a:r>
          </a:p>
          <a:p>
            <a:pPr lvl="1"/>
            <a:r>
              <a:rPr lang="en-US" sz="2400" dirty="0"/>
              <a:t>Perfume review in </a:t>
            </a:r>
            <a:r>
              <a:rPr lang="en-US" sz="2400" i="1" dirty="0"/>
              <a:t>Perfumes: the 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Dorothy Parker on Katherine Hepburn</a:t>
            </a:r>
          </a:p>
          <a:p>
            <a:pPr lvl="2"/>
            <a:r>
              <a:rPr lang="en-US" sz="2400" dirty="0"/>
              <a:t>“She runs the gamut of emotions from A to B”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5772150"/>
            <a:ext cx="457200" cy="228600"/>
          </a:xfrm>
          <a:prstGeom prst="rect">
            <a:avLst/>
          </a:prstGeom>
        </p:spPr>
        <p:txBody>
          <a:bodyPr/>
          <a:lstStyle/>
          <a:p>
            <a:fld id="{DCAB7E93-AD45-C349-8A19-0FCE009C7A3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Putting it all together:</a:t>
            </a:r>
            <a:br>
              <a:rPr lang="en-US" dirty="0" smtClean="0"/>
            </a:br>
            <a:r>
              <a:rPr lang="en-US" dirty="0" smtClean="0"/>
              <a:t>Finding sentiment for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Multidocument 7"/>
          <p:cNvSpPr/>
          <p:nvPr/>
        </p:nvSpPr>
        <p:spPr bwMode="auto">
          <a:xfrm>
            <a:off x="295656" y="4245444"/>
            <a:ext cx="685800" cy="8382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153400" y="4343400"/>
            <a:ext cx="533400" cy="685800"/>
          </a:xfrm>
          <a:prstGeom prst="rect">
            <a:avLst/>
          </a:prstGeom>
          <a:solidFill>
            <a:srgbClr val="83E6B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43400" y="3581400"/>
            <a:ext cx="381000" cy="2209800"/>
            <a:chOff x="3429000" y="244341"/>
            <a:chExt cx="381000" cy="2209800"/>
          </a:xfrm>
        </p:grpSpPr>
        <p:sp>
          <p:nvSpPr>
            <p:cNvPr id="14" name="Process 13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Lucida Sans" pitchFamily="-65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2362200" y="3581400"/>
            <a:ext cx="381000" cy="2209800"/>
            <a:chOff x="3429000" y="244341"/>
            <a:chExt cx="381000" cy="2209800"/>
          </a:xfrm>
        </p:grpSpPr>
        <p:sp>
          <p:nvSpPr>
            <p:cNvPr id="48" name="Process 47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Lucida Sans" pitchFamily="-65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6324600" y="3581400"/>
            <a:ext cx="381000" cy="2209800"/>
            <a:chOff x="3429000" y="244341"/>
            <a:chExt cx="381000" cy="2209800"/>
          </a:xfrm>
        </p:grpSpPr>
        <p:sp>
          <p:nvSpPr>
            <p:cNvPr id="66" name="Process 65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Lucida Sans" pitchFamily="-65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297026" y="38429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805801" y="3563323"/>
            <a:ext cx="110959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Final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Summary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40132" y="285750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  <a:p>
            <a:r>
              <a:rPr lang="en-US" dirty="0"/>
              <a:t>&amp; Phrases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81200" y="285750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  <a:p>
            <a:r>
              <a:rPr lang="en-US" dirty="0"/>
              <a:t>&amp; Phrases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30332" y="285750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  <a:p>
            <a:r>
              <a:rPr lang="en-US" dirty="0"/>
              <a:t>&amp; Phrases</a:t>
            </a:r>
          </a:p>
        </p:txBody>
      </p:sp>
      <p:sp>
        <p:nvSpPr>
          <p:cNvPr id="128" name="Pentagon 127"/>
          <p:cNvSpPr/>
          <p:nvPr/>
        </p:nvSpPr>
        <p:spPr bwMode="auto">
          <a:xfrm>
            <a:off x="1066800" y="441960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Text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29" name="Pentagon 128"/>
          <p:cNvSpPr/>
          <p:nvPr/>
        </p:nvSpPr>
        <p:spPr bwMode="auto">
          <a:xfrm>
            <a:off x="3048000" y="4419600"/>
            <a:ext cx="11430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Sentiment</a:t>
            </a:r>
          </a:p>
          <a:p>
            <a:r>
              <a:rPr lang="en-US" sz="1400" dirty="0">
                <a:latin typeface="Lucida Sans" pitchFamily="-65" charset="0"/>
              </a:rPr>
              <a:t>Classifier</a:t>
            </a:r>
          </a:p>
        </p:txBody>
      </p:sp>
      <p:sp>
        <p:nvSpPr>
          <p:cNvPr id="130" name="Pentagon 129"/>
          <p:cNvSpPr/>
          <p:nvPr/>
        </p:nvSpPr>
        <p:spPr bwMode="auto">
          <a:xfrm>
            <a:off x="5015395" y="441960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Aspect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31" name="Pentagon 130"/>
          <p:cNvSpPr/>
          <p:nvPr/>
        </p:nvSpPr>
        <p:spPr bwMode="auto">
          <a:xfrm>
            <a:off x="6934200" y="4419600"/>
            <a:ext cx="12192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Aggregator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86046" y="1981200"/>
            <a:ext cx="746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Reviews.  WWW Workshop</a:t>
            </a:r>
          </a:p>
        </p:txBody>
      </p:sp>
    </p:spTree>
    <p:extLst>
      <p:ext uri="{BB962C8B-B14F-4D97-AF65-F5344CB8AC3E}">
        <p14:creationId xmlns:p14="http://schemas.microsoft.com/office/powerpoint/2010/main" val="26565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</TotalTime>
  <Words>691</Words>
  <Application>Microsoft Office PowerPoint</Application>
  <PresentationFormat>On-screen Show (4:3)</PresentationFormat>
  <Paragraphs>146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微軟正黑體</vt:lpstr>
      <vt:lpstr>ＭＳ Ｐゴシック</vt:lpstr>
      <vt:lpstr>Calibri</vt:lpstr>
      <vt:lpstr>Century Gothic</vt:lpstr>
      <vt:lpstr>Courier</vt:lpstr>
      <vt:lpstr>Lucida Sans</vt:lpstr>
      <vt:lpstr>Symbol</vt:lpstr>
      <vt:lpstr>Times New Roman</vt:lpstr>
      <vt:lpstr>Wingdings</vt:lpstr>
      <vt:lpstr>Wingdings 2</vt:lpstr>
      <vt:lpstr>Austin</vt:lpstr>
      <vt:lpstr>Equation</vt:lpstr>
      <vt:lpstr>Sentiment Analysis…</vt:lpstr>
      <vt:lpstr>PowerPoint Presentation</vt:lpstr>
      <vt:lpstr>PowerPoint Presentation</vt:lpstr>
      <vt:lpstr>PowerPoint Presentation</vt:lpstr>
      <vt:lpstr>PowerPoint Presentation</vt:lpstr>
      <vt:lpstr>Negation</vt:lpstr>
      <vt:lpstr>Cross-Validation</vt:lpstr>
      <vt:lpstr>Problems:  What makes reviews hard to classify?</vt:lpstr>
      <vt:lpstr>Putting it all together: Finding sentiment for aspects</vt:lpstr>
      <vt:lpstr>Learning the Multinomial Naïve Bayes Model</vt:lpstr>
      <vt:lpstr>Parameter estimation</vt:lpstr>
      <vt:lpstr>Problem with Maximum Likelihood</vt:lpstr>
      <vt:lpstr>Laplace (add-1) smoothing for Naïve Bayes</vt:lpstr>
      <vt:lpstr>Bayes’ Rule Applied to Documents and Classes</vt:lpstr>
      <vt:lpstr>Naïve Bayes Classifier (I)</vt:lpstr>
      <vt:lpstr>Naïve Bayes Classifier (II)</vt:lpstr>
      <vt:lpstr>Multinomial Naïve Bayes Independence Assumptions</vt:lpstr>
      <vt:lpstr>Multinomial Naïve Bayes Classifier</vt:lpstr>
      <vt:lpstr>Applying Multinomial Naive Bayes Classifiers to Text Classification</vt:lpstr>
      <vt:lpstr>Probabilistic Language Modeling</vt:lpstr>
      <vt:lpstr>How to estimate these probabilities</vt:lpstr>
      <vt:lpstr>Markov Assumption</vt:lpstr>
      <vt:lpstr>Estimating bigram probabilities</vt:lpstr>
      <vt:lpstr>Bigram in likelihood estimate of Naive Bayes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Gourav</dc:creator>
  <cp:lastModifiedBy>Aditya Gourav</cp:lastModifiedBy>
  <cp:revision>19</cp:revision>
  <dcterms:created xsi:type="dcterms:W3CDTF">2013-12-04T20:30:43Z</dcterms:created>
  <dcterms:modified xsi:type="dcterms:W3CDTF">2013-12-05T02:43:51Z</dcterms:modified>
</cp:coreProperties>
</file>