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13" r:id="rId18"/>
    <p:sldId id="31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A33CD-9926-424A-9B64-43131162263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BE090-9806-4E2D-B06E-84708943B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O65FNtcxI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V5hR7vu8Fs&amp;t=394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Vj4dH1ld0&amp;t=47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v099OLqYks&amp;t=72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Aditya’s expected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2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The Pseudo Code for Pass 1</a:t>
            </a:r>
          </a:p>
        </p:txBody>
      </p:sp>
      <p:pic>
        <p:nvPicPr>
          <p:cNvPr id="30723" name="Picture 4" descr="C:\Documents and Settings\shieyuan\My Documents\My Pictures\g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1"/>
            <a:ext cx="82296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2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C:\Documents and Settings\shieyuan\My Documents\My Pictures\g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1"/>
            <a:ext cx="89916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6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:\Documents and Settings\shieyuan\My Documents\My Pictures\g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83820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for Pass 2</a:t>
            </a:r>
          </a:p>
        </p:txBody>
      </p:sp>
    </p:spTree>
    <p:extLst>
      <p:ext uri="{BB962C8B-B14F-4D97-AF65-F5344CB8AC3E}">
        <p14:creationId xmlns:p14="http://schemas.microsoft.com/office/powerpoint/2010/main" val="39960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1"/>
            <a:ext cx="7848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noFill/>
        </p:spPr>
        <p:txBody>
          <a:bodyPr/>
          <a:lstStyle/>
          <a:p>
            <a:r>
              <a:rPr lang="en-US" altLang="zh-TW" smtClean="0"/>
              <a:t>Pseudo Code for Pass 2</a:t>
            </a:r>
          </a:p>
        </p:txBody>
      </p:sp>
    </p:spTree>
    <p:extLst>
      <p:ext uri="{BB962C8B-B14F-4D97-AF65-F5344CB8AC3E}">
        <p14:creationId xmlns:p14="http://schemas.microsoft.com/office/powerpoint/2010/main" val="18911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g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1509714"/>
            <a:ext cx="960120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rgbClr val="006600"/>
                </a:solidFill>
              </a:rPr>
              <a:t>Pseudo Code for Pass 2</a:t>
            </a:r>
          </a:p>
        </p:txBody>
      </p:sp>
    </p:spTree>
    <p:extLst>
      <p:ext uri="{BB962C8B-B14F-4D97-AF65-F5344CB8AC3E}">
        <p14:creationId xmlns:p14="http://schemas.microsoft.com/office/powerpoint/2010/main" val="17072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g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5938"/>
            <a:ext cx="91440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rgbClr val="006600"/>
                </a:solidFill>
              </a:rPr>
              <a:t>Pseudo Code for Pass 2</a:t>
            </a:r>
          </a:p>
        </p:txBody>
      </p:sp>
    </p:spTree>
    <p:extLst>
      <p:ext uri="{BB962C8B-B14F-4D97-AF65-F5344CB8AC3E}">
        <p14:creationId xmlns:p14="http://schemas.microsoft.com/office/powerpoint/2010/main" val="19590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452" y="2521132"/>
            <a:ext cx="12161520" cy="250153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Internal</a:t>
            </a:r>
            <a:r>
              <a:rPr lang="en-US" sz="7200" dirty="0" smtClean="0"/>
              <a:t> 2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97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061" y="2589179"/>
            <a:ext cx="8187071" cy="4064627"/>
          </a:xfrm>
        </p:spPr>
        <p:txBody>
          <a:bodyPr>
            <a:normAutofit fontScale="90000"/>
          </a:bodyPr>
          <a:lstStyle/>
          <a:p>
            <a:r>
              <a:rPr lang="en-US" sz="3100" spc="0" dirty="0" smtClean="0">
                <a:latin typeface="Arial Narrow" panose="020B0606020202030204" pitchFamily="34" charset="0"/>
              </a:rPr>
              <a:t>Q4. Explain With </a:t>
            </a:r>
            <a:r>
              <a:rPr lang="en-US" sz="3100" spc="0" dirty="0">
                <a:latin typeface="Arial Narrow" panose="020B0606020202030204" pitchFamily="34" charset="0"/>
              </a:rPr>
              <a:t>suitable example explain the </a:t>
            </a:r>
            <a:r>
              <a:rPr lang="en-US" sz="3100" spc="0" dirty="0" smtClean="0">
                <a:latin typeface="Arial Narrow" panose="020B0606020202030204" pitchFamily="34" charset="0"/>
              </a:rPr>
              <a:t>following: </a:t>
            </a:r>
            <a:r>
              <a:rPr lang="en-US" sz="3100" spc="0" dirty="0" err="1">
                <a:latin typeface="Arial Narrow" panose="020B0606020202030204" pitchFamily="34" charset="0"/>
              </a:rPr>
              <a:t>i</a:t>
            </a:r>
            <a:r>
              <a:rPr lang="en-US" sz="3100" spc="0" dirty="0">
                <a:latin typeface="Arial Narrow" panose="020B0606020202030204" pitchFamily="34" charset="0"/>
              </a:rPr>
              <a:t>) Literals ii) Expressions </a:t>
            </a:r>
            <a:r>
              <a:rPr lang="en-US" sz="3100" spc="0" dirty="0" smtClean="0">
                <a:latin typeface="Arial Narrow" panose="020B0606020202030204" pitchFamily="34" charset="0"/>
              </a:rPr>
              <a:t>Symbol Defining statements </a:t>
            </a:r>
            <a:r>
              <a:rPr lang="en-US" sz="3100" spc="0" dirty="0">
                <a:latin typeface="Arial Narrow" panose="020B0606020202030204" pitchFamily="34" charset="0"/>
              </a:rPr>
              <a:t>Define multi pass assembler</a:t>
            </a:r>
            <a:r>
              <a:rPr lang="en-US" sz="3100" spc="0" dirty="0" smtClean="0">
                <a:latin typeface="Arial Narrow" panose="020B0606020202030204" pitchFamily="34" charset="0"/>
              </a:rPr>
              <a:t>.</a:t>
            </a:r>
            <a:br>
              <a:rPr lang="en-US" sz="3100" spc="0" dirty="0" smtClean="0">
                <a:latin typeface="Arial Narrow" panose="020B0606020202030204" pitchFamily="34" charset="0"/>
              </a:rPr>
            </a:br>
            <a:r>
              <a:rPr lang="en-US" sz="3100" spc="0" dirty="0">
                <a:latin typeface="Arial Narrow" panose="020B0606020202030204" pitchFamily="34" charset="0"/>
              </a:rPr>
              <a:t/>
            </a:r>
            <a:br>
              <a:rPr lang="en-US" sz="3100" spc="0" dirty="0">
                <a:latin typeface="Arial Narrow" panose="020B0606020202030204" pitchFamily="34" charset="0"/>
              </a:rPr>
            </a:br>
            <a:r>
              <a:rPr lang="en-US" sz="3100" spc="0" dirty="0" smtClean="0">
                <a:latin typeface="Arial Narrow" panose="020B0606020202030204" pitchFamily="34" charset="0"/>
              </a:rPr>
              <a:t> </a:t>
            </a:r>
            <a:r>
              <a:rPr lang="en-US" sz="3100" spc="0" dirty="0">
                <a:latin typeface="Arial Narrow" panose="020B0606020202030204" pitchFamily="34" charset="0"/>
              </a:rPr>
              <a:t>Flow forward references are handled by multi pass assembler? illustrate with an example</a:t>
            </a:r>
            <a:r>
              <a:rPr lang="en-US" sz="4000" spc="0" dirty="0">
                <a:latin typeface="Arial Narrow" panose="020B0606020202030204" pitchFamily="34" charset="0"/>
              </a:rPr>
              <a:t>. </a:t>
            </a:r>
            <a:r>
              <a:rPr lang="en-US" sz="4000" spc="0" dirty="0" smtClean="0">
                <a:latin typeface="Arial Narrow" panose="020B0606020202030204" pitchFamily="34" charset="0"/>
              </a:rPr>
              <a:t>?</a:t>
            </a:r>
            <a:r>
              <a:rPr lang="en-US" sz="4000" spc="0" dirty="0">
                <a:latin typeface="Arial Narrow" panose="020B0606020202030204" pitchFamily="34" charset="0"/>
              </a:rPr>
              <a:t/>
            </a:r>
            <a:br>
              <a:rPr lang="en-US" sz="4000" spc="0" dirty="0">
                <a:latin typeface="Arial Narrow" panose="020B0606020202030204" pitchFamily="34" charset="0"/>
              </a:rPr>
            </a:br>
            <a:r>
              <a:rPr lang="en-US" sz="2700" spc="0" dirty="0" smtClean="0">
                <a:latin typeface="Arial Narrow" panose="020B0606020202030204" pitchFamily="34" charset="0"/>
              </a:rPr>
              <a:t/>
            </a:r>
            <a:br>
              <a:rPr lang="en-US" sz="2700" spc="0" dirty="0" smtClean="0">
                <a:latin typeface="Arial Narrow" panose="020B0606020202030204" pitchFamily="34" charset="0"/>
              </a:rPr>
            </a:br>
            <a:r>
              <a:rPr lang="en-US" sz="2700" spc="0" dirty="0">
                <a:latin typeface="Arial Narrow" panose="020B0606020202030204" pitchFamily="34" charset="0"/>
              </a:rPr>
              <a:t/>
            </a:r>
            <a:br>
              <a:rPr lang="en-US" sz="2700" spc="0" dirty="0">
                <a:latin typeface="Arial Narrow" panose="020B0606020202030204" pitchFamily="34" charset="0"/>
              </a:rPr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9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Q5. Write the algorithm for an absolute loader.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What are the advantages of an Absolute </a:t>
            </a:r>
            <a:r>
              <a:rPr lang="en-US" sz="2800" dirty="0" smtClean="0"/>
              <a:t> </a:t>
            </a:r>
            <a:r>
              <a:rPr lang="en-US" sz="2800" dirty="0"/>
              <a:t>loader?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0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452" y="2521132"/>
            <a:ext cx="12161520" cy="250153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Internal</a:t>
            </a:r>
            <a:r>
              <a:rPr lang="en-US" sz="7200" dirty="0" smtClean="0"/>
              <a:t> 1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1017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Q</a:t>
            </a:r>
            <a:r>
              <a:rPr lang="en-US" sz="2800" dirty="0"/>
              <a:t>6</a:t>
            </a:r>
            <a:r>
              <a:rPr lang="en-US" sz="2800" dirty="0" smtClean="0"/>
              <a:t>. </a:t>
            </a:r>
            <a:r>
              <a:rPr lang="en-US" sz="2800" dirty="0"/>
              <a:t>Write the algorithm for an </a:t>
            </a:r>
            <a:r>
              <a:rPr lang="en-US" sz="2800" dirty="0" smtClean="0"/>
              <a:t>bootstrap loader</a:t>
            </a:r>
            <a:r>
              <a:rPr lang="en-US" sz="2800" dirty="0"/>
              <a:t>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What are the advantages of an </a:t>
            </a:r>
            <a:r>
              <a:rPr lang="en-US" sz="2800" dirty="0" smtClean="0"/>
              <a:t>bootstrap loader</a:t>
            </a:r>
            <a:r>
              <a:rPr lang="en-US" sz="2800" dirty="0"/>
              <a:t>?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5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Q7</a:t>
            </a:r>
            <a:r>
              <a:rPr lang="en-US" sz="2800" dirty="0"/>
              <a:t>. Give a brief note on the assembler directives used in Control Section? illustrate </a:t>
            </a:r>
            <a:r>
              <a:rPr lang="en-US" sz="2800" dirty="0" smtClean="0"/>
              <a:t>how, </a:t>
            </a:r>
            <a:r>
              <a:rPr lang="en-US" sz="2800" dirty="0"/>
              <a:t>to handle external </a:t>
            </a:r>
            <a:r>
              <a:rPr lang="en-US" sz="2800" dirty="0" smtClean="0"/>
              <a:t> </a:t>
            </a:r>
            <a:r>
              <a:rPr lang="en-US" sz="2800" dirty="0"/>
              <a:t>references with multiple control sections </a:t>
            </a:r>
            <a:r>
              <a:rPr lang="en-US" sz="2800" dirty="0" smtClean="0"/>
              <a:t> </a:t>
            </a:r>
            <a:r>
              <a:rPr lang="en-US" sz="2800" dirty="0"/>
              <a:t>in detail </a:t>
            </a:r>
            <a:r>
              <a:rPr lang="en-US" sz="2800" dirty="0" smtClean="0"/>
              <a:t>with </a:t>
            </a:r>
            <a:r>
              <a:rPr lang="en-US" sz="2800" dirty="0"/>
              <a:t>a suitable exam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452" y="2521132"/>
            <a:ext cx="12161520" cy="250153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Internal</a:t>
            </a:r>
            <a:r>
              <a:rPr lang="en-US" sz="7200" dirty="0" smtClean="0"/>
              <a:t>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54327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Q8. algorithm loader pass2?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5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</a:t>
            </a:r>
            <a:r>
              <a:rPr lang="en-US" sz="2800" dirty="0"/>
              <a:t>9</a:t>
            </a:r>
            <a:r>
              <a:rPr lang="en-US" sz="2800" dirty="0" smtClean="0"/>
              <a:t>. algorithm macro processor?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6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Q7</a:t>
            </a:r>
            <a:r>
              <a:rPr lang="en-US" sz="2800" dirty="0"/>
              <a:t>. </a:t>
            </a:r>
            <a:r>
              <a:rPr lang="en-US" sz="2800" dirty="0" smtClean="0"/>
              <a:t>expansion of  macro instruction?</a:t>
            </a:r>
            <a:br>
              <a:rPr lang="en-US" sz="2800" dirty="0" smtClean="0"/>
            </a:br>
            <a:r>
              <a:rPr lang="en-US" sz="2800" dirty="0" smtClean="0"/>
              <a:t>Example and theory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74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Q10. dynamic linking?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Q11.conditional macro in.(numerical)?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Q11.refrence problem in loader (numerical)?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452" y="2521132"/>
            <a:ext cx="12161520" cy="250153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compulsory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98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Q1. generate object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48" y="2164978"/>
            <a:ext cx="10178322" cy="3593591"/>
          </a:xfrm>
        </p:spPr>
        <p:txBody>
          <a:bodyPr/>
          <a:lstStyle/>
          <a:p>
            <a:r>
              <a:rPr lang="en-US" dirty="0" smtClean="0"/>
              <a:t>JUST GO THROUGH THESE THREE LINKS ONE BY ONE.</a:t>
            </a:r>
          </a:p>
          <a:p>
            <a:r>
              <a:rPr lang="en-US" dirty="0" smtClean="0"/>
              <a:t>NOTE:- (DON’T </a:t>
            </a:r>
            <a:r>
              <a:rPr lang="en-US" sz="7200" dirty="0" smtClean="0"/>
              <a:t>SKIP</a:t>
            </a:r>
            <a:r>
              <a:rPr lang="en-US" dirty="0" smtClean="0"/>
              <a:t> THE VIDEOS GO SLOWLY ONE BY ONE)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37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Q12.architecture and working of editor structure?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48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Q13.dbms in system software?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70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are some of the very important and excepted questions in system software.</a:t>
            </a:r>
          </a:p>
          <a:p>
            <a:r>
              <a:rPr lang="en-US" dirty="0" smtClean="0"/>
              <a:t>Don’t take risk too go through all the ppt’s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How to write an object code for SIC machine?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URL:-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Bahnschrift Condensed" panose="020B0502040204020203" pitchFamily="34" charset="0"/>
                <a:hlinkClick r:id="rId2"/>
              </a:rPr>
              <a:t>https://youtu.be/iO65FNtcxIc</a:t>
            </a:r>
            <a:endParaRPr lang="en-US" b="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7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How to write an object code for SIC/XE machine?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URL:-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https://www.youtube.com/watch?v=FV5hR7vu8Fs&amp;t=394s</a:t>
            </a:r>
            <a:endParaRPr lang="en-US" b="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How to write an object code ?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URL:-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https://www.youtube.com/watch?v=evVj4dH1ld0&amp;t=47s</a:t>
            </a:r>
            <a:endParaRPr lang="en-US" b="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Q2. SIC &amp; SIC/XE ARCHITECTURE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URL:-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https://www.youtube.com/watch?v=Bv099OLqYks&amp;t=72s</a:t>
            </a:r>
            <a:endParaRPr lang="en-US" b="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Q3. assembler pass 1 and </a:t>
            </a:r>
            <a:r>
              <a:rPr lang="en-US" sz="2800" dirty="0" smtClean="0">
                <a:solidFill>
                  <a:srgbClr val="FF0000"/>
                </a:solidFill>
              </a:rPr>
              <a:t>pass 2</a:t>
            </a:r>
            <a:r>
              <a:rPr lang="en-US" sz="2800" dirty="0" smtClean="0"/>
              <a:t> algorithms?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for Pass 1</a:t>
            </a:r>
          </a:p>
        </p:txBody>
      </p:sp>
    </p:spTree>
    <p:extLst>
      <p:ext uri="{BB962C8B-B14F-4D97-AF65-F5344CB8AC3E}">
        <p14:creationId xmlns:p14="http://schemas.microsoft.com/office/powerpoint/2010/main" val="23066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54</TotalTime>
  <Words>272</Words>
  <Application>Microsoft Office PowerPoint</Application>
  <PresentationFormat>Widescreen</PresentationFormat>
  <Paragraphs>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新細明體</vt:lpstr>
      <vt:lpstr>Arial</vt:lpstr>
      <vt:lpstr>Arial Narrow</vt:lpstr>
      <vt:lpstr>Bahnschrift Condensed</vt:lpstr>
      <vt:lpstr>Calibri</vt:lpstr>
      <vt:lpstr>Gill Sans MT</vt:lpstr>
      <vt:lpstr>Impact</vt:lpstr>
      <vt:lpstr>Badge</vt:lpstr>
      <vt:lpstr>aeq</vt:lpstr>
      <vt:lpstr>Internal 1</vt:lpstr>
      <vt:lpstr>Q1. generate object code</vt:lpstr>
      <vt:lpstr>How to write an object code for SIC machine?   URL:- </vt:lpstr>
      <vt:lpstr>How to write an object code for SIC/XE machine?   URL:- </vt:lpstr>
      <vt:lpstr>How to write an object code ?   URL:- </vt:lpstr>
      <vt:lpstr>Q2. SIC &amp; SIC/XE ARCHITECTURE  URL:- </vt:lpstr>
      <vt:lpstr>Q3. assembler pass 1 and pass 2 algorithms?   </vt:lpstr>
      <vt:lpstr>Algorithm for Pass 1</vt:lpstr>
      <vt:lpstr>The Pseudo Code for Pass 1</vt:lpstr>
      <vt:lpstr>PowerPoint Presentation</vt:lpstr>
      <vt:lpstr>PowerPoint Presentation</vt:lpstr>
      <vt:lpstr>Algorithm for Pass 2</vt:lpstr>
      <vt:lpstr>Pseudo Code for Pass 2</vt:lpstr>
      <vt:lpstr>PowerPoint Presentation</vt:lpstr>
      <vt:lpstr>PowerPoint Presentation</vt:lpstr>
      <vt:lpstr>Internal 2</vt:lpstr>
      <vt:lpstr>Q4. Explain With suitable example explain the following: i) Literals ii) Expressions Symbol Defining statements Define multi pass assembler.   Flow forward references are handled by multi pass assembler? illustrate with an example. ?     </vt:lpstr>
      <vt:lpstr>Q5. Write the algorithm for an absolute loader.   What are the advantages of an Absolute  loader?    </vt:lpstr>
      <vt:lpstr>Q6. Write the algorithm for an bootstrap loader.   What are the advantages of an bootstrap loader?    </vt:lpstr>
      <vt:lpstr>Q7. Give a brief note on the assembler directives used in Control Section? illustrate how, to handle external  references with multiple control sections  in detail with a suitable exam   </vt:lpstr>
      <vt:lpstr>Internal 3</vt:lpstr>
      <vt:lpstr>Q8. algorithm loader pass2?   </vt:lpstr>
      <vt:lpstr>q9. algorithm macro processor?   </vt:lpstr>
      <vt:lpstr>Q7. expansion of  macro instruction? Example and theory   </vt:lpstr>
      <vt:lpstr>Q10. dynamic linking?   </vt:lpstr>
      <vt:lpstr>Q11.conditional macro in.(numerical)?   </vt:lpstr>
      <vt:lpstr>Q11.refrence problem in loader (numerical)?   </vt:lpstr>
      <vt:lpstr>compulsory</vt:lpstr>
      <vt:lpstr>Q12.architecture and working of editor structure?   </vt:lpstr>
      <vt:lpstr>Q13.dbms in system software?  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aeq</dc:title>
  <dc:creator>ADITYA NAIDU</dc:creator>
  <cp:lastModifiedBy>ADITYA NAIDU</cp:lastModifiedBy>
  <cp:revision>6</cp:revision>
  <dcterms:created xsi:type="dcterms:W3CDTF">2019-04-19T10:05:07Z</dcterms:created>
  <dcterms:modified xsi:type="dcterms:W3CDTF">2019-04-19T10:59:12Z</dcterms:modified>
</cp:coreProperties>
</file>