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2" r:id="rId2"/>
    <p:sldId id="380" r:id="rId3"/>
    <p:sldId id="385" r:id="rId4"/>
    <p:sldId id="396" r:id="rId5"/>
    <p:sldId id="395" r:id="rId6"/>
    <p:sldId id="398" r:id="rId7"/>
    <p:sldId id="399" r:id="rId8"/>
    <p:sldId id="400" r:id="rId9"/>
    <p:sldId id="390" r:id="rId10"/>
    <p:sldId id="391" r:id="rId11"/>
    <p:sldId id="393" r:id="rId12"/>
    <p:sldId id="428" r:id="rId13"/>
    <p:sldId id="401" r:id="rId14"/>
    <p:sldId id="402" r:id="rId15"/>
    <p:sldId id="403" r:id="rId16"/>
    <p:sldId id="407" r:id="rId17"/>
    <p:sldId id="408" r:id="rId18"/>
    <p:sldId id="409" r:id="rId19"/>
    <p:sldId id="410" r:id="rId20"/>
    <p:sldId id="404" r:id="rId21"/>
    <p:sldId id="405" r:id="rId22"/>
    <p:sldId id="406" r:id="rId23"/>
    <p:sldId id="424" r:id="rId24"/>
    <p:sldId id="425" r:id="rId25"/>
    <p:sldId id="360" r:id="rId26"/>
    <p:sldId id="412" r:id="rId27"/>
    <p:sldId id="413" r:id="rId28"/>
    <p:sldId id="414" r:id="rId29"/>
    <p:sldId id="415" r:id="rId30"/>
    <p:sldId id="416" r:id="rId31"/>
    <p:sldId id="417" r:id="rId32"/>
    <p:sldId id="418" r:id="rId33"/>
    <p:sldId id="364" r:id="rId34"/>
    <p:sldId id="363" r:id="rId35"/>
    <p:sldId id="419" r:id="rId36"/>
    <p:sldId id="420" r:id="rId37"/>
    <p:sldId id="422" r:id="rId38"/>
    <p:sldId id="423" r:id="rId39"/>
    <p:sldId id="366" r:id="rId40"/>
    <p:sldId id="367" r:id="rId41"/>
    <p:sldId id="368" r:id="rId42"/>
    <p:sldId id="426" r:id="rId43"/>
    <p:sldId id="427" r:id="rId44"/>
    <p:sldId id="372" r:id="rId4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CCFFCC"/>
    <a:srgbClr val="CCFF99"/>
    <a:srgbClr val="66FF33"/>
    <a:srgbClr val="FF3300"/>
    <a:srgbClr val="CC3300"/>
    <a:srgbClr val="0000FF"/>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38" d="100"/>
          <a:sy n="38" d="100"/>
        </p:scale>
        <p:origin x="-7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AD02AD0-34A0-40AE-92CD-FA4323B99FD1}" type="datetimeFigureOut">
              <a:rPr lang="en-US"/>
              <a:pPr>
                <a:defRPr/>
              </a:pPr>
              <a:t>4/20/2017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9DE679B-244C-4A8A-B274-8BCEB8FF810A}" type="slidenum">
              <a:rPr lang="en-US"/>
              <a:pPr>
                <a:defRPr/>
              </a:pPr>
              <a:t>‹#›</a:t>
            </a:fld>
            <a:endParaRPr lang="en-US"/>
          </a:p>
        </p:txBody>
      </p:sp>
    </p:spTree>
    <p:extLst>
      <p:ext uri="{BB962C8B-B14F-4D97-AF65-F5344CB8AC3E}">
        <p14:creationId xmlns:p14="http://schemas.microsoft.com/office/powerpoint/2010/main" xmlns="" val="1998419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FC757C7-4E26-4891-AD5D-325F2E6134F6}"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48BE33D-B2AE-460B-A5A7-5A290597228D}"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F3C6A62-16AC-4514-919D-883518856E49}"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5367619-BBBB-4C94-BBBD-A4213DA29D55}"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57200"/>
          </a:xfrm>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pPr>
              <a:defRPr/>
            </a:pPr>
            <a:fld id="{511E4F20-0FF2-43C5-B53D-429FEFD29F95}"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D11C792-4CBF-438C-9330-8EFC22349D05}"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F8DD7CD-9BF2-4A80-AA08-908FF2CB59FE}"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482B2DF-BB00-430A-86C4-A8657FFC36A2}"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AD91A95-B611-4B7A-B079-52E47123CDF0}"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4789DA52-5ACC-4A17-8705-7A799528E73C}"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A94AE44C-40FF-41E8-B06E-B4206E4C150C}"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50877F4-14CD-457C-B4DF-AE87D3581E66}"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7265D5B-739A-4FEE-B843-93D49DEBB918}"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E81A5A9-DD10-4460-AEEF-6A023D7F5A1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ctr" rtl="0" eaLnBrk="0" fontAlgn="base" hangingPunct="0">
        <a:spcBef>
          <a:spcPct val="0"/>
        </a:spcBef>
        <a:spcAft>
          <a:spcPct val="0"/>
        </a:spcAft>
        <a:defRPr kumimoji="1" sz="4400">
          <a:solidFill>
            <a:srgbClr val="006600"/>
          </a:solidFill>
          <a:latin typeface="+mj-lt"/>
          <a:ea typeface="+mj-ea"/>
          <a:cs typeface="+mj-cs"/>
        </a:defRPr>
      </a:lvl1pPr>
      <a:lvl2pPr algn="ctr" rtl="0" eaLnBrk="0" fontAlgn="base" hangingPunct="0">
        <a:spcBef>
          <a:spcPct val="0"/>
        </a:spcBef>
        <a:spcAft>
          <a:spcPct val="0"/>
        </a:spcAft>
        <a:defRPr kumimoji="1" sz="4400">
          <a:solidFill>
            <a:srgbClr val="006600"/>
          </a:solidFill>
          <a:latin typeface="Arial" charset="0"/>
          <a:ea typeface="新細明體" pitchFamily="18" charset="-120"/>
        </a:defRPr>
      </a:lvl2pPr>
      <a:lvl3pPr algn="ctr" rtl="0" eaLnBrk="0" fontAlgn="base" hangingPunct="0">
        <a:spcBef>
          <a:spcPct val="0"/>
        </a:spcBef>
        <a:spcAft>
          <a:spcPct val="0"/>
        </a:spcAft>
        <a:defRPr kumimoji="1" sz="4400">
          <a:solidFill>
            <a:srgbClr val="006600"/>
          </a:solidFill>
          <a:latin typeface="Arial" charset="0"/>
          <a:ea typeface="新細明體" pitchFamily="18" charset="-120"/>
        </a:defRPr>
      </a:lvl3pPr>
      <a:lvl4pPr algn="ctr" rtl="0" eaLnBrk="0" fontAlgn="base" hangingPunct="0">
        <a:spcBef>
          <a:spcPct val="0"/>
        </a:spcBef>
        <a:spcAft>
          <a:spcPct val="0"/>
        </a:spcAft>
        <a:defRPr kumimoji="1" sz="4400">
          <a:solidFill>
            <a:srgbClr val="006600"/>
          </a:solidFill>
          <a:latin typeface="Arial" charset="0"/>
          <a:ea typeface="新細明體" pitchFamily="18" charset="-120"/>
        </a:defRPr>
      </a:lvl4pPr>
      <a:lvl5pPr algn="ctr" rtl="0" eaLnBrk="0" fontAlgn="base" hangingPunct="0">
        <a:spcBef>
          <a:spcPct val="0"/>
        </a:spcBef>
        <a:spcAft>
          <a:spcPct val="0"/>
        </a:spcAft>
        <a:defRPr kumimoji="1" sz="4400">
          <a:solidFill>
            <a:srgbClr val="006600"/>
          </a:solidFill>
          <a:latin typeface="Arial" charset="0"/>
          <a:ea typeface="新細明體" pitchFamily="18" charset="-120"/>
        </a:defRPr>
      </a:lvl5pPr>
      <a:lvl6pPr marL="457200" algn="ctr" rtl="0" fontAlgn="base">
        <a:spcBef>
          <a:spcPct val="0"/>
        </a:spcBef>
        <a:spcAft>
          <a:spcPct val="0"/>
        </a:spcAft>
        <a:defRPr kumimoji="1" sz="4400">
          <a:solidFill>
            <a:srgbClr val="006600"/>
          </a:solidFill>
          <a:latin typeface="Arial" charset="0"/>
          <a:ea typeface="新細明體" pitchFamily="18" charset="-120"/>
        </a:defRPr>
      </a:lvl6pPr>
      <a:lvl7pPr marL="914400" algn="ctr" rtl="0" fontAlgn="base">
        <a:spcBef>
          <a:spcPct val="0"/>
        </a:spcBef>
        <a:spcAft>
          <a:spcPct val="0"/>
        </a:spcAft>
        <a:defRPr kumimoji="1" sz="4400">
          <a:solidFill>
            <a:srgbClr val="006600"/>
          </a:solidFill>
          <a:latin typeface="Arial" charset="0"/>
          <a:ea typeface="新細明體" pitchFamily="18" charset="-120"/>
        </a:defRPr>
      </a:lvl7pPr>
      <a:lvl8pPr marL="1371600" algn="ctr" rtl="0" fontAlgn="base">
        <a:spcBef>
          <a:spcPct val="0"/>
        </a:spcBef>
        <a:spcAft>
          <a:spcPct val="0"/>
        </a:spcAft>
        <a:defRPr kumimoji="1" sz="4400">
          <a:solidFill>
            <a:srgbClr val="006600"/>
          </a:solidFill>
          <a:latin typeface="Arial" charset="0"/>
          <a:ea typeface="新細明體" pitchFamily="18" charset="-120"/>
        </a:defRPr>
      </a:lvl8pPr>
      <a:lvl9pPr marL="1828800" algn="ctr" rtl="0" fontAlgn="base">
        <a:spcBef>
          <a:spcPct val="0"/>
        </a:spcBef>
        <a:spcAft>
          <a:spcPct val="0"/>
        </a:spcAft>
        <a:defRPr kumimoji="1" sz="4400">
          <a:solidFill>
            <a:srgbClr val="006600"/>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286000" y="0"/>
            <a:ext cx="3886200" cy="571500"/>
          </a:xfrm>
        </p:spPr>
        <p:txBody>
          <a:bodyPr/>
          <a:lstStyle/>
          <a:p>
            <a:pPr eaLnBrk="1" hangingPunct="1"/>
            <a:r>
              <a:rPr lang="en-US" sz="3200" smtClean="0"/>
              <a:t>UNIT-V</a:t>
            </a:r>
          </a:p>
        </p:txBody>
      </p:sp>
      <p:sp>
        <p:nvSpPr>
          <p:cNvPr id="3075" name="Content Placeholder 2"/>
          <p:cNvSpPr>
            <a:spLocks noGrp="1"/>
          </p:cNvSpPr>
          <p:nvPr>
            <p:ph idx="1"/>
          </p:nvPr>
        </p:nvSpPr>
        <p:spPr>
          <a:xfrm>
            <a:off x="200025" y="828675"/>
            <a:ext cx="8729663" cy="5686425"/>
          </a:xfrm>
        </p:spPr>
        <p:txBody>
          <a:bodyPr/>
          <a:lstStyle/>
          <a:p>
            <a:endParaRPr lang="en-US" sz="2400" b="1" dirty="0" smtClean="0"/>
          </a:p>
          <a:p>
            <a:pPr>
              <a:buFontTx/>
              <a:buNone/>
            </a:pPr>
            <a:r>
              <a:rPr lang="en-US" sz="2400" dirty="0" smtClean="0"/>
              <a:t> Database Management System: </a:t>
            </a:r>
          </a:p>
          <a:p>
            <a:pPr>
              <a:buFontTx/>
              <a:buNone/>
            </a:pPr>
            <a:r>
              <a:rPr lang="en-US" sz="2400" dirty="0" smtClean="0"/>
              <a:t>            Basic concepts of a DBMS Level </a:t>
            </a:r>
          </a:p>
          <a:p>
            <a:pPr>
              <a:buFontTx/>
              <a:buNone/>
            </a:pPr>
            <a:r>
              <a:rPr lang="en-US" sz="2400" dirty="0" smtClean="0"/>
              <a:t>            Levels of a data description </a:t>
            </a:r>
          </a:p>
          <a:p>
            <a:pPr>
              <a:buFontTx/>
              <a:buNone/>
            </a:pPr>
            <a:r>
              <a:rPr lang="en-US" sz="2400" dirty="0" smtClean="0"/>
              <a:t>             Use of a DBMS</a:t>
            </a:r>
          </a:p>
          <a:p>
            <a:pPr>
              <a:buFontTx/>
              <a:buNone/>
            </a:pPr>
            <a:r>
              <a:rPr lang="en-US" sz="2400" dirty="0" smtClean="0"/>
              <a:t> Text editors:</a:t>
            </a:r>
          </a:p>
          <a:p>
            <a:pPr>
              <a:buFontTx/>
              <a:buNone/>
            </a:pPr>
            <a:r>
              <a:rPr lang="en-US" sz="2400" dirty="0" smtClean="0"/>
              <a:t>          Overview of Editing Process </a:t>
            </a:r>
          </a:p>
          <a:p>
            <a:pPr>
              <a:buFontTx/>
              <a:buNone/>
            </a:pPr>
            <a:r>
              <a:rPr lang="en-US" sz="2400" dirty="0" smtClean="0"/>
              <a:t>          User Interface </a:t>
            </a:r>
          </a:p>
          <a:p>
            <a:pPr>
              <a:buFontTx/>
              <a:buNone/>
            </a:pPr>
            <a:r>
              <a:rPr lang="en-US" sz="2400" dirty="0" smtClean="0"/>
              <a:t>          Editor Structure</a:t>
            </a:r>
          </a:p>
          <a:p>
            <a:pPr>
              <a:buFontTx/>
              <a:buNone/>
            </a:pPr>
            <a:r>
              <a:rPr lang="en-US" sz="2400" dirty="0" smtClean="0"/>
              <a:t> Interactive Debugging systems: </a:t>
            </a:r>
          </a:p>
          <a:p>
            <a:pPr>
              <a:buFontTx/>
              <a:buNone/>
            </a:pPr>
            <a:r>
              <a:rPr lang="en-US" sz="2400" dirty="0" smtClean="0"/>
              <a:t>        Debugging functions and capabilities</a:t>
            </a:r>
          </a:p>
          <a:p>
            <a:pPr>
              <a:buFontTx/>
              <a:buNone/>
            </a:pPr>
            <a:r>
              <a:rPr lang="en-US" sz="2400" dirty="0" smtClean="0"/>
              <a:t>        Relationships with Other parts of the system </a:t>
            </a:r>
          </a:p>
          <a:p>
            <a:pPr>
              <a:buFontTx/>
              <a:buNone/>
            </a:pPr>
            <a:r>
              <a:rPr lang="en-US" sz="2400" dirty="0" smtClean="0"/>
              <a:t>         User Interface Criteria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b="1" smtClean="0">
                <a:latin typeface="Times" pitchFamily="18" charset="0"/>
              </a:rPr>
              <a:t>Database Management System (DBMS)</a:t>
            </a:r>
            <a:endParaRPr lang="en-GB" b="1" smtClean="0">
              <a:solidFill>
                <a:schemeClr val="tx1"/>
              </a:solidFill>
              <a:latin typeface="Times" pitchFamily="18" charset="0"/>
            </a:endParaRPr>
          </a:p>
        </p:txBody>
      </p:sp>
      <p:sp>
        <p:nvSpPr>
          <p:cNvPr id="40963" name="Rectangle 3"/>
          <p:cNvSpPr>
            <a:spLocks noGrp="1" noChangeArrowheads="1"/>
          </p:cNvSpPr>
          <p:nvPr>
            <p:ph type="body" idx="1"/>
          </p:nvPr>
        </p:nvSpPr>
        <p:spPr>
          <a:xfrm>
            <a:off x="533400" y="1676400"/>
            <a:ext cx="7727950" cy="4114800"/>
          </a:xfrm>
        </p:spPr>
        <p:txBody>
          <a:bodyPr/>
          <a:lstStyle/>
          <a:p>
            <a:pPr algn="just"/>
            <a:r>
              <a:rPr lang="en-GB" b="1" dirty="0" smtClean="0">
                <a:latin typeface="Times" pitchFamily="18" charset="0"/>
              </a:rPr>
              <a:t>A software system that enables users to define, create, maintain, and control access to the database.</a:t>
            </a:r>
          </a:p>
          <a:p>
            <a:endParaRPr lang="en-GB" b="1" dirty="0" smtClean="0">
              <a:latin typeface="Times" pitchFamily="18" charset="0"/>
            </a:endParaRPr>
          </a:p>
          <a:p>
            <a:pPr algn="just"/>
            <a:r>
              <a:rPr lang="en-GB" b="1" dirty="0" smtClean="0">
                <a:latin typeface="Times" pitchFamily="18" charset="0"/>
              </a:rPr>
              <a:t>(Database) application program: a computer program that interacts with database by issuing an appropriate request (SQL statement) to the DBMS.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b="1" smtClean="0">
                <a:latin typeface="Times" pitchFamily="18" charset="0"/>
              </a:rPr>
              <a:t>Database Approach</a:t>
            </a:r>
            <a:endParaRPr lang="en-GB" b="1" smtClean="0">
              <a:solidFill>
                <a:schemeClr val="tx1"/>
              </a:solidFill>
              <a:latin typeface="Times" pitchFamily="18" charset="0"/>
            </a:endParaRPr>
          </a:p>
        </p:txBody>
      </p:sp>
      <p:sp>
        <p:nvSpPr>
          <p:cNvPr id="41987" name="Rectangle 3"/>
          <p:cNvSpPr>
            <a:spLocks noGrp="1" noChangeArrowheads="1"/>
          </p:cNvSpPr>
          <p:nvPr>
            <p:ph type="body" idx="1"/>
          </p:nvPr>
        </p:nvSpPr>
        <p:spPr>
          <a:xfrm>
            <a:off x="533400" y="1676400"/>
            <a:ext cx="7727950" cy="4114800"/>
          </a:xfrm>
        </p:spPr>
        <p:txBody>
          <a:bodyPr/>
          <a:lstStyle/>
          <a:p>
            <a:pPr algn="just"/>
            <a:r>
              <a:rPr lang="en-GB" b="1" dirty="0" smtClean="0">
                <a:latin typeface="Times" pitchFamily="18" charset="0"/>
              </a:rPr>
              <a:t>Data definition language (DDL).</a:t>
            </a:r>
          </a:p>
          <a:p>
            <a:pPr lvl="1"/>
            <a:r>
              <a:rPr lang="en-GB" sz="2400" b="1" dirty="0" smtClean="0">
                <a:latin typeface="Times" pitchFamily="18" charset="0"/>
              </a:rPr>
              <a:t>Permits specification of data types, structures and any data constraints.  </a:t>
            </a:r>
          </a:p>
          <a:p>
            <a:pPr lvl="1"/>
            <a:r>
              <a:rPr lang="en-GB" sz="2400" b="1" dirty="0" smtClean="0">
                <a:latin typeface="Times" pitchFamily="18" charset="0"/>
              </a:rPr>
              <a:t>All specifications are stored in the database.</a:t>
            </a:r>
          </a:p>
          <a:p>
            <a:pPr lvl="1"/>
            <a:endParaRPr lang="en-GB" b="1" dirty="0" smtClean="0">
              <a:latin typeface="Times" pitchFamily="18" charset="0"/>
            </a:endParaRPr>
          </a:p>
          <a:p>
            <a:pPr algn="just"/>
            <a:r>
              <a:rPr lang="en-GB" b="1" dirty="0" smtClean="0">
                <a:latin typeface="Times" pitchFamily="18" charset="0"/>
              </a:rPr>
              <a:t>Data manipulation language (DML).</a:t>
            </a:r>
          </a:p>
          <a:p>
            <a:pPr lvl="1"/>
            <a:r>
              <a:rPr lang="en-GB" sz="2400" b="1" dirty="0" smtClean="0">
                <a:latin typeface="Times" pitchFamily="18" charset="0"/>
              </a:rPr>
              <a:t>General enquiry facility (query language) of the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 data description</a:t>
            </a:r>
            <a:endParaRPr lang="en-US" dirty="0"/>
          </a:p>
        </p:txBody>
      </p:sp>
      <p:sp>
        <p:nvSpPr>
          <p:cNvPr id="3" name="Content Placeholder 2"/>
          <p:cNvSpPr>
            <a:spLocks noGrp="1"/>
          </p:cNvSpPr>
          <p:nvPr>
            <p:ph idx="1"/>
          </p:nvPr>
        </p:nvSpPr>
        <p:spPr/>
        <p:txBody>
          <a:bodyPr/>
          <a:lstStyle/>
          <a:p>
            <a:pPr algn="just"/>
            <a:r>
              <a:rPr lang="en-US" dirty="0" smtClean="0"/>
              <a:t>The information stored by DBMS can be viewed in number of different ways, depending upon the need of the user.</a:t>
            </a:r>
          </a:p>
          <a:p>
            <a:pPr algn="just"/>
            <a:r>
              <a:rPr lang="en-US" dirty="0" smtClean="0"/>
              <a:t>Overall logical data base description called the schema.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for university data base</a:t>
            </a:r>
            <a:endParaRPr lang="en-US" dirty="0"/>
          </a:p>
        </p:txBody>
      </p:sp>
      <p:sp>
        <p:nvSpPr>
          <p:cNvPr id="7" name="TextBox 6"/>
          <p:cNvSpPr txBox="1"/>
          <p:nvPr/>
        </p:nvSpPr>
        <p:spPr>
          <a:xfrm>
            <a:off x="985838" y="2300288"/>
            <a:ext cx="1814512" cy="369332"/>
          </a:xfrm>
          <a:prstGeom prst="rect">
            <a:avLst/>
          </a:prstGeom>
          <a:noFill/>
        </p:spPr>
        <p:txBody>
          <a:bodyPr wrap="square" rtlCol="0">
            <a:spAutoFit/>
          </a:bodyPr>
          <a:lstStyle/>
          <a:p>
            <a:r>
              <a:rPr lang="en-US" dirty="0" smtClean="0"/>
              <a:t>Student</a:t>
            </a:r>
            <a:endParaRPr lang="en-US" dirty="0"/>
          </a:p>
        </p:txBody>
      </p:sp>
      <p:sp>
        <p:nvSpPr>
          <p:cNvPr id="12" name="Rectangle 11"/>
          <p:cNvSpPr/>
          <p:nvPr/>
        </p:nvSpPr>
        <p:spPr bwMode="auto">
          <a:xfrm>
            <a:off x="642938" y="3128963"/>
            <a:ext cx="3028950" cy="4714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pitchFamily="18" charset="-120"/>
            </a:endParaRPr>
          </a:p>
        </p:txBody>
      </p:sp>
      <p:sp>
        <p:nvSpPr>
          <p:cNvPr id="13" name="Rectangle 12"/>
          <p:cNvSpPr/>
          <p:nvPr/>
        </p:nvSpPr>
        <p:spPr bwMode="auto">
          <a:xfrm>
            <a:off x="5672138" y="3128963"/>
            <a:ext cx="2871787" cy="5143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4" name="Rectangle 13"/>
          <p:cNvSpPr/>
          <p:nvPr/>
        </p:nvSpPr>
        <p:spPr bwMode="auto">
          <a:xfrm>
            <a:off x="4943474" y="5326381"/>
            <a:ext cx="3957639" cy="4743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7" name="Rectangle 16"/>
          <p:cNvSpPr/>
          <p:nvPr/>
        </p:nvSpPr>
        <p:spPr bwMode="auto">
          <a:xfrm>
            <a:off x="628650" y="3128963"/>
            <a:ext cx="757238" cy="5000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ID</a:t>
            </a:r>
          </a:p>
        </p:txBody>
      </p:sp>
      <p:sp>
        <p:nvSpPr>
          <p:cNvPr id="18" name="Rectangle 17"/>
          <p:cNvSpPr/>
          <p:nvPr/>
        </p:nvSpPr>
        <p:spPr bwMode="auto">
          <a:xfrm>
            <a:off x="1385888" y="3128962"/>
            <a:ext cx="1214437" cy="4714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NAME</a:t>
            </a:r>
          </a:p>
        </p:txBody>
      </p:sp>
      <p:sp>
        <p:nvSpPr>
          <p:cNvPr id="19" name="Rectangle 18"/>
          <p:cNvSpPr/>
          <p:nvPr/>
        </p:nvSpPr>
        <p:spPr bwMode="auto">
          <a:xfrm>
            <a:off x="2586038" y="3143250"/>
            <a:ext cx="1100137"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Address</a:t>
            </a:r>
          </a:p>
        </p:txBody>
      </p:sp>
      <p:cxnSp>
        <p:nvCxnSpPr>
          <p:cNvPr id="21" name="Straight Connector 20"/>
          <p:cNvCxnSpPr>
            <a:stCxn id="19" idx="3"/>
            <a:endCxn id="13" idx="1"/>
          </p:cNvCxnSpPr>
          <p:nvPr/>
        </p:nvCxnSpPr>
        <p:spPr bwMode="auto">
          <a:xfrm>
            <a:off x="3686175" y="3371850"/>
            <a:ext cx="1985963" cy="14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00487" y="2781301"/>
            <a:ext cx="1695449" cy="369332"/>
          </a:xfrm>
          <a:prstGeom prst="rect">
            <a:avLst/>
          </a:prstGeom>
          <a:noFill/>
        </p:spPr>
        <p:txBody>
          <a:bodyPr wrap="square" rtlCol="0">
            <a:spAutoFit/>
          </a:bodyPr>
          <a:lstStyle/>
          <a:p>
            <a:r>
              <a:rPr lang="en-US" dirty="0" smtClean="0"/>
              <a:t>advisor</a:t>
            </a:r>
            <a:endParaRPr lang="en-US" dirty="0"/>
          </a:p>
        </p:txBody>
      </p:sp>
      <p:sp>
        <p:nvSpPr>
          <p:cNvPr id="23" name="Rectangle 22"/>
          <p:cNvSpPr/>
          <p:nvPr/>
        </p:nvSpPr>
        <p:spPr bwMode="auto">
          <a:xfrm>
            <a:off x="5700713" y="3143251"/>
            <a:ext cx="671512" cy="4714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ID</a:t>
            </a:r>
          </a:p>
        </p:txBody>
      </p:sp>
      <p:sp>
        <p:nvSpPr>
          <p:cNvPr id="24" name="Rectangle 23"/>
          <p:cNvSpPr/>
          <p:nvPr/>
        </p:nvSpPr>
        <p:spPr bwMode="auto">
          <a:xfrm>
            <a:off x="6343650" y="3143250"/>
            <a:ext cx="928688" cy="50006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NAME</a:t>
            </a:r>
          </a:p>
        </p:txBody>
      </p:sp>
      <p:sp>
        <p:nvSpPr>
          <p:cNvPr id="25" name="Rectangle 24"/>
          <p:cNvSpPr/>
          <p:nvPr/>
        </p:nvSpPr>
        <p:spPr bwMode="auto">
          <a:xfrm>
            <a:off x="7200900" y="3128963"/>
            <a:ext cx="871538" cy="5143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DEPT</a:t>
            </a:r>
          </a:p>
        </p:txBody>
      </p:sp>
      <p:sp>
        <p:nvSpPr>
          <p:cNvPr id="26" name="Rectangle 25"/>
          <p:cNvSpPr/>
          <p:nvPr/>
        </p:nvSpPr>
        <p:spPr bwMode="auto">
          <a:xfrm>
            <a:off x="8015288" y="3143250"/>
            <a:ext cx="1128712" cy="5286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OFFICE</a:t>
            </a:r>
          </a:p>
        </p:txBody>
      </p:sp>
      <p:sp>
        <p:nvSpPr>
          <p:cNvPr id="27" name="TextBox 26"/>
          <p:cNvSpPr txBox="1"/>
          <p:nvPr/>
        </p:nvSpPr>
        <p:spPr>
          <a:xfrm>
            <a:off x="5781675" y="2452688"/>
            <a:ext cx="1814512" cy="369332"/>
          </a:xfrm>
          <a:prstGeom prst="rect">
            <a:avLst/>
          </a:prstGeom>
          <a:noFill/>
        </p:spPr>
        <p:txBody>
          <a:bodyPr wrap="square" rtlCol="0">
            <a:spAutoFit/>
          </a:bodyPr>
          <a:lstStyle/>
          <a:p>
            <a:r>
              <a:rPr lang="en-US" dirty="0" smtClean="0"/>
              <a:t>Faculty</a:t>
            </a:r>
            <a:endParaRPr lang="en-US" dirty="0"/>
          </a:p>
        </p:txBody>
      </p:sp>
      <p:cxnSp>
        <p:nvCxnSpPr>
          <p:cNvPr id="29" name="Straight Connector 28"/>
          <p:cNvCxnSpPr>
            <a:stCxn id="25" idx="2"/>
            <a:endCxn id="14" idx="0"/>
          </p:cNvCxnSpPr>
          <p:nvPr/>
        </p:nvCxnSpPr>
        <p:spPr bwMode="auto">
          <a:xfrm flipH="1">
            <a:off x="6922294" y="3643313"/>
            <a:ext cx="714375" cy="1683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p:cNvSpPr txBox="1"/>
          <p:nvPr/>
        </p:nvSpPr>
        <p:spPr>
          <a:xfrm>
            <a:off x="5133975" y="4619625"/>
            <a:ext cx="1814512" cy="369332"/>
          </a:xfrm>
          <a:prstGeom prst="rect">
            <a:avLst/>
          </a:prstGeom>
          <a:noFill/>
        </p:spPr>
        <p:txBody>
          <a:bodyPr wrap="square" rtlCol="0">
            <a:spAutoFit/>
          </a:bodyPr>
          <a:lstStyle/>
          <a:p>
            <a:r>
              <a:rPr lang="en-US" dirty="0" smtClean="0"/>
              <a:t>Payroll</a:t>
            </a:r>
            <a:endParaRPr lang="en-US" dirty="0"/>
          </a:p>
        </p:txBody>
      </p:sp>
      <p:sp>
        <p:nvSpPr>
          <p:cNvPr id="31" name="Rectangle 30"/>
          <p:cNvSpPr/>
          <p:nvPr/>
        </p:nvSpPr>
        <p:spPr bwMode="auto">
          <a:xfrm>
            <a:off x="4957763" y="5329238"/>
            <a:ext cx="742950" cy="4857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ID</a:t>
            </a:r>
          </a:p>
        </p:txBody>
      </p:sp>
      <p:sp>
        <p:nvSpPr>
          <p:cNvPr id="32" name="Rectangle 31"/>
          <p:cNvSpPr/>
          <p:nvPr/>
        </p:nvSpPr>
        <p:spPr bwMode="auto">
          <a:xfrm>
            <a:off x="5715000" y="5314950"/>
            <a:ext cx="757238" cy="5143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JOB</a:t>
            </a:r>
          </a:p>
        </p:txBody>
      </p:sp>
      <p:sp>
        <p:nvSpPr>
          <p:cNvPr id="33" name="Rectangle 32"/>
          <p:cNvSpPr/>
          <p:nvPr/>
        </p:nvSpPr>
        <p:spPr bwMode="auto">
          <a:xfrm>
            <a:off x="6486525" y="5343525"/>
            <a:ext cx="14859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PAY-RATE</a:t>
            </a:r>
          </a:p>
        </p:txBody>
      </p:sp>
      <p:sp>
        <p:nvSpPr>
          <p:cNvPr id="37" name="Rectangle 36"/>
          <p:cNvSpPr/>
          <p:nvPr/>
        </p:nvSpPr>
        <p:spPr bwMode="auto">
          <a:xfrm>
            <a:off x="7986713" y="5372100"/>
            <a:ext cx="942975" cy="4143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TAX</a:t>
            </a:r>
          </a:p>
        </p:txBody>
      </p:sp>
      <p:sp>
        <p:nvSpPr>
          <p:cNvPr id="38" name="TextBox 37"/>
          <p:cNvSpPr txBox="1"/>
          <p:nvPr/>
        </p:nvSpPr>
        <p:spPr>
          <a:xfrm>
            <a:off x="6529387" y="3957637"/>
            <a:ext cx="2257425" cy="369332"/>
          </a:xfrm>
          <a:prstGeom prst="rect">
            <a:avLst/>
          </a:prstGeom>
          <a:noFill/>
        </p:spPr>
        <p:txBody>
          <a:bodyPr wrap="square" rtlCol="0">
            <a:spAutoFit/>
          </a:bodyPr>
          <a:lstStyle/>
          <a:p>
            <a:r>
              <a:rPr lang="en-US" dirty="0" smtClean="0"/>
              <a:t>Faculty employee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1225"/>
          </a:xfrm>
        </p:spPr>
        <p:txBody>
          <a:bodyPr/>
          <a:lstStyle/>
          <a:p>
            <a:r>
              <a:rPr lang="en-US" sz="3200" dirty="0" smtClean="0"/>
              <a:t>How DBMS is related to other pieces of System software</a:t>
            </a:r>
            <a:endParaRPr lang="en-US" sz="3200" dirty="0"/>
          </a:p>
        </p:txBody>
      </p:sp>
      <p:sp>
        <p:nvSpPr>
          <p:cNvPr id="4" name="Rectangle 3"/>
          <p:cNvSpPr/>
          <p:nvPr/>
        </p:nvSpPr>
        <p:spPr bwMode="auto">
          <a:xfrm>
            <a:off x="1400175" y="1228726"/>
            <a:ext cx="2343150" cy="8143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Source program with DDL commands</a:t>
            </a:r>
          </a:p>
        </p:txBody>
      </p:sp>
      <p:sp>
        <p:nvSpPr>
          <p:cNvPr id="7" name="Oval 6"/>
          <p:cNvSpPr/>
          <p:nvPr/>
        </p:nvSpPr>
        <p:spPr bwMode="auto">
          <a:xfrm>
            <a:off x="1528762" y="2428875"/>
            <a:ext cx="2300287" cy="51435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preprocessor</a:t>
            </a:r>
          </a:p>
        </p:txBody>
      </p:sp>
      <p:cxnSp>
        <p:nvCxnSpPr>
          <p:cNvPr id="9" name="Straight Arrow Connector 8"/>
          <p:cNvCxnSpPr>
            <a:stCxn id="4" idx="2"/>
            <a:endCxn id="7" idx="0"/>
          </p:cNvCxnSpPr>
          <p:nvPr/>
        </p:nvCxnSpPr>
        <p:spPr bwMode="auto">
          <a:xfrm>
            <a:off x="2571750" y="2043113"/>
            <a:ext cx="107156" cy="3857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Rectangle 9"/>
          <p:cNvSpPr/>
          <p:nvPr/>
        </p:nvSpPr>
        <p:spPr bwMode="auto">
          <a:xfrm>
            <a:off x="1714501" y="3214688"/>
            <a:ext cx="2057400" cy="8715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Source program with call statement </a:t>
            </a:r>
          </a:p>
        </p:txBody>
      </p:sp>
      <p:cxnSp>
        <p:nvCxnSpPr>
          <p:cNvPr id="12" name="Straight Arrow Connector 11"/>
          <p:cNvCxnSpPr>
            <a:endCxn id="10" idx="0"/>
          </p:cNvCxnSpPr>
          <p:nvPr/>
        </p:nvCxnSpPr>
        <p:spPr bwMode="auto">
          <a:xfrm flipH="1">
            <a:off x="2743201" y="2843213"/>
            <a:ext cx="42862" cy="3714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Oval 12"/>
          <p:cNvSpPr/>
          <p:nvPr/>
        </p:nvSpPr>
        <p:spPr bwMode="auto">
          <a:xfrm>
            <a:off x="1671637" y="4414839"/>
            <a:ext cx="2171700" cy="62865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compiler</a:t>
            </a:r>
          </a:p>
        </p:txBody>
      </p:sp>
      <p:cxnSp>
        <p:nvCxnSpPr>
          <p:cNvPr id="16" name="Straight Arrow Connector 15"/>
          <p:cNvCxnSpPr>
            <a:stCxn id="10" idx="2"/>
            <a:endCxn id="13" idx="0"/>
          </p:cNvCxnSpPr>
          <p:nvPr/>
        </p:nvCxnSpPr>
        <p:spPr bwMode="auto">
          <a:xfrm>
            <a:off x="2743201" y="4086225"/>
            <a:ext cx="14286" cy="328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bwMode="auto">
          <a:xfrm>
            <a:off x="1714500" y="5300662"/>
            <a:ext cx="2143125" cy="6429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object program </a:t>
            </a:r>
          </a:p>
        </p:txBody>
      </p:sp>
      <p:cxnSp>
        <p:nvCxnSpPr>
          <p:cNvPr id="20" name="Straight Arrow Connector 19"/>
          <p:cNvCxnSpPr>
            <a:stCxn id="13" idx="4"/>
            <a:endCxn id="17" idx="0"/>
          </p:cNvCxnSpPr>
          <p:nvPr/>
        </p:nvCxnSpPr>
        <p:spPr bwMode="auto">
          <a:xfrm>
            <a:off x="2757487" y="5043489"/>
            <a:ext cx="28576" cy="2571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Flowchart: Magnetic Disk 20"/>
          <p:cNvSpPr/>
          <p:nvPr/>
        </p:nvSpPr>
        <p:spPr bwMode="auto">
          <a:xfrm>
            <a:off x="1843088" y="6129338"/>
            <a:ext cx="1857375" cy="500062"/>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pitchFamily="18" charset="-120"/>
              </a:rPr>
              <a:t> DBMS</a:t>
            </a:r>
          </a:p>
        </p:txBody>
      </p:sp>
      <p:cxnSp>
        <p:nvCxnSpPr>
          <p:cNvPr id="23" name="Straight Arrow Connector 22"/>
          <p:cNvCxnSpPr>
            <a:stCxn id="17" idx="2"/>
            <a:endCxn id="21" idx="1"/>
          </p:cNvCxnSpPr>
          <p:nvPr/>
        </p:nvCxnSpPr>
        <p:spPr bwMode="auto">
          <a:xfrm flipH="1">
            <a:off x="2771776" y="5943600"/>
            <a:ext cx="14287" cy="1857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pPr algn="just">
              <a:buNone/>
            </a:pPr>
            <a:r>
              <a:rPr lang="en-US" dirty="0" smtClean="0"/>
              <a:t>   User interface is one, which allows the user to communicate with the system in order to perform certain tasks.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DEVICES: </a:t>
            </a:r>
            <a:br>
              <a:rPr lang="en-US" b="1" dirty="0" smtClean="0"/>
            </a:br>
            <a:endParaRPr lang="en-US" dirty="0"/>
          </a:p>
        </p:txBody>
      </p:sp>
      <p:sp>
        <p:nvSpPr>
          <p:cNvPr id="3" name="Content Placeholder 2"/>
          <p:cNvSpPr>
            <a:spLocks noGrp="1"/>
          </p:cNvSpPr>
          <p:nvPr>
            <p:ph idx="1"/>
          </p:nvPr>
        </p:nvSpPr>
        <p:spPr/>
        <p:txBody>
          <a:bodyPr/>
          <a:lstStyle/>
          <a:p>
            <a:pPr>
              <a:buNone/>
            </a:pPr>
            <a:r>
              <a:rPr lang="en-US" sz="2800" dirty="0" smtClean="0"/>
              <a:t>The input devices are used to enter elements of text being edited, </a:t>
            </a:r>
          </a:p>
          <a:p>
            <a:pPr>
              <a:buNone/>
            </a:pPr>
            <a:r>
              <a:rPr lang="en-US" sz="2800" dirty="0" smtClean="0"/>
              <a:t>Input devices are categorized as:</a:t>
            </a:r>
          </a:p>
          <a:p>
            <a:pPr>
              <a:buNone/>
            </a:pPr>
            <a:r>
              <a:rPr lang="en-US" sz="2800" dirty="0" smtClean="0"/>
              <a:t> 1) Text devices </a:t>
            </a:r>
          </a:p>
          <a:p>
            <a:pPr>
              <a:buNone/>
            </a:pPr>
            <a:r>
              <a:rPr lang="en-US" sz="2800" dirty="0" smtClean="0"/>
              <a:t>2) Button devices </a:t>
            </a:r>
          </a:p>
          <a:p>
            <a:pPr>
              <a:buNone/>
            </a:pPr>
            <a:r>
              <a:rPr lang="en-US" sz="2800" dirty="0" smtClean="0"/>
              <a:t>3) Locator devices </a:t>
            </a:r>
          </a:p>
          <a:p>
            <a:pPr>
              <a:buNone/>
            </a:pP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devices</a:t>
            </a:r>
            <a:endParaRPr lang="en-US" dirty="0"/>
          </a:p>
        </p:txBody>
      </p:sp>
      <p:sp>
        <p:nvSpPr>
          <p:cNvPr id="3" name="Content Placeholder 2"/>
          <p:cNvSpPr>
            <a:spLocks noGrp="1"/>
          </p:cNvSpPr>
          <p:nvPr>
            <p:ph idx="1"/>
          </p:nvPr>
        </p:nvSpPr>
        <p:spPr/>
        <p:txBody>
          <a:bodyPr/>
          <a:lstStyle/>
          <a:p>
            <a:pPr algn="just"/>
            <a:r>
              <a:rPr lang="en-US" sz="2800" dirty="0" smtClean="0"/>
              <a:t>Text or string devices are typically typewriter like keyboards on which user presses and release keys, sending unique code for each key. </a:t>
            </a:r>
          </a:p>
          <a:p>
            <a:pPr algn="just">
              <a:buNone/>
            </a:pPr>
            <a:endParaRPr lang="en-US" sz="2800" dirty="0" smtClean="0"/>
          </a:p>
          <a:p>
            <a:pPr algn="just"/>
            <a:r>
              <a:rPr lang="en-US" sz="2800" dirty="0" smtClean="0"/>
              <a:t>Virtually all computer key boards are of the QWERTY type.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or Choice devices </a:t>
            </a:r>
            <a:br>
              <a:rPr lang="en-US" b="1" dirty="0" smtClean="0"/>
            </a:br>
            <a:endParaRPr lang="en-US" dirty="0"/>
          </a:p>
        </p:txBody>
      </p:sp>
      <p:sp>
        <p:nvSpPr>
          <p:cNvPr id="3" name="Content Placeholder 2"/>
          <p:cNvSpPr>
            <a:spLocks noGrp="1"/>
          </p:cNvSpPr>
          <p:nvPr>
            <p:ph idx="1"/>
          </p:nvPr>
        </p:nvSpPr>
        <p:spPr/>
        <p:txBody>
          <a:bodyPr/>
          <a:lstStyle/>
          <a:p>
            <a:r>
              <a:rPr lang="en-US" sz="2800" dirty="0" smtClean="0"/>
              <a:t>Button or Choice devices generate an interrupt </a:t>
            </a:r>
          </a:p>
          <a:p>
            <a:r>
              <a:rPr lang="en-US" sz="2800" dirty="0" smtClean="0"/>
              <a:t>special function keys are available on the key board.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SchnGerst_f06[2]"/>
          <p:cNvPicPr>
            <a:picLocks noGrp="1" noChangeAspect="1" noChangeArrowheads="1"/>
          </p:cNvPicPr>
          <p:nvPr>
            <p:ph sz="half" idx="1"/>
          </p:nvPr>
        </p:nvPicPr>
        <p:blipFill>
          <a:blip r:embed="rId2" cstate="print"/>
          <a:srcRect/>
          <a:stretch>
            <a:fillRect/>
          </a:stretch>
        </p:blipFill>
        <p:spPr>
          <a:xfrm>
            <a:off x="1355725" y="2346325"/>
            <a:ext cx="7450138" cy="3763963"/>
          </a:xfrm>
          <a:noFill/>
        </p:spPr>
      </p:pic>
      <p:sp>
        <p:nvSpPr>
          <p:cNvPr id="4099" name="Rectangle 6"/>
          <p:cNvSpPr>
            <a:spLocks noGrp="1" noChangeArrowheads="1"/>
          </p:cNvSpPr>
          <p:nvPr>
            <p:ph type="body" sz="half" idx="2"/>
          </p:nvPr>
        </p:nvSpPr>
        <p:spPr>
          <a:xfrm>
            <a:off x="1498600" y="477838"/>
            <a:ext cx="6759575" cy="608012"/>
          </a:xfrm>
        </p:spPr>
        <p:txBody>
          <a:bodyPr/>
          <a:lstStyle/>
          <a:p>
            <a:pPr algn="ctr" eaLnBrk="1" hangingPunct="1">
              <a:buFont typeface="Wingdings" pitchFamily="2" charset="2"/>
              <a:buNone/>
            </a:pPr>
            <a:r>
              <a:rPr lang="en-US" sz="4400" smtClean="0"/>
              <a:t>Types of System Software</a:t>
            </a:r>
          </a:p>
        </p:txBody>
      </p:sp>
      <p:sp>
        <p:nvSpPr>
          <p:cNvPr id="4100" name="Slide Number Placeholder 5"/>
          <p:cNvSpPr>
            <a:spLocks noGrp="1"/>
          </p:cNvSpPr>
          <p:nvPr>
            <p:ph type="sldNum" sz="quarter" idx="11"/>
          </p:nvPr>
        </p:nvSpPr>
        <p:spPr>
          <a:noFill/>
        </p:spPr>
        <p:txBody>
          <a:bodyPr/>
          <a:lstStyle/>
          <a:p>
            <a:fld id="{7DBE03A7-847B-42F4-A8C8-1C3AC51D6774}" type="slidenum">
              <a:rPr lang="en-US" altLang="en-US" smtClean="0"/>
              <a:pPr/>
              <a:t>2</a:t>
            </a:fld>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Locator device</a:t>
            </a:r>
            <a:endParaRPr lang="en-US" dirty="0"/>
          </a:p>
        </p:txBody>
      </p:sp>
      <p:sp>
        <p:nvSpPr>
          <p:cNvPr id="3" name="Content Placeholder 2"/>
          <p:cNvSpPr>
            <a:spLocks noGrp="1"/>
          </p:cNvSpPr>
          <p:nvPr>
            <p:ph idx="1"/>
          </p:nvPr>
        </p:nvSpPr>
        <p:spPr/>
        <p:txBody>
          <a:bodyPr/>
          <a:lstStyle/>
          <a:p>
            <a:r>
              <a:rPr lang="en-US" dirty="0" smtClean="0"/>
              <a:t>Locator devices are two-dimensional analog-to-digital converters</a:t>
            </a:r>
          </a:p>
          <a:p>
            <a:r>
              <a:rPr lang="en-US" dirty="0" smtClean="0"/>
              <a:t>The most common such devices for editing applications are the mouse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voice input device</a:t>
            </a:r>
            <a:endParaRPr lang="en-US" dirty="0"/>
          </a:p>
        </p:txBody>
      </p:sp>
      <p:sp>
        <p:nvSpPr>
          <p:cNvPr id="3" name="Content Placeholder 2"/>
          <p:cNvSpPr>
            <a:spLocks noGrp="1"/>
          </p:cNvSpPr>
          <p:nvPr>
            <p:ph idx="1"/>
          </p:nvPr>
        </p:nvSpPr>
        <p:spPr/>
        <p:txBody>
          <a:bodyPr/>
          <a:lstStyle/>
          <a:p>
            <a:r>
              <a:rPr lang="en-US" dirty="0" smtClean="0"/>
              <a:t>Voice-input devices, which translate spoken words to their textual equivalents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DEVICES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The output devices let the user view the elements being edited and the result of the editing operations </a:t>
            </a:r>
          </a:p>
          <a:p>
            <a:r>
              <a:rPr lang="en-US" sz="2800" b="1" dirty="0" smtClean="0"/>
              <a:t>teletypewriters </a:t>
            </a:r>
          </a:p>
          <a:p>
            <a:r>
              <a:rPr lang="en-US" sz="2800" b="1" dirty="0" smtClean="0"/>
              <a:t>Cathode Ray Tube (CRT) </a:t>
            </a:r>
          </a:p>
          <a:p>
            <a:endParaRPr lang="en-US" dirty="0" smtClean="0"/>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Text editors</a:t>
            </a:r>
          </a:p>
        </p:txBody>
      </p:sp>
      <p:sp>
        <p:nvSpPr>
          <p:cNvPr id="14339" name="Content Placeholder 2"/>
          <p:cNvSpPr>
            <a:spLocks noGrp="1"/>
          </p:cNvSpPr>
          <p:nvPr>
            <p:ph idx="1"/>
          </p:nvPr>
        </p:nvSpPr>
        <p:spPr/>
        <p:txBody>
          <a:bodyPr/>
          <a:lstStyle/>
          <a:p>
            <a:pPr algn="just">
              <a:buNone/>
            </a:pPr>
            <a:r>
              <a:rPr lang="en-US" dirty="0" smtClean="0"/>
              <a:t>   A </a:t>
            </a:r>
            <a:r>
              <a:rPr lang="en-US" b="1" dirty="0" smtClean="0"/>
              <a:t>text editor</a:t>
            </a:r>
            <a:r>
              <a:rPr lang="en-US" dirty="0" smtClean="0"/>
              <a:t> is a type of program used for editing plain text files.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Overview of Editing Process</a:t>
            </a:r>
          </a:p>
        </p:txBody>
      </p:sp>
      <p:sp>
        <p:nvSpPr>
          <p:cNvPr id="15363" name="Content Placeholder 2"/>
          <p:cNvSpPr>
            <a:spLocks noGrp="1"/>
          </p:cNvSpPr>
          <p:nvPr>
            <p:ph idx="1"/>
          </p:nvPr>
        </p:nvSpPr>
        <p:spPr>
          <a:xfrm>
            <a:off x="457200" y="1600200"/>
            <a:ext cx="8401050" cy="4525963"/>
          </a:xfrm>
        </p:spPr>
        <p:txBody>
          <a:bodyPr/>
          <a:lstStyle/>
          <a:p>
            <a:pPr>
              <a:buNone/>
            </a:pPr>
            <a:r>
              <a:rPr lang="en-US" dirty="0" smtClean="0"/>
              <a:t>   </a:t>
            </a:r>
            <a:r>
              <a:rPr lang="en-US" sz="2800" dirty="0" smtClean="0"/>
              <a:t>1. select the part of the target document to be  </a:t>
            </a:r>
          </a:p>
          <a:p>
            <a:pPr>
              <a:buNone/>
            </a:pPr>
            <a:r>
              <a:rPr lang="en-US" sz="2800" dirty="0" smtClean="0"/>
              <a:t>        viewed and manipulated. </a:t>
            </a:r>
          </a:p>
          <a:p>
            <a:pPr>
              <a:buNone/>
            </a:pPr>
            <a:r>
              <a:rPr lang="en-US" sz="2800" dirty="0" smtClean="0"/>
              <a:t>	2. Determine how to format this view on-line and </a:t>
            </a:r>
          </a:p>
          <a:p>
            <a:pPr>
              <a:buNone/>
            </a:pPr>
            <a:r>
              <a:rPr lang="en-US" sz="2800" dirty="0" smtClean="0"/>
              <a:t>        how to display it. </a:t>
            </a:r>
          </a:p>
          <a:p>
            <a:pPr>
              <a:buNone/>
            </a:pPr>
            <a:r>
              <a:rPr lang="en-US" sz="2800" dirty="0" smtClean="0"/>
              <a:t>	3. Specify and execute operations that modify the </a:t>
            </a:r>
          </a:p>
          <a:p>
            <a:pPr>
              <a:buNone/>
            </a:pPr>
            <a:r>
              <a:rPr lang="en-US" sz="2800" dirty="0" smtClean="0"/>
              <a:t>         target document.</a:t>
            </a:r>
          </a:p>
          <a:p>
            <a:pPr>
              <a:buNone/>
            </a:pPr>
            <a:r>
              <a:rPr lang="en-US" sz="2800" dirty="0" smtClean="0"/>
              <a:t>     4. Update the view appropriately.  </a:t>
            </a:r>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739775"/>
          </a:xfrm>
        </p:spPr>
        <p:txBody>
          <a:bodyPr/>
          <a:lstStyle/>
          <a:p>
            <a:r>
              <a:rPr lang="en-US" dirty="0" smtClean="0"/>
              <a:t> Editor Structure</a:t>
            </a:r>
          </a:p>
        </p:txBody>
      </p:sp>
      <p:pic>
        <p:nvPicPr>
          <p:cNvPr id="18435" name="Picture 2"/>
          <p:cNvPicPr>
            <a:picLocks noChangeAspect="1" noChangeArrowheads="1"/>
          </p:cNvPicPr>
          <p:nvPr/>
        </p:nvPicPr>
        <p:blipFill>
          <a:blip r:embed="rId2" cstate="print"/>
          <a:srcRect/>
          <a:stretch>
            <a:fillRect/>
          </a:stretch>
        </p:blipFill>
        <p:spPr bwMode="auto">
          <a:xfrm>
            <a:off x="409575" y="1071563"/>
            <a:ext cx="83915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Language Processor </a:t>
            </a:r>
          </a:p>
        </p:txBody>
      </p:sp>
      <p:sp>
        <p:nvSpPr>
          <p:cNvPr id="3" name="Content Placeholder 2"/>
          <p:cNvSpPr>
            <a:spLocks noGrp="1"/>
          </p:cNvSpPr>
          <p:nvPr>
            <p:ph idx="1"/>
          </p:nvPr>
        </p:nvSpPr>
        <p:spPr/>
        <p:txBody>
          <a:bodyPr/>
          <a:lstStyle/>
          <a:p>
            <a:pPr algn="just">
              <a:buNone/>
            </a:pPr>
            <a:r>
              <a:rPr lang="en-US" dirty="0" smtClean="0"/>
              <a:t>   It accepts input from the user's input devices, and analyzes the tokens and syntactic structure of the commands.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Component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sz="2800" dirty="0" smtClean="0"/>
              <a:t>    In editing a document, the start of the area to be edited is determined by the current editing pointer maintained by the editing component, which is the collection of modules dealing with editing tasks.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Traveling Component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   The traveling component of the editor actually performs the setting of the current editing and viewing pointers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Component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start of the area to be viewed is determined by the current viewing pointer.</a:t>
            </a:r>
          </a:p>
          <a:p>
            <a:pPr algn="just"/>
            <a:r>
              <a:rPr lang="en-US" dirty="0" smtClean="0"/>
              <a:t> This pointer is maintained by the viewing component of the editor, which is a collection of modules responsible for determining the next view.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b="1" smtClean="0">
                <a:latin typeface="Times" pitchFamily="18" charset="0"/>
              </a:rPr>
              <a:t>File-Based Systems</a:t>
            </a:r>
            <a:endParaRPr lang="en-GB" b="1" smtClean="0">
              <a:solidFill>
                <a:schemeClr val="tx1"/>
              </a:solidFill>
              <a:latin typeface="Times" pitchFamily="18" charset="0"/>
            </a:endParaRPr>
          </a:p>
        </p:txBody>
      </p:sp>
      <p:sp>
        <p:nvSpPr>
          <p:cNvPr id="34819" name="Rectangle 3"/>
          <p:cNvSpPr>
            <a:spLocks noGrp="1" noChangeArrowheads="1"/>
          </p:cNvSpPr>
          <p:nvPr>
            <p:ph type="body" idx="1"/>
          </p:nvPr>
        </p:nvSpPr>
        <p:spPr>
          <a:xfrm>
            <a:off x="457200" y="1676400"/>
            <a:ext cx="7848600" cy="4114800"/>
          </a:xfrm>
        </p:spPr>
        <p:txBody>
          <a:bodyPr/>
          <a:lstStyle/>
          <a:p>
            <a:r>
              <a:rPr lang="en-GB" b="1" smtClean="0">
                <a:latin typeface="Times" pitchFamily="18" charset="0"/>
              </a:rPr>
              <a:t>Collection of application programs that perform services for the end users (e.g. reports).  </a:t>
            </a:r>
          </a:p>
          <a:p>
            <a:pPr lvl="1">
              <a:lnSpc>
                <a:spcPct val="30000"/>
              </a:lnSpc>
            </a:pPr>
            <a:endParaRPr lang="en-GB" b="1" smtClean="0">
              <a:latin typeface="Times" pitchFamily="18" charset="0"/>
            </a:endParaRPr>
          </a:p>
          <a:p>
            <a:r>
              <a:rPr lang="en-GB" b="1" smtClean="0">
                <a:latin typeface="Times" pitchFamily="18" charset="0"/>
              </a:rPr>
              <a:t>Each program defines and manages its own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Component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display component produces a display by mapping the buffer to a rectangular subset of the screen, usually a window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Filter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editing filter filters the document to generate a new editing buffer based on the current editing pointer as well as on the editing filter parameters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Filter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This component filters the document to generate a new viewing buffer based on the current viewing pointer as well as on the viewing filter parameters.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781050" y="1285875"/>
            <a:ext cx="76676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Interactive Debugging systems</a:t>
            </a:r>
          </a:p>
        </p:txBody>
      </p:sp>
      <p:sp>
        <p:nvSpPr>
          <p:cNvPr id="24579" name="Content Placeholder 2"/>
          <p:cNvSpPr>
            <a:spLocks noGrp="1"/>
          </p:cNvSpPr>
          <p:nvPr>
            <p:ph idx="1"/>
          </p:nvPr>
        </p:nvSpPr>
        <p:spPr/>
        <p:txBody>
          <a:bodyPr/>
          <a:lstStyle/>
          <a:p>
            <a:pPr algn="just">
              <a:buFontTx/>
              <a:buNone/>
            </a:pPr>
            <a:r>
              <a:rPr lang="en-US" smtClean="0"/>
              <a:t>   An interactive debugging system provides programmers with facilities that aid in the testing and debugging of programs.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Breakpoints </a:t>
            </a:r>
            <a:br>
              <a:rPr lang="en-US" b="1" dirty="0" smtClean="0"/>
            </a:br>
            <a:endParaRPr lang="en-US" dirty="0"/>
          </a:p>
        </p:txBody>
      </p:sp>
      <p:sp>
        <p:nvSpPr>
          <p:cNvPr id="3" name="Content Placeholder 2"/>
          <p:cNvSpPr>
            <a:spLocks noGrp="1"/>
          </p:cNvSpPr>
          <p:nvPr>
            <p:ph idx="1"/>
          </p:nvPr>
        </p:nvSpPr>
        <p:spPr/>
        <p:txBody>
          <a:bodyPr/>
          <a:lstStyle/>
          <a:p>
            <a:pPr algn="just"/>
            <a:r>
              <a:rPr lang="en-US" sz="2800" dirty="0" smtClean="0"/>
              <a:t>The programmer may define break points which cause execution to be suspended, when a specified point in the program is reached. </a:t>
            </a:r>
          </a:p>
          <a:p>
            <a:pPr algn="just">
              <a:buNone/>
            </a:pPr>
            <a:endParaRPr lang="en-US" sz="2800" dirty="0" smtClean="0"/>
          </a:p>
          <a:p>
            <a:pPr algn="just"/>
            <a:r>
              <a:rPr lang="en-US" sz="2800" dirty="0" smtClean="0"/>
              <a:t>After execution is suspended, the debugging command is used to analyze the progress of the program and to diagnose errors detected.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Conditional Expressions </a:t>
            </a:r>
            <a:endParaRPr lang="en-US" dirty="0"/>
          </a:p>
        </p:txBody>
      </p:sp>
      <p:sp>
        <p:nvSpPr>
          <p:cNvPr id="3" name="Content Placeholder 2"/>
          <p:cNvSpPr>
            <a:spLocks noGrp="1"/>
          </p:cNvSpPr>
          <p:nvPr>
            <p:ph idx="1"/>
          </p:nvPr>
        </p:nvSpPr>
        <p:spPr/>
        <p:txBody>
          <a:bodyPr/>
          <a:lstStyle/>
          <a:p>
            <a:pPr algn="just"/>
            <a:r>
              <a:rPr lang="en-US" sz="2800" dirty="0" smtClean="0"/>
              <a:t>Programmers can define some conditional expressions, evaluated during the debugging session, program execution is suspended, when conditions are met,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Gaits</a:t>
            </a:r>
            <a:endParaRPr lang="en-US" dirty="0"/>
          </a:p>
        </p:txBody>
      </p:sp>
      <p:sp>
        <p:nvSpPr>
          <p:cNvPr id="3" name="Content Placeholder 2"/>
          <p:cNvSpPr>
            <a:spLocks noGrp="1"/>
          </p:cNvSpPr>
          <p:nvPr>
            <p:ph idx="1"/>
          </p:nvPr>
        </p:nvSpPr>
        <p:spPr/>
        <p:txBody>
          <a:bodyPr/>
          <a:lstStyle/>
          <a:p>
            <a:r>
              <a:rPr lang="en-US" b="1" dirty="0" smtClean="0"/>
              <a:t>useful in running the program in various speeds called gaits.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endParaRPr lang="en-US" dirty="0"/>
          </a:p>
        </p:txBody>
      </p:sp>
      <p:sp>
        <p:nvSpPr>
          <p:cNvPr id="3" name="Content Placeholder 2"/>
          <p:cNvSpPr>
            <a:spLocks noGrp="1"/>
          </p:cNvSpPr>
          <p:nvPr>
            <p:ph idx="1"/>
          </p:nvPr>
        </p:nvSpPr>
        <p:spPr/>
        <p:txBody>
          <a:bodyPr/>
          <a:lstStyle/>
          <a:p>
            <a:r>
              <a:rPr lang="en-US" dirty="0" smtClean="0"/>
              <a:t>Tracing can be used to track the flow of execution logic and data modifications.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4360" y="342900"/>
            <a:ext cx="8229600" cy="914400"/>
          </a:xfrm>
        </p:spPr>
        <p:txBody>
          <a:bodyPr/>
          <a:lstStyle/>
          <a:p>
            <a:r>
              <a:rPr lang="en-US" sz="3600" dirty="0" err="1" smtClean="0"/>
              <a:t>Traceback</a:t>
            </a:r>
            <a:r>
              <a:rPr lang="en-US" sz="3600" dirty="0" smtClean="0"/>
              <a:t> </a:t>
            </a:r>
            <a:r>
              <a:rPr lang="en-US" sz="3600" b="1" dirty="0" smtClean="0"/>
              <a:t/>
            </a:r>
            <a:br>
              <a:rPr lang="en-US" sz="3600" b="1" dirty="0" smtClean="0"/>
            </a:br>
            <a:endParaRPr lang="en-US" sz="3600" dirty="0" smtClean="0"/>
          </a:p>
        </p:txBody>
      </p:sp>
      <p:sp>
        <p:nvSpPr>
          <p:cNvPr id="25603" name="Content Placeholder 2"/>
          <p:cNvSpPr>
            <a:spLocks noGrp="1"/>
          </p:cNvSpPr>
          <p:nvPr>
            <p:ph idx="1"/>
          </p:nvPr>
        </p:nvSpPr>
        <p:spPr/>
        <p:txBody>
          <a:bodyPr/>
          <a:lstStyle/>
          <a:p>
            <a:pPr algn="just">
              <a:buFontTx/>
              <a:buNone/>
            </a:pPr>
            <a:endParaRPr lang="en-US" sz="2800" dirty="0" smtClean="0"/>
          </a:p>
          <a:p>
            <a:pPr algn="just">
              <a:buNone/>
            </a:pPr>
            <a:r>
              <a:rPr lang="en-US" sz="2800" dirty="0" smtClean="0"/>
              <a:t> </a:t>
            </a:r>
          </a:p>
          <a:p>
            <a:pPr algn="just"/>
            <a:r>
              <a:rPr lang="en-US" sz="2800" dirty="0" smtClean="0"/>
              <a:t>Trace back can show the path by which the current statement was reached</a:t>
            </a:r>
          </a:p>
          <a:p>
            <a:pPr>
              <a:buFontTx/>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b="1" smtClean="0">
                <a:latin typeface="Times" pitchFamily="18" charset="0"/>
              </a:rPr>
              <a:t>Limitations of File-Based Approach</a:t>
            </a:r>
            <a:endParaRPr lang="en-GB" b="1" smtClean="0">
              <a:solidFill>
                <a:schemeClr val="tx1"/>
              </a:solidFill>
              <a:latin typeface="Times" pitchFamily="18" charset="0"/>
            </a:endParaRPr>
          </a:p>
        </p:txBody>
      </p:sp>
      <p:sp>
        <p:nvSpPr>
          <p:cNvPr id="35843" name="Rectangle 3"/>
          <p:cNvSpPr>
            <a:spLocks noGrp="1" noChangeArrowheads="1"/>
          </p:cNvSpPr>
          <p:nvPr>
            <p:ph type="body" idx="1"/>
          </p:nvPr>
        </p:nvSpPr>
        <p:spPr>
          <a:xfrm>
            <a:off x="533400" y="1676400"/>
            <a:ext cx="7727950" cy="4114800"/>
          </a:xfrm>
        </p:spPr>
        <p:txBody>
          <a:bodyPr/>
          <a:lstStyle/>
          <a:p>
            <a:pPr>
              <a:lnSpc>
                <a:spcPct val="90000"/>
              </a:lnSpc>
            </a:pPr>
            <a:r>
              <a:rPr lang="en-GB" b="1" smtClean="0">
                <a:latin typeface="Times" pitchFamily="18" charset="0"/>
              </a:rPr>
              <a:t>Separation and isolation of data</a:t>
            </a:r>
          </a:p>
          <a:p>
            <a:pPr lvl="1">
              <a:lnSpc>
                <a:spcPct val="90000"/>
              </a:lnSpc>
            </a:pPr>
            <a:r>
              <a:rPr lang="en-GB" sz="2600" b="1" smtClean="0">
                <a:latin typeface="Times" pitchFamily="18" charset="0"/>
              </a:rPr>
              <a:t>Each program maintains its own set of data.</a:t>
            </a:r>
          </a:p>
          <a:p>
            <a:pPr lvl="1">
              <a:lnSpc>
                <a:spcPct val="90000"/>
              </a:lnSpc>
            </a:pPr>
            <a:r>
              <a:rPr lang="en-GB" sz="2600" b="1" smtClean="0">
                <a:latin typeface="Times" pitchFamily="18" charset="0"/>
              </a:rPr>
              <a:t>Users of one program may be unaware of potentially useful data held by other programs.</a:t>
            </a:r>
            <a:endParaRPr lang="en-GB" b="1" smtClean="0">
              <a:latin typeface="Times" pitchFamily="18" charset="0"/>
            </a:endParaRPr>
          </a:p>
          <a:p>
            <a:pPr lvl="1">
              <a:lnSpc>
                <a:spcPct val="90000"/>
              </a:lnSpc>
            </a:pPr>
            <a:endParaRPr lang="en-GB" b="1" smtClean="0">
              <a:latin typeface="Times" pitchFamily="18" charset="0"/>
            </a:endParaRPr>
          </a:p>
          <a:p>
            <a:pPr>
              <a:lnSpc>
                <a:spcPct val="90000"/>
              </a:lnSpc>
            </a:pPr>
            <a:r>
              <a:rPr lang="en-GB" b="1" smtClean="0">
                <a:latin typeface="Times" pitchFamily="18" charset="0"/>
              </a:rPr>
              <a:t>Duplication of data</a:t>
            </a:r>
          </a:p>
          <a:p>
            <a:pPr lvl="1">
              <a:lnSpc>
                <a:spcPct val="90000"/>
              </a:lnSpc>
            </a:pPr>
            <a:r>
              <a:rPr lang="en-GB" sz="2600" b="1" smtClean="0">
                <a:latin typeface="Times" pitchFamily="18" charset="0"/>
              </a:rPr>
              <a:t>Same data is held by different programs.</a:t>
            </a:r>
          </a:p>
          <a:p>
            <a:pPr lvl="1">
              <a:lnSpc>
                <a:spcPct val="90000"/>
              </a:lnSpc>
            </a:pPr>
            <a:r>
              <a:rPr lang="en-GB" sz="2600" b="1" smtClean="0">
                <a:latin typeface="Times" pitchFamily="18" charset="0"/>
              </a:rPr>
              <a:t>Wasted space and potentially different values and/or different formats for the same item.</a:t>
            </a:r>
            <a:endParaRPr lang="en-GB" b="1" smtClean="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58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Program-display Capabilities </a:t>
            </a:r>
          </a:p>
        </p:txBody>
      </p:sp>
      <p:sp>
        <p:nvSpPr>
          <p:cNvPr id="26627" name="Content Placeholder 2"/>
          <p:cNvSpPr>
            <a:spLocks noGrp="1"/>
          </p:cNvSpPr>
          <p:nvPr>
            <p:ph idx="1"/>
          </p:nvPr>
        </p:nvSpPr>
        <p:spPr>
          <a:xfrm>
            <a:off x="457200" y="1514475"/>
            <a:ext cx="8229600" cy="4743450"/>
          </a:xfrm>
        </p:spPr>
        <p:txBody>
          <a:bodyPr/>
          <a:lstStyle/>
          <a:p>
            <a:pPr algn="just"/>
            <a:r>
              <a:rPr lang="en-US" sz="2800" dirty="0" smtClean="0"/>
              <a:t>Debugging system should  have a good program display capabilities. It must be possible to display the program being debugged, complete with statement numbers. </a:t>
            </a:r>
          </a:p>
          <a:p>
            <a:pPr>
              <a:buFontTx/>
              <a:buNone/>
            </a:pPr>
            <a:endParaRPr lang="en-US" sz="28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1039812"/>
          </a:xfrm>
        </p:spPr>
        <p:txBody>
          <a:bodyPr/>
          <a:lstStyle/>
          <a:p>
            <a:r>
              <a:rPr lang="en-US" b="1" smtClean="0"/>
              <a:t>Debugging Function and Capabilities:</a:t>
            </a:r>
            <a:endParaRPr lang="en-US" smtClean="0"/>
          </a:p>
        </p:txBody>
      </p:sp>
      <p:sp>
        <p:nvSpPr>
          <p:cNvPr id="27651" name="Content Placeholder 2"/>
          <p:cNvSpPr>
            <a:spLocks noGrp="1"/>
          </p:cNvSpPr>
          <p:nvPr>
            <p:ph idx="1"/>
          </p:nvPr>
        </p:nvSpPr>
        <p:spPr/>
        <p:txBody>
          <a:bodyPr/>
          <a:lstStyle/>
          <a:p>
            <a:pPr algn="just"/>
            <a:r>
              <a:rPr lang="en-US" sz="2800" dirty="0" smtClean="0"/>
              <a:t>The debugger should be able to switch its context when a program written in one language calls a program written in a different language. </a:t>
            </a:r>
          </a:p>
          <a:p>
            <a:pPr algn="just"/>
            <a:r>
              <a:rPr lang="en-US" sz="2800" dirty="0" smtClean="0"/>
              <a:t> A debugging system must be able to deal with optimized code. Application code used in production environments is usually optimized. </a:t>
            </a:r>
          </a:p>
          <a:p>
            <a:endParaRPr lang="en-US" sz="2800" dirty="0" smtClean="0"/>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Interface </a:t>
            </a:r>
            <a:r>
              <a:rPr lang="en-US" b="1" dirty="0" err="1" smtClean="0"/>
              <a:t>Crteria</a:t>
            </a:r>
            <a:endParaRPr lang="en-US" dirty="0"/>
          </a:p>
        </p:txBody>
      </p:sp>
      <p:sp>
        <p:nvSpPr>
          <p:cNvPr id="3" name="Content Placeholder 2"/>
          <p:cNvSpPr>
            <a:spLocks noGrp="1"/>
          </p:cNvSpPr>
          <p:nvPr>
            <p:ph idx="1"/>
          </p:nvPr>
        </p:nvSpPr>
        <p:spPr/>
        <p:txBody>
          <a:bodyPr/>
          <a:lstStyle/>
          <a:p>
            <a:r>
              <a:rPr lang="en-US" dirty="0" smtClean="0"/>
              <a:t>Full – screen displays and windowing systems </a:t>
            </a:r>
          </a:p>
          <a:p>
            <a:r>
              <a:rPr lang="en-US" dirty="0" smtClean="0"/>
              <a:t>Command language: </a:t>
            </a:r>
          </a:p>
          <a:p>
            <a:r>
              <a:rPr lang="en-US" smtClean="0"/>
              <a:t>On Line HELP facility </a:t>
            </a:r>
          </a:p>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smtClean="0"/>
              <a:t>User Interface Criteria: </a:t>
            </a:r>
            <a:br>
              <a:rPr lang="en-US" b="1" smtClean="0"/>
            </a:br>
            <a:endParaRPr lang="en-US" smtClean="0"/>
          </a:p>
        </p:txBody>
      </p:sp>
      <p:sp>
        <p:nvSpPr>
          <p:cNvPr id="33795" name="Content Placeholder 2"/>
          <p:cNvSpPr>
            <a:spLocks noGrp="1"/>
          </p:cNvSpPr>
          <p:nvPr>
            <p:ph idx="1"/>
          </p:nvPr>
        </p:nvSpPr>
        <p:spPr/>
        <p:txBody>
          <a:bodyPr/>
          <a:lstStyle/>
          <a:p>
            <a:pPr algn="just"/>
            <a:r>
              <a:rPr lang="en-US" dirty="0" smtClean="0"/>
              <a:t>Command formats should be as flexible as possible.</a:t>
            </a:r>
          </a:p>
          <a:p>
            <a:pPr algn="just"/>
            <a:r>
              <a:rPr lang="en-US" dirty="0" smtClean="0"/>
              <a:t> The command language should minimize the use of such punctuation as parentheses, slashes, quotation marks and other special characters. </a:t>
            </a:r>
          </a:p>
          <a:p>
            <a:pPr algn="just"/>
            <a:r>
              <a:rPr lang="en-US" dirty="0" smtClean="0"/>
              <a:t>Any good interactive system should have an online HELP facility.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b="1" dirty="0" smtClean="0"/>
              <a:t>User Interface </a:t>
            </a:r>
            <a:r>
              <a:rPr lang="en-US" b="1" dirty="0" err="1" smtClean="0"/>
              <a:t>Crteria</a:t>
            </a:r>
            <a:r>
              <a:rPr lang="en-US" b="1" dirty="0" smtClean="0"/>
              <a:t>: </a:t>
            </a:r>
            <a:br>
              <a:rPr lang="en-US" b="1" dirty="0" smtClean="0"/>
            </a:br>
            <a:endParaRPr lang="en-US" dirty="0" smtClean="0"/>
          </a:p>
        </p:txBody>
      </p:sp>
      <p:sp>
        <p:nvSpPr>
          <p:cNvPr id="31747" name="Content Placeholder 2"/>
          <p:cNvSpPr>
            <a:spLocks noGrp="1"/>
          </p:cNvSpPr>
          <p:nvPr>
            <p:ph idx="1"/>
          </p:nvPr>
        </p:nvSpPr>
        <p:spPr/>
        <p:txBody>
          <a:bodyPr/>
          <a:lstStyle/>
          <a:p>
            <a:pPr algn="just">
              <a:buNone/>
            </a:pPr>
            <a:r>
              <a:rPr lang="en-US" sz="2400" dirty="0" smtClean="0"/>
              <a:t>   The user interaction should make use of full screen displays and windowing system as much as possible. </a:t>
            </a:r>
          </a:p>
          <a:p>
            <a:pPr algn="just">
              <a:buNone/>
            </a:pPr>
            <a:r>
              <a:rPr lang="en-US" sz="2400" dirty="0" smtClean="0"/>
              <a:t>    The advantage of this type is that a great deal of information can be displayed and changed easily and quickly. with menus and full screen editors, the, user has far less information to enter and remember. </a:t>
            </a:r>
          </a:p>
          <a:p>
            <a:pPr algn="just">
              <a:buFontTx/>
              <a:buNone/>
            </a:pPr>
            <a:r>
              <a:rPr lang="en-US" sz="2400" dirty="0" smtClean="0"/>
              <a:t>    If the tasks a user needs to perform are reflected in the organization of menus, then the system will feel very natural to use. Menu should have titles that identify the task they help perform. Directions should precede any choices available to the user.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600" smtClean="0"/>
              <a:t>Separate File Processing System</a:t>
            </a:r>
          </a:p>
        </p:txBody>
      </p:sp>
      <p:sp>
        <p:nvSpPr>
          <p:cNvPr id="7171" name="Rectangle 3"/>
          <p:cNvSpPr>
            <a:spLocks noChangeArrowheads="1"/>
          </p:cNvSpPr>
          <p:nvPr/>
        </p:nvSpPr>
        <p:spPr bwMode="auto">
          <a:xfrm>
            <a:off x="1271588" y="2543175"/>
            <a:ext cx="1571625" cy="1042988"/>
          </a:xfrm>
          <a:prstGeom prst="rect">
            <a:avLst/>
          </a:prstGeom>
          <a:solidFill>
            <a:schemeClr val="accent1"/>
          </a:solidFill>
          <a:ln w="9525" algn="ctr">
            <a:solidFill>
              <a:schemeClr val="tx1"/>
            </a:solidFill>
            <a:round/>
            <a:headEnd/>
            <a:tailEnd/>
          </a:ln>
        </p:spPr>
        <p:txBody>
          <a:bodyPr/>
          <a:lstStyle/>
          <a:p>
            <a:r>
              <a:rPr lang="en-US"/>
              <a:t>Registration System</a:t>
            </a:r>
          </a:p>
        </p:txBody>
      </p:sp>
      <p:sp>
        <p:nvSpPr>
          <p:cNvPr id="7172" name="Rectangle 4"/>
          <p:cNvSpPr>
            <a:spLocks noChangeArrowheads="1"/>
          </p:cNvSpPr>
          <p:nvPr/>
        </p:nvSpPr>
        <p:spPr bwMode="auto">
          <a:xfrm>
            <a:off x="4071938" y="2586038"/>
            <a:ext cx="1457325" cy="1000125"/>
          </a:xfrm>
          <a:prstGeom prst="rect">
            <a:avLst/>
          </a:prstGeom>
          <a:solidFill>
            <a:schemeClr val="accent1"/>
          </a:solidFill>
          <a:ln w="9525" algn="ctr">
            <a:solidFill>
              <a:schemeClr val="tx1"/>
            </a:solidFill>
            <a:round/>
            <a:headEnd/>
            <a:tailEnd/>
          </a:ln>
        </p:spPr>
        <p:txBody>
          <a:bodyPr/>
          <a:lstStyle/>
          <a:p>
            <a:r>
              <a:rPr lang="en-US"/>
              <a:t>Financial aid System </a:t>
            </a:r>
          </a:p>
        </p:txBody>
      </p:sp>
      <p:sp>
        <p:nvSpPr>
          <p:cNvPr id="7173" name="Oval 6"/>
          <p:cNvSpPr>
            <a:spLocks noChangeArrowheads="1"/>
          </p:cNvSpPr>
          <p:nvPr/>
        </p:nvSpPr>
        <p:spPr bwMode="auto">
          <a:xfrm>
            <a:off x="328613" y="4814888"/>
            <a:ext cx="942975" cy="942975"/>
          </a:xfrm>
          <a:prstGeom prst="ellipse">
            <a:avLst/>
          </a:prstGeom>
          <a:solidFill>
            <a:schemeClr val="accent1"/>
          </a:solidFill>
          <a:ln w="9525" algn="ctr">
            <a:solidFill>
              <a:schemeClr val="tx1"/>
            </a:solidFill>
            <a:round/>
            <a:headEnd/>
            <a:tailEnd/>
          </a:ln>
        </p:spPr>
        <p:txBody>
          <a:bodyPr/>
          <a:lstStyle/>
          <a:p>
            <a:endParaRPr lang="en-US"/>
          </a:p>
        </p:txBody>
      </p:sp>
      <p:sp>
        <p:nvSpPr>
          <p:cNvPr id="7174" name="Oval 8"/>
          <p:cNvSpPr>
            <a:spLocks noChangeArrowheads="1"/>
          </p:cNvSpPr>
          <p:nvPr/>
        </p:nvSpPr>
        <p:spPr bwMode="auto">
          <a:xfrm>
            <a:off x="1385888" y="4872038"/>
            <a:ext cx="1028700" cy="900112"/>
          </a:xfrm>
          <a:prstGeom prst="ellipse">
            <a:avLst/>
          </a:prstGeom>
          <a:solidFill>
            <a:schemeClr val="accent1"/>
          </a:solidFill>
          <a:ln w="9525" algn="ctr">
            <a:solidFill>
              <a:schemeClr val="tx1"/>
            </a:solidFill>
            <a:round/>
            <a:headEnd/>
            <a:tailEnd/>
          </a:ln>
        </p:spPr>
        <p:txBody>
          <a:bodyPr/>
          <a:lstStyle/>
          <a:p>
            <a:endParaRPr lang="en-US"/>
          </a:p>
        </p:txBody>
      </p:sp>
      <p:sp>
        <p:nvSpPr>
          <p:cNvPr id="7175" name="Oval 9"/>
          <p:cNvSpPr>
            <a:spLocks noChangeArrowheads="1"/>
          </p:cNvSpPr>
          <p:nvPr/>
        </p:nvSpPr>
        <p:spPr bwMode="auto">
          <a:xfrm>
            <a:off x="2657475" y="4957763"/>
            <a:ext cx="1057275" cy="771525"/>
          </a:xfrm>
          <a:prstGeom prst="ellipse">
            <a:avLst/>
          </a:prstGeom>
          <a:solidFill>
            <a:schemeClr val="accent1"/>
          </a:solidFill>
          <a:ln w="9525" algn="ctr">
            <a:solidFill>
              <a:schemeClr val="tx1"/>
            </a:solidFill>
            <a:round/>
            <a:headEnd/>
            <a:tailEnd/>
          </a:ln>
        </p:spPr>
        <p:txBody>
          <a:bodyPr/>
          <a:lstStyle/>
          <a:p>
            <a:endParaRPr lang="en-US"/>
          </a:p>
        </p:txBody>
      </p:sp>
      <p:sp>
        <p:nvSpPr>
          <p:cNvPr id="7176" name="Oval 10"/>
          <p:cNvSpPr>
            <a:spLocks noChangeArrowheads="1"/>
          </p:cNvSpPr>
          <p:nvPr/>
        </p:nvSpPr>
        <p:spPr bwMode="auto">
          <a:xfrm>
            <a:off x="3986213" y="4943475"/>
            <a:ext cx="1071562" cy="857250"/>
          </a:xfrm>
          <a:prstGeom prst="ellipse">
            <a:avLst/>
          </a:prstGeom>
          <a:solidFill>
            <a:schemeClr val="accent1"/>
          </a:solidFill>
          <a:ln w="9525" algn="ctr">
            <a:solidFill>
              <a:schemeClr val="tx1"/>
            </a:solidFill>
            <a:round/>
            <a:headEnd/>
            <a:tailEnd/>
          </a:ln>
        </p:spPr>
        <p:txBody>
          <a:bodyPr/>
          <a:lstStyle/>
          <a:p>
            <a:endParaRPr lang="en-US"/>
          </a:p>
        </p:txBody>
      </p:sp>
      <p:sp>
        <p:nvSpPr>
          <p:cNvPr id="7177" name="Oval 11"/>
          <p:cNvSpPr>
            <a:spLocks noChangeArrowheads="1"/>
          </p:cNvSpPr>
          <p:nvPr/>
        </p:nvSpPr>
        <p:spPr bwMode="auto">
          <a:xfrm>
            <a:off x="5229225" y="4914900"/>
            <a:ext cx="914400" cy="871538"/>
          </a:xfrm>
          <a:prstGeom prst="ellipse">
            <a:avLst/>
          </a:prstGeom>
          <a:solidFill>
            <a:schemeClr val="accent1"/>
          </a:solidFill>
          <a:ln w="9525" algn="ctr">
            <a:solidFill>
              <a:schemeClr val="tx1"/>
            </a:solidFill>
            <a:round/>
            <a:headEnd/>
            <a:tailEnd/>
          </a:ln>
        </p:spPr>
        <p:txBody>
          <a:bodyPr/>
          <a:lstStyle/>
          <a:p>
            <a:endParaRPr lang="en-US"/>
          </a:p>
        </p:txBody>
      </p:sp>
      <p:sp>
        <p:nvSpPr>
          <p:cNvPr id="7178" name="Oval 12"/>
          <p:cNvSpPr>
            <a:spLocks noChangeArrowheads="1"/>
          </p:cNvSpPr>
          <p:nvPr/>
        </p:nvSpPr>
        <p:spPr bwMode="auto">
          <a:xfrm>
            <a:off x="6557963" y="4843463"/>
            <a:ext cx="800100" cy="985837"/>
          </a:xfrm>
          <a:prstGeom prst="ellipse">
            <a:avLst/>
          </a:prstGeom>
          <a:solidFill>
            <a:schemeClr val="accent1"/>
          </a:solidFill>
          <a:ln w="9525" algn="ctr">
            <a:solidFill>
              <a:schemeClr val="tx1"/>
            </a:solidFill>
            <a:round/>
            <a:headEnd/>
            <a:tailEnd/>
          </a:ln>
        </p:spPr>
        <p:txBody>
          <a:bodyPr/>
          <a:lstStyle/>
          <a:p>
            <a:endParaRPr lang="en-US"/>
          </a:p>
        </p:txBody>
      </p:sp>
      <p:sp>
        <p:nvSpPr>
          <p:cNvPr id="7179" name="Rectangle 14"/>
          <p:cNvSpPr>
            <a:spLocks noChangeArrowheads="1"/>
          </p:cNvSpPr>
          <p:nvPr/>
        </p:nvSpPr>
        <p:spPr bwMode="auto">
          <a:xfrm>
            <a:off x="7058025" y="2714625"/>
            <a:ext cx="1400175" cy="942975"/>
          </a:xfrm>
          <a:prstGeom prst="rect">
            <a:avLst/>
          </a:prstGeom>
          <a:solidFill>
            <a:schemeClr val="accent1"/>
          </a:solidFill>
          <a:ln w="9525" algn="ctr">
            <a:solidFill>
              <a:schemeClr val="tx1"/>
            </a:solidFill>
            <a:round/>
            <a:headEnd/>
            <a:tailEnd/>
          </a:ln>
        </p:spPr>
        <p:txBody>
          <a:bodyPr/>
          <a:lstStyle/>
          <a:p>
            <a:r>
              <a:rPr lang="en-US"/>
              <a:t>Payroll system</a:t>
            </a:r>
          </a:p>
        </p:txBody>
      </p:sp>
      <p:sp>
        <p:nvSpPr>
          <p:cNvPr id="7180" name="Oval 15"/>
          <p:cNvSpPr>
            <a:spLocks noChangeArrowheads="1"/>
          </p:cNvSpPr>
          <p:nvPr/>
        </p:nvSpPr>
        <p:spPr bwMode="auto">
          <a:xfrm>
            <a:off x="7743825" y="4857750"/>
            <a:ext cx="928688" cy="971550"/>
          </a:xfrm>
          <a:prstGeom prst="ellipse">
            <a:avLst/>
          </a:prstGeom>
          <a:solidFill>
            <a:schemeClr val="accent1"/>
          </a:solidFill>
          <a:ln w="9525" algn="ctr">
            <a:solidFill>
              <a:schemeClr val="tx1"/>
            </a:solidFill>
            <a:round/>
            <a:headEnd/>
            <a:tailEnd/>
          </a:ln>
        </p:spPr>
        <p:txBody>
          <a:bodyPr/>
          <a:lstStyle/>
          <a:p>
            <a:endParaRPr lang="en-US"/>
          </a:p>
        </p:txBody>
      </p:sp>
      <p:cxnSp>
        <p:nvCxnSpPr>
          <p:cNvPr id="7181" name="Straight Connector 17"/>
          <p:cNvCxnSpPr>
            <a:cxnSpLocks noChangeShapeType="1"/>
            <a:stCxn id="7171" idx="2"/>
            <a:endCxn id="7173" idx="7"/>
          </p:cNvCxnSpPr>
          <p:nvPr/>
        </p:nvCxnSpPr>
        <p:spPr bwMode="auto">
          <a:xfrm flipH="1">
            <a:off x="1133475" y="3586163"/>
            <a:ext cx="923925" cy="1366837"/>
          </a:xfrm>
          <a:prstGeom prst="line">
            <a:avLst/>
          </a:prstGeom>
          <a:noFill/>
          <a:ln w="9525" algn="ctr">
            <a:solidFill>
              <a:schemeClr val="tx1"/>
            </a:solidFill>
            <a:round/>
            <a:headEnd/>
            <a:tailEnd/>
          </a:ln>
        </p:spPr>
      </p:cxnSp>
      <p:cxnSp>
        <p:nvCxnSpPr>
          <p:cNvPr id="7182" name="Straight Connector 19"/>
          <p:cNvCxnSpPr>
            <a:cxnSpLocks noChangeShapeType="1"/>
            <a:endCxn id="7174" idx="0"/>
          </p:cNvCxnSpPr>
          <p:nvPr/>
        </p:nvCxnSpPr>
        <p:spPr bwMode="auto">
          <a:xfrm flipH="1">
            <a:off x="1900238" y="3586163"/>
            <a:ext cx="528637" cy="1285875"/>
          </a:xfrm>
          <a:prstGeom prst="line">
            <a:avLst/>
          </a:prstGeom>
          <a:noFill/>
          <a:ln w="9525" algn="ctr">
            <a:solidFill>
              <a:schemeClr val="tx1"/>
            </a:solidFill>
            <a:round/>
            <a:headEnd/>
            <a:tailEnd/>
          </a:ln>
        </p:spPr>
      </p:cxnSp>
      <p:cxnSp>
        <p:nvCxnSpPr>
          <p:cNvPr id="7183" name="Straight Connector 21"/>
          <p:cNvCxnSpPr>
            <a:cxnSpLocks noChangeShapeType="1"/>
            <a:endCxn id="7175" idx="0"/>
          </p:cNvCxnSpPr>
          <p:nvPr/>
        </p:nvCxnSpPr>
        <p:spPr bwMode="auto">
          <a:xfrm>
            <a:off x="2600325" y="3571875"/>
            <a:ext cx="585788" cy="1385888"/>
          </a:xfrm>
          <a:prstGeom prst="line">
            <a:avLst/>
          </a:prstGeom>
          <a:noFill/>
          <a:ln w="9525" algn="ctr">
            <a:solidFill>
              <a:schemeClr val="tx1"/>
            </a:solidFill>
            <a:round/>
            <a:headEnd/>
            <a:tailEnd/>
          </a:ln>
        </p:spPr>
      </p:cxnSp>
      <p:cxnSp>
        <p:nvCxnSpPr>
          <p:cNvPr id="7184" name="Straight Connector 27"/>
          <p:cNvCxnSpPr>
            <a:cxnSpLocks noChangeShapeType="1"/>
            <a:stCxn id="7172" idx="2"/>
            <a:endCxn id="7176" idx="0"/>
          </p:cNvCxnSpPr>
          <p:nvPr/>
        </p:nvCxnSpPr>
        <p:spPr bwMode="auto">
          <a:xfrm flipH="1">
            <a:off x="4522788" y="3586163"/>
            <a:ext cx="277812" cy="1357312"/>
          </a:xfrm>
          <a:prstGeom prst="line">
            <a:avLst/>
          </a:prstGeom>
          <a:noFill/>
          <a:ln w="9525" algn="ctr">
            <a:solidFill>
              <a:schemeClr val="tx1"/>
            </a:solidFill>
            <a:round/>
            <a:headEnd/>
            <a:tailEnd/>
          </a:ln>
        </p:spPr>
      </p:cxnSp>
      <p:cxnSp>
        <p:nvCxnSpPr>
          <p:cNvPr id="7185" name="Straight Connector 29"/>
          <p:cNvCxnSpPr>
            <a:cxnSpLocks noChangeShapeType="1"/>
            <a:endCxn id="7177" idx="0"/>
          </p:cNvCxnSpPr>
          <p:nvPr/>
        </p:nvCxnSpPr>
        <p:spPr bwMode="auto">
          <a:xfrm>
            <a:off x="5200650" y="3600450"/>
            <a:ext cx="485775" cy="1314450"/>
          </a:xfrm>
          <a:prstGeom prst="line">
            <a:avLst/>
          </a:prstGeom>
          <a:noFill/>
          <a:ln w="9525" algn="ctr">
            <a:solidFill>
              <a:schemeClr val="tx1"/>
            </a:solidFill>
            <a:round/>
            <a:headEnd/>
            <a:tailEnd/>
          </a:ln>
        </p:spPr>
      </p:cxnSp>
      <p:cxnSp>
        <p:nvCxnSpPr>
          <p:cNvPr id="7186" name="Straight Connector 31"/>
          <p:cNvCxnSpPr>
            <a:cxnSpLocks noChangeShapeType="1"/>
            <a:stCxn id="7179" idx="2"/>
            <a:endCxn id="7178" idx="0"/>
          </p:cNvCxnSpPr>
          <p:nvPr/>
        </p:nvCxnSpPr>
        <p:spPr bwMode="auto">
          <a:xfrm flipH="1">
            <a:off x="6958013" y="3657600"/>
            <a:ext cx="800100" cy="1185863"/>
          </a:xfrm>
          <a:prstGeom prst="line">
            <a:avLst/>
          </a:prstGeom>
          <a:noFill/>
          <a:ln w="9525" algn="ctr">
            <a:solidFill>
              <a:schemeClr val="tx1"/>
            </a:solidFill>
            <a:round/>
            <a:headEnd/>
            <a:tailEnd/>
          </a:ln>
        </p:spPr>
      </p:cxnSp>
      <p:cxnSp>
        <p:nvCxnSpPr>
          <p:cNvPr id="7187" name="Straight Connector 33"/>
          <p:cNvCxnSpPr>
            <a:cxnSpLocks noChangeShapeType="1"/>
            <a:endCxn id="7180" idx="0"/>
          </p:cNvCxnSpPr>
          <p:nvPr/>
        </p:nvCxnSpPr>
        <p:spPr bwMode="auto">
          <a:xfrm>
            <a:off x="7958138" y="3657600"/>
            <a:ext cx="250825" cy="1200150"/>
          </a:xfrm>
          <a:prstGeom prst="line">
            <a:avLst/>
          </a:prstGeom>
          <a:noFill/>
          <a:ln w="9525" algn="ctr">
            <a:solidFill>
              <a:schemeClr val="tx1"/>
            </a:solidFill>
            <a:round/>
            <a:headEnd/>
            <a:tailEnd/>
          </a:ln>
        </p:spPr>
      </p:cxnSp>
      <p:sp>
        <p:nvSpPr>
          <p:cNvPr id="7188" name="TextBox 34"/>
          <p:cNvSpPr txBox="1">
            <a:spLocks noChangeArrowheads="1"/>
          </p:cNvSpPr>
          <p:nvPr/>
        </p:nvSpPr>
        <p:spPr bwMode="auto">
          <a:xfrm>
            <a:off x="0" y="2814638"/>
            <a:ext cx="1271588" cy="369887"/>
          </a:xfrm>
          <a:prstGeom prst="rect">
            <a:avLst/>
          </a:prstGeom>
          <a:noFill/>
          <a:ln w="9525">
            <a:noFill/>
            <a:miter lim="800000"/>
            <a:headEnd/>
            <a:tailEnd/>
          </a:ln>
        </p:spPr>
        <p:txBody>
          <a:bodyPr>
            <a:spAutoFit/>
          </a:bodyPr>
          <a:lstStyle/>
          <a:p>
            <a:r>
              <a:rPr lang="en-US"/>
              <a:t>programs</a:t>
            </a:r>
          </a:p>
        </p:txBody>
      </p:sp>
      <p:sp>
        <p:nvSpPr>
          <p:cNvPr id="7189" name="TextBox 35"/>
          <p:cNvSpPr txBox="1">
            <a:spLocks noChangeArrowheads="1"/>
          </p:cNvSpPr>
          <p:nvPr/>
        </p:nvSpPr>
        <p:spPr bwMode="auto">
          <a:xfrm>
            <a:off x="1343025" y="6086475"/>
            <a:ext cx="1200150" cy="369888"/>
          </a:xfrm>
          <a:prstGeom prst="rect">
            <a:avLst/>
          </a:prstGeom>
          <a:noFill/>
          <a:ln w="9525">
            <a:noFill/>
            <a:miter lim="800000"/>
            <a:headEnd/>
            <a:tailEnd/>
          </a:ln>
        </p:spPr>
        <p:txBody>
          <a:bodyPr>
            <a:spAutoFit/>
          </a:bodyPr>
          <a:lstStyle/>
          <a:p>
            <a:r>
              <a:rPr lang="en-US"/>
              <a:t>Files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smtClean="0"/>
              <a:t>Integrated Data Base</a:t>
            </a:r>
          </a:p>
        </p:txBody>
      </p:sp>
      <p:sp>
        <p:nvSpPr>
          <p:cNvPr id="8195" name="Rectangle 3"/>
          <p:cNvSpPr>
            <a:spLocks noChangeArrowheads="1"/>
          </p:cNvSpPr>
          <p:nvPr/>
        </p:nvSpPr>
        <p:spPr bwMode="auto">
          <a:xfrm>
            <a:off x="1271588" y="2543175"/>
            <a:ext cx="1571625" cy="1042988"/>
          </a:xfrm>
          <a:prstGeom prst="rect">
            <a:avLst/>
          </a:prstGeom>
          <a:solidFill>
            <a:schemeClr val="accent1"/>
          </a:solidFill>
          <a:ln w="9525" algn="ctr">
            <a:solidFill>
              <a:schemeClr val="tx1"/>
            </a:solidFill>
            <a:round/>
            <a:headEnd/>
            <a:tailEnd/>
          </a:ln>
        </p:spPr>
        <p:txBody>
          <a:bodyPr/>
          <a:lstStyle/>
          <a:p>
            <a:r>
              <a:rPr lang="en-US"/>
              <a:t>Registration System</a:t>
            </a:r>
          </a:p>
        </p:txBody>
      </p:sp>
      <p:sp>
        <p:nvSpPr>
          <p:cNvPr id="8196" name="Rectangle 4"/>
          <p:cNvSpPr>
            <a:spLocks noChangeArrowheads="1"/>
          </p:cNvSpPr>
          <p:nvPr/>
        </p:nvSpPr>
        <p:spPr bwMode="auto">
          <a:xfrm>
            <a:off x="4071938" y="2586038"/>
            <a:ext cx="1457325" cy="1000125"/>
          </a:xfrm>
          <a:prstGeom prst="rect">
            <a:avLst/>
          </a:prstGeom>
          <a:solidFill>
            <a:schemeClr val="accent1"/>
          </a:solidFill>
          <a:ln w="9525" algn="ctr">
            <a:solidFill>
              <a:schemeClr val="tx1"/>
            </a:solidFill>
            <a:round/>
            <a:headEnd/>
            <a:tailEnd/>
          </a:ln>
        </p:spPr>
        <p:txBody>
          <a:bodyPr/>
          <a:lstStyle/>
          <a:p>
            <a:r>
              <a:rPr lang="en-US"/>
              <a:t>Financial aid System </a:t>
            </a:r>
          </a:p>
        </p:txBody>
      </p:sp>
      <p:sp>
        <p:nvSpPr>
          <p:cNvPr id="8197" name="Rectangle 14"/>
          <p:cNvSpPr>
            <a:spLocks noChangeArrowheads="1"/>
          </p:cNvSpPr>
          <p:nvPr/>
        </p:nvSpPr>
        <p:spPr bwMode="auto">
          <a:xfrm>
            <a:off x="7058025" y="2714625"/>
            <a:ext cx="1400175" cy="942975"/>
          </a:xfrm>
          <a:prstGeom prst="rect">
            <a:avLst/>
          </a:prstGeom>
          <a:solidFill>
            <a:schemeClr val="accent1"/>
          </a:solidFill>
          <a:ln w="9525" algn="ctr">
            <a:solidFill>
              <a:schemeClr val="tx1"/>
            </a:solidFill>
            <a:round/>
            <a:headEnd/>
            <a:tailEnd/>
          </a:ln>
        </p:spPr>
        <p:txBody>
          <a:bodyPr/>
          <a:lstStyle/>
          <a:p>
            <a:r>
              <a:rPr lang="en-US"/>
              <a:t>Payroll system</a:t>
            </a:r>
          </a:p>
        </p:txBody>
      </p:sp>
      <p:sp>
        <p:nvSpPr>
          <p:cNvPr id="8198" name="TextBox 34"/>
          <p:cNvSpPr txBox="1">
            <a:spLocks noChangeArrowheads="1"/>
          </p:cNvSpPr>
          <p:nvPr/>
        </p:nvSpPr>
        <p:spPr bwMode="auto">
          <a:xfrm>
            <a:off x="0" y="2814638"/>
            <a:ext cx="1271588" cy="369887"/>
          </a:xfrm>
          <a:prstGeom prst="rect">
            <a:avLst/>
          </a:prstGeom>
          <a:noFill/>
          <a:ln w="9525">
            <a:noFill/>
            <a:miter lim="800000"/>
            <a:headEnd/>
            <a:tailEnd/>
          </a:ln>
        </p:spPr>
        <p:txBody>
          <a:bodyPr>
            <a:spAutoFit/>
          </a:bodyPr>
          <a:lstStyle/>
          <a:p>
            <a:r>
              <a:rPr lang="en-US"/>
              <a:t>programs</a:t>
            </a:r>
          </a:p>
        </p:txBody>
      </p:sp>
      <p:sp>
        <p:nvSpPr>
          <p:cNvPr id="8199" name="TextBox 35"/>
          <p:cNvSpPr txBox="1">
            <a:spLocks noChangeArrowheads="1"/>
          </p:cNvSpPr>
          <p:nvPr/>
        </p:nvSpPr>
        <p:spPr bwMode="auto">
          <a:xfrm>
            <a:off x="1343025" y="6086475"/>
            <a:ext cx="3886200" cy="369888"/>
          </a:xfrm>
          <a:prstGeom prst="rect">
            <a:avLst/>
          </a:prstGeom>
          <a:noFill/>
          <a:ln w="9525">
            <a:noFill/>
            <a:miter lim="800000"/>
            <a:headEnd/>
            <a:tailEnd/>
          </a:ln>
        </p:spPr>
        <p:txBody>
          <a:bodyPr>
            <a:spAutoFit/>
          </a:bodyPr>
          <a:lstStyle/>
          <a:p>
            <a:r>
              <a:rPr lang="en-US"/>
              <a:t>Integrated Data Base</a:t>
            </a:r>
          </a:p>
        </p:txBody>
      </p:sp>
      <p:sp>
        <p:nvSpPr>
          <p:cNvPr id="8200" name="Rectangle 26"/>
          <p:cNvSpPr>
            <a:spLocks noChangeArrowheads="1"/>
          </p:cNvSpPr>
          <p:nvPr/>
        </p:nvSpPr>
        <p:spPr bwMode="auto">
          <a:xfrm>
            <a:off x="314325" y="4457700"/>
            <a:ext cx="8658225" cy="1571625"/>
          </a:xfrm>
          <a:prstGeom prst="rect">
            <a:avLst/>
          </a:prstGeom>
          <a:solidFill>
            <a:schemeClr val="accent1"/>
          </a:solidFill>
          <a:ln w="9525" algn="ctr">
            <a:solidFill>
              <a:schemeClr val="tx1"/>
            </a:solidFill>
            <a:round/>
            <a:headEnd/>
            <a:tailEnd/>
          </a:ln>
        </p:spPr>
        <p:txBody>
          <a:bodyPr/>
          <a:lstStyle/>
          <a:p>
            <a:endParaRPr lang="en-US"/>
          </a:p>
        </p:txBody>
      </p:sp>
      <p:sp>
        <p:nvSpPr>
          <p:cNvPr id="8201" name="Oval 28"/>
          <p:cNvSpPr>
            <a:spLocks noChangeArrowheads="1"/>
          </p:cNvSpPr>
          <p:nvPr/>
        </p:nvSpPr>
        <p:spPr bwMode="auto">
          <a:xfrm>
            <a:off x="700088" y="4986338"/>
            <a:ext cx="642937" cy="585787"/>
          </a:xfrm>
          <a:prstGeom prst="ellipse">
            <a:avLst/>
          </a:prstGeom>
          <a:solidFill>
            <a:schemeClr val="accent1"/>
          </a:solidFill>
          <a:ln w="9525" algn="ctr">
            <a:solidFill>
              <a:schemeClr val="tx1"/>
            </a:solidFill>
            <a:round/>
            <a:headEnd/>
            <a:tailEnd/>
          </a:ln>
        </p:spPr>
        <p:txBody>
          <a:bodyPr/>
          <a:lstStyle/>
          <a:p>
            <a:endParaRPr lang="en-US"/>
          </a:p>
        </p:txBody>
      </p:sp>
      <p:sp>
        <p:nvSpPr>
          <p:cNvPr id="8202" name="Oval 30"/>
          <p:cNvSpPr>
            <a:spLocks noChangeArrowheads="1"/>
          </p:cNvSpPr>
          <p:nvPr/>
        </p:nvSpPr>
        <p:spPr bwMode="auto">
          <a:xfrm>
            <a:off x="1828800" y="4943475"/>
            <a:ext cx="657225" cy="642938"/>
          </a:xfrm>
          <a:prstGeom prst="ellipse">
            <a:avLst/>
          </a:prstGeom>
          <a:solidFill>
            <a:schemeClr val="accent1"/>
          </a:solidFill>
          <a:ln w="9525" algn="ctr">
            <a:solidFill>
              <a:schemeClr val="tx1"/>
            </a:solidFill>
            <a:round/>
            <a:headEnd/>
            <a:tailEnd/>
          </a:ln>
        </p:spPr>
        <p:txBody>
          <a:bodyPr/>
          <a:lstStyle/>
          <a:p>
            <a:endParaRPr lang="en-US"/>
          </a:p>
        </p:txBody>
      </p:sp>
      <p:sp>
        <p:nvSpPr>
          <p:cNvPr id="8203" name="Oval 32"/>
          <p:cNvSpPr>
            <a:spLocks noChangeArrowheads="1"/>
          </p:cNvSpPr>
          <p:nvPr/>
        </p:nvSpPr>
        <p:spPr bwMode="auto">
          <a:xfrm>
            <a:off x="2871788" y="5000625"/>
            <a:ext cx="742950" cy="642938"/>
          </a:xfrm>
          <a:prstGeom prst="ellipse">
            <a:avLst/>
          </a:prstGeom>
          <a:solidFill>
            <a:schemeClr val="accent1"/>
          </a:solidFill>
          <a:ln w="9525" algn="ctr">
            <a:solidFill>
              <a:schemeClr val="tx1"/>
            </a:solidFill>
            <a:round/>
            <a:headEnd/>
            <a:tailEnd/>
          </a:ln>
        </p:spPr>
        <p:txBody>
          <a:bodyPr/>
          <a:lstStyle/>
          <a:p>
            <a:endParaRPr lang="en-US"/>
          </a:p>
        </p:txBody>
      </p:sp>
      <p:sp>
        <p:nvSpPr>
          <p:cNvPr id="8204" name="Oval 36"/>
          <p:cNvSpPr>
            <a:spLocks noChangeArrowheads="1"/>
          </p:cNvSpPr>
          <p:nvPr/>
        </p:nvSpPr>
        <p:spPr bwMode="auto">
          <a:xfrm>
            <a:off x="4286250" y="5043488"/>
            <a:ext cx="628650" cy="600075"/>
          </a:xfrm>
          <a:prstGeom prst="ellipse">
            <a:avLst/>
          </a:prstGeom>
          <a:solidFill>
            <a:schemeClr val="accent1"/>
          </a:solidFill>
          <a:ln w="9525" algn="ctr">
            <a:solidFill>
              <a:schemeClr val="tx1"/>
            </a:solidFill>
            <a:round/>
            <a:headEnd/>
            <a:tailEnd/>
          </a:ln>
        </p:spPr>
        <p:txBody>
          <a:bodyPr/>
          <a:lstStyle/>
          <a:p>
            <a:endParaRPr lang="en-US"/>
          </a:p>
        </p:txBody>
      </p:sp>
      <p:sp>
        <p:nvSpPr>
          <p:cNvPr id="8205" name="Oval 37"/>
          <p:cNvSpPr>
            <a:spLocks noChangeArrowheads="1"/>
          </p:cNvSpPr>
          <p:nvPr/>
        </p:nvSpPr>
        <p:spPr bwMode="auto">
          <a:xfrm>
            <a:off x="5429250" y="5057775"/>
            <a:ext cx="800100" cy="600075"/>
          </a:xfrm>
          <a:prstGeom prst="ellipse">
            <a:avLst/>
          </a:prstGeom>
          <a:solidFill>
            <a:schemeClr val="accent1"/>
          </a:solidFill>
          <a:ln w="9525" algn="ctr">
            <a:solidFill>
              <a:schemeClr val="tx1"/>
            </a:solidFill>
            <a:round/>
            <a:headEnd/>
            <a:tailEnd/>
          </a:ln>
        </p:spPr>
        <p:txBody>
          <a:bodyPr/>
          <a:lstStyle/>
          <a:p>
            <a:endParaRPr lang="en-US"/>
          </a:p>
        </p:txBody>
      </p:sp>
      <p:sp>
        <p:nvSpPr>
          <p:cNvPr id="8206" name="Oval 38"/>
          <p:cNvSpPr>
            <a:spLocks noChangeArrowheads="1"/>
          </p:cNvSpPr>
          <p:nvPr/>
        </p:nvSpPr>
        <p:spPr bwMode="auto">
          <a:xfrm>
            <a:off x="7086600" y="5072063"/>
            <a:ext cx="814388" cy="571500"/>
          </a:xfrm>
          <a:prstGeom prst="ellipse">
            <a:avLst/>
          </a:prstGeom>
          <a:solidFill>
            <a:schemeClr val="accent1"/>
          </a:solidFill>
          <a:ln w="9525" algn="ctr">
            <a:solidFill>
              <a:schemeClr val="tx1"/>
            </a:solidFill>
            <a:round/>
            <a:headEnd/>
            <a:tailEnd/>
          </a:ln>
        </p:spPr>
        <p:txBody>
          <a:bodyPr/>
          <a:lstStyle/>
          <a:p>
            <a:endParaRPr lang="en-US"/>
          </a:p>
        </p:txBody>
      </p:sp>
      <p:sp>
        <p:nvSpPr>
          <p:cNvPr id="8207" name="Oval 39"/>
          <p:cNvSpPr>
            <a:spLocks noChangeArrowheads="1"/>
          </p:cNvSpPr>
          <p:nvPr/>
        </p:nvSpPr>
        <p:spPr bwMode="auto">
          <a:xfrm>
            <a:off x="8186738" y="5086350"/>
            <a:ext cx="700087" cy="628650"/>
          </a:xfrm>
          <a:prstGeom prst="ellipse">
            <a:avLst/>
          </a:prstGeom>
          <a:solidFill>
            <a:schemeClr val="accent1"/>
          </a:solidFill>
          <a:ln w="9525" algn="ctr">
            <a:solidFill>
              <a:schemeClr val="tx1"/>
            </a:solidFill>
            <a:round/>
            <a:headEnd/>
            <a:tailEnd/>
          </a:ln>
        </p:spPr>
        <p:txBody>
          <a:bodyPr/>
          <a:lstStyle/>
          <a:p>
            <a:endParaRPr lang="en-US"/>
          </a:p>
        </p:txBody>
      </p:sp>
      <p:cxnSp>
        <p:nvCxnSpPr>
          <p:cNvPr id="8208" name="Straight Connector 41"/>
          <p:cNvCxnSpPr>
            <a:cxnSpLocks noChangeShapeType="1"/>
            <a:stCxn id="8195" idx="2"/>
            <a:endCxn id="8201" idx="0"/>
          </p:cNvCxnSpPr>
          <p:nvPr/>
        </p:nvCxnSpPr>
        <p:spPr bwMode="auto">
          <a:xfrm flipH="1">
            <a:off x="1022350" y="3586163"/>
            <a:ext cx="1035050" cy="1400175"/>
          </a:xfrm>
          <a:prstGeom prst="line">
            <a:avLst/>
          </a:prstGeom>
          <a:noFill/>
          <a:ln w="9525" algn="ctr">
            <a:solidFill>
              <a:schemeClr val="tx1"/>
            </a:solidFill>
            <a:round/>
            <a:headEnd/>
            <a:tailEnd/>
          </a:ln>
        </p:spPr>
      </p:cxnSp>
      <p:cxnSp>
        <p:nvCxnSpPr>
          <p:cNvPr id="8209" name="Straight Connector 43"/>
          <p:cNvCxnSpPr>
            <a:cxnSpLocks noChangeShapeType="1"/>
            <a:endCxn id="8202" idx="0"/>
          </p:cNvCxnSpPr>
          <p:nvPr/>
        </p:nvCxnSpPr>
        <p:spPr bwMode="auto">
          <a:xfrm flipH="1">
            <a:off x="2157413" y="3600450"/>
            <a:ext cx="100012" cy="1343025"/>
          </a:xfrm>
          <a:prstGeom prst="line">
            <a:avLst/>
          </a:prstGeom>
          <a:noFill/>
          <a:ln w="9525" algn="ctr">
            <a:solidFill>
              <a:schemeClr val="tx1"/>
            </a:solidFill>
            <a:round/>
            <a:headEnd/>
            <a:tailEnd/>
          </a:ln>
        </p:spPr>
      </p:cxnSp>
      <p:cxnSp>
        <p:nvCxnSpPr>
          <p:cNvPr id="8210" name="Straight Connector 45"/>
          <p:cNvCxnSpPr>
            <a:cxnSpLocks noChangeShapeType="1"/>
          </p:cNvCxnSpPr>
          <p:nvPr/>
        </p:nvCxnSpPr>
        <p:spPr bwMode="auto">
          <a:xfrm>
            <a:off x="2557463" y="3543300"/>
            <a:ext cx="685800" cy="1500188"/>
          </a:xfrm>
          <a:prstGeom prst="line">
            <a:avLst/>
          </a:prstGeom>
          <a:noFill/>
          <a:ln w="9525" algn="ctr">
            <a:solidFill>
              <a:schemeClr val="tx1"/>
            </a:solidFill>
            <a:round/>
            <a:headEnd/>
            <a:tailEnd/>
          </a:ln>
        </p:spPr>
      </p:cxnSp>
      <p:cxnSp>
        <p:nvCxnSpPr>
          <p:cNvPr id="8211" name="Straight Connector 47"/>
          <p:cNvCxnSpPr>
            <a:cxnSpLocks noChangeShapeType="1"/>
            <a:stCxn id="8196" idx="2"/>
            <a:endCxn id="8204" idx="0"/>
          </p:cNvCxnSpPr>
          <p:nvPr/>
        </p:nvCxnSpPr>
        <p:spPr bwMode="auto">
          <a:xfrm flipH="1">
            <a:off x="4600575" y="3586163"/>
            <a:ext cx="200025" cy="1457325"/>
          </a:xfrm>
          <a:prstGeom prst="line">
            <a:avLst/>
          </a:prstGeom>
          <a:noFill/>
          <a:ln w="9525" algn="ctr">
            <a:solidFill>
              <a:schemeClr val="tx1"/>
            </a:solidFill>
            <a:round/>
            <a:headEnd/>
            <a:tailEnd/>
          </a:ln>
        </p:spPr>
      </p:cxnSp>
      <p:cxnSp>
        <p:nvCxnSpPr>
          <p:cNvPr id="8212" name="Straight Connector 51"/>
          <p:cNvCxnSpPr>
            <a:cxnSpLocks noChangeShapeType="1"/>
            <a:endCxn id="8205" idx="0"/>
          </p:cNvCxnSpPr>
          <p:nvPr/>
        </p:nvCxnSpPr>
        <p:spPr bwMode="auto">
          <a:xfrm>
            <a:off x="5029200" y="3600450"/>
            <a:ext cx="800100" cy="1457325"/>
          </a:xfrm>
          <a:prstGeom prst="line">
            <a:avLst/>
          </a:prstGeom>
          <a:noFill/>
          <a:ln w="9525" algn="ctr">
            <a:solidFill>
              <a:schemeClr val="tx1"/>
            </a:solidFill>
            <a:round/>
            <a:headEnd/>
            <a:tailEnd/>
          </a:ln>
        </p:spPr>
      </p:cxnSp>
      <p:cxnSp>
        <p:nvCxnSpPr>
          <p:cNvPr id="8213" name="Straight Connector 53"/>
          <p:cNvCxnSpPr>
            <a:cxnSpLocks noChangeShapeType="1"/>
            <a:stCxn id="8197" idx="2"/>
            <a:endCxn id="8206" idx="0"/>
          </p:cNvCxnSpPr>
          <p:nvPr/>
        </p:nvCxnSpPr>
        <p:spPr bwMode="auto">
          <a:xfrm flipH="1">
            <a:off x="7494588" y="3657600"/>
            <a:ext cx="263525" cy="1414463"/>
          </a:xfrm>
          <a:prstGeom prst="line">
            <a:avLst/>
          </a:prstGeom>
          <a:noFill/>
          <a:ln w="9525" algn="ctr">
            <a:solidFill>
              <a:schemeClr val="tx1"/>
            </a:solidFill>
            <a:round/>
            <a:headEnd/>
            <a:tailEnd/>
          </a:ln>
        </p:spPr>
      </p:cxnSp>
      <p:cxnSp>
        <p:nvCxnSpPr>
          <p:cNvPr id="8214" name="Straight Connector 55"/>
          <p:cNvCxnSpPr>
            <a:cxnSpLocks noChangeShapeType="1"/>
            <a:endCxn id="8207" idx="0"/>
          </p:cNvCxnSpPr>
          <p:nvPr/>
        </p:nvCxnSpPr>
        <p:spPr bwMode="auto">
          <a:xfrm>
            <a:off x="8158163" y="3643313"/>
            <a:ext cx="377825" cy="1443037"/>
          </a:xfrm>
          <a:prstGeom prst="line">
            <a:avLst/>
          </a:prstGeom>
          <a:noFill/>
          <a:ln w="9525" algn="ctr">
            <a:solidFill>
              <a:schemeClr val="tx1"/>
            </a:solidFill>
            <a:round/>
            <a:headEnd/>
            <a:tailEnd/>
          </a:ln>
        </p:spPr>
      </p:cxnSp>
      <p:cxnSp>
        <p:nvCxnSpPr>
          <p:cNvPr id="8215" name="Straight Connector 57"/>
          <p:cNvCxnSpPr>
            <a:cxnSpLocks noChangeShapeType="1"/>
            <a:endCxn id="8205" idx="1"/>
          </p:cNvCxnSpPr>
          <p:nvPr/>
        </p:nvCxnSpPr>
        <p:spPr bwMode="auto">
          <a:xfrm>
            <a:off x="2743200" y="3586163"/>
            <a:ext cx="2803525" cy="1558925"/>
          </a:xfrm>
          <a:prstGeom prst="line">
            <a:avLst/>
          </a:prstGeom>
          <a:noFill/>
          <a:ln w="9525" algn="ctr">
            <a:solidFill>
              <a:schemeClr val="tx1"/>
            </a:solidFill>
            <a:round/>
            <a:headEnd/>
            <a:tailEnd/>
          </a:ln>
        </p:spPr>
      </p:cxnSp>
      <p:cxnSp>
        <p:nvCxnSpPr>
          <p:cNvPr id="8216" name="Straight Connector 59"/>
          <p:cNvCxnSpPr>
            <a:cxnSpLocks noChangeShapeType="1"/>
            <a:endCxn id="8203" idx="0"/>
          </p:cNvCxnSpPr>
          <p:nvPr/>
        </p:nvCxnSpPr>
        <p:spPr bwMode="auto">
          <a:xfrm flipH="1">
            <a:off x="3243263" y="3600450"/>
            <a:ext cx="1343025" cy="1400175"/>
          </a:xfrm>
          <a:prstGeom prst="line">
            <a:avLst/>
          </a:prstGeom>
          <a:noFill/>
          <a:ln w="9525" algn="ctr">
            <a:solidFill>
              <a:schemeClr val="tx1"/>
            </a:solidFill>
            <a:round/>
            <a:headEnd/>
            <a:tailEnd/>
          </a:ln>
        </p:spPr>
      </p:cxnSp>
      <p:cxnSp>
        <p:nvCxnSpPr>
          <p:cNvPr id="8217" name="Straight Connector 61"/>
          <p:cNvCxnSpPr>
            <a:cxnSpLocks noChangeShapeType="1"/>
            <a:stCxn id="8197" idx="2"/>
            <a:endCxn id="8205" idx="7"/>
          </p:cNvCxnSpPr>
          <p:nvPr/>
        </p:nvCxnSpPr>
        <p:spPr bwMode="auto">
          <a:xfrm flipH="1">
            <a:off x="6111875" y="3657600"/>
            <a:ext cx="1646238" cy="1487488"/>
          </a:xfrm>
          <a:prstGeom prst="line">
            <a:avLst/>
          </a:prstGeom>
          <a:noFill/>
          <a:ln w="9525" algn="ctr">
            <a:solidFill>
              <a:schemeClr val="tx1"/>
            </a:solidFill>
            <a:round/>
            <a:headEnd/>
            <a:tailEnd/>
          </a:ln>
        </p:spPr>
      </p:cxnSp>
      <p:cxnSp>
        <p:nvCxnSpPr>
          <p:cNvPr id="8218" name="Straight Connector 63"/>
          <p:cNvCxnSpPr>
            <a:cxnSpLocks noChangeShapeType="1"/>
            <a:endCxn id="8207" idx="1"/>
          </p:cNvCxnSpPr>
          <p:nvPr/>
        </p:nvCxnSpPr>
        <p:spPr bwMode="auto">
          <a:xfrm>
            <a:off x="5357813" y="3614738"/>
            <a:ext cx="2932112" cy="1563687"/>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z="3600" smtClean="0"/>
          </a:p>
        </p:txBody>
      </p:sp>
      <p:sp>
        <p:nvSpPr>
          <p:cNvPr id="9219" name="Rectangle 3"/>
          <p:cNvSpPr>
            <a:spLocks noChangeArrowheads="1"/>
          </p:cNvSpPr>
          <p:nvPr/>
        </p:nvSpPr>
        <p:spPr bwMode="auto">
          <a:xfrm>
            <a:off x="1443038" y="1600200"/>
            <a:ext cx="1571625" cy="1042988"/>
          </a:xfrm>
          <a:prstGeom prst="rect">
            <a:avLst/>
          </a:prstGeom>
          <a:solidFill>
            <a:schemeClr val="accent1"/>
          </a:solidFill>
          <a:ln w="9525" algn="ctr">
            <a:solidFill>
              <a:schemeClr val="tx1"/>
            </a:solidFill>
            <a:round/>
            <a:headEnd/>
            <a:tailEnd/>
          </a:ln>
        </p:spPr>
        <p:txBody>
          <a:bodyPr/>
          <a:lstStyle/>
          <a:p>
            <a:r>
              <a:rPr lang="en-US"/>
              <a:t>Registration System</a:t>
            </a:r>
          </a:p>
        </p:txBody>
      </p:sp>
      <p:sp>
        <p:nvSpPr>
          <p:cNvPr id="9220" name="Rectangle 4"/>
          <p:cNvSpPr>
            <a:spLocks noChangeArrowheads="1"/>
          </p:cNvSpPr>
          <p:nvPr/>
        </p:nvSpPr>
        <p:spPr bwMode="auto">
          <a:xfrm>
            <a:off x="4514850" y="1685925"/>
            <a:ext cx="1457325" cy="1000125"/>
          </a:xfrm>
          <a:prstGeom prst="rect">
            <a:avLst/>
          </a:prstGeom>
          <a:solidFill>
            <a:schemeClr val="accent1"/>
          </a:solidFill>
          <a:ln w="9525" algn="ctr">
            <a:solidFill>
              <a:schemeClr val="tx1"/>
            </a:solidFill>
            <a:round/>
            <a:headEnd/>
            <a:tailEnd/>
          </a:ln>
        </p:spPr>
        <p:txBody>
          <a:bodyPr/>
          <a:lstStyle/>
          <a:p>
            <a:r>
              <a:rPr lang="en-US"/>
              <a:t>Financial aid System </a:t>
            </a:r>
          </a:p>
        </p:txBody>
      </p:sp>
      <p:sp>
        <p:nvSpPr>
          <p:cNvPr id="9221" name="Rectangle 14"/>
          <p:cNvSpPr>
            <a:spLocks noChangeArrowheads="1"/>
          </p:cNvSpPr>
          <p:nvPr/>
        </p:nvSpPr>
        <p:spPr bwMode="auto">
          <a:xfrm>
            <a:off x="6858000" y="1671638"/>
            <a:ext cx="1400175" cy="942975"/>
          </a:xfrm>
          <a:prstGeom prst="rect">
            <a:avLst/>
          </a:prstGeom>
          <a:solidFill>
            <a:schemeClr val="accent1"/>
          </a:solidFill>
          <a:ln w="9525" algn="ctr">
            <a:solidFill>
              <a:schemeClr val="tx1"/>
            </a:solidFill>
            <a:round/>
            <a:headEnd/>
            <a:tailEnd/>
          </a:ln>
        </p:spPr>
        <p:txBody>
          <a:bodyPr/>
          <a:lstStyle/>
          <a:p>
            <a:r>
              <a:rPr lang="en-US"/>
              <a:t>Payroll system</a:t>
            </a:r>
          </a:p>
        </p:txBody>
      </p:sp>
      <p:sp>
        <p:nvSpPr>
          <p:cNvPr id="9222" name="TextBox 34"/>
          <p:cNvSpPr txBox="1">
            <a:spLocks noChangeArrowheads="1"/>
          </p:cNvSpPr>
          <p:nvPr/>
        </p:nvSpPr>
        <p:spPr bwMode="auto">
          <a:xfrm>
            <a:off x="0" y="1757363"/>
            <a:ext cx="1271588" cy="369887"/>
          </a:xfrm>
          <a:prstGeom prst="rect">
            <a:avLst/>
          </a:prstGeom>
          <a:noFill/>
          <a:ln w="9525">
            <a:noFill/>
            <a:miter lim="800000"/>
            <a:headEnd/>
            <a:tailEnd/>
          </a:ln>
        </p:spPr>
        <p:txBody>
          <a:bodyPr>
            <a:spAutoFit/>
          </a:bodyPr>
          <a:lstStyle/>
          <a:p>
            <a:r>
              <a:rPr lang="en-US"/>
              <a:t>programs</a:t>
            </a:r>
          </a:p>
        </p:txBody>
      </p:sp>
      <p:sp>
        <p:nvSpPr>
          <p:cNvPr id="9223" name="TextBox 35"/>
          <p:cNvSpPr txBox="1">
            <a:spLocks noChangeArrowheads="1"/>
          </p:cNvSpPr>
          <p:nvPr/>
        </p:nvSpPr>
        <p:spPr bwMode="auto">
          <a:xfrm>
            <a:off x="1343025" y="6086475"/>
            <a:ext cx="3886200" cy="369888"/>
          </a:xfrm>
          <a:prstGeom prst="rect">
            <a:avLst/>
          </a:prstGeom>
          <a:noFill/>
          <a:ln w="9525">
            <a:noFill/>
            <a:miter lim="800000"/>
            <a:headEnd/>
            <a:tailEnd/>
          </a:ln>
        </p:spPr>
        <p:txBody>
          <a:bodyPr>
            <a:spAutoFit/>
          </a:bodyPr>
          <a:lstStyle/>
          <a:p>
            <a:r>
              <a:rPr lang="en-US"/>
              <a:t>Integrated Data Base</a:t>
            </a:r>
          </a:p>
        </p:txBody>
      </p:sp>
      <p:sp>
        <p:nvSpPr>
          <p:cNvPr id="9224" name="Rectangle 26"/>
          <p:cNvSpPr>
            <a:spLocks noChangeArrowheads="1"/>
          </p:cNvSpPr>
          <p:nvPr/>
        </p:nvSpPr>
        <p:spPr bwMode="auto">
          <a:xfrm>
            <a:off x="314325" y="4457700"/>
            <a:ext cx="8658225" cy="1571625"/>
          </a:xfrm>
          <a:prstGeom prst="rect">
            <a:avLst/>
          </a:prstGeom>
          <a:solidFill>
            <a:schemeClr val="accent1"/>
          </a:solidFill>
          <a:ln w="9525" algn="ctr">
            <a:solidFill>
              <a:schemeClr val="tx1"/>
            </a:solidFill>
            <a:round/>
            <a:headEnd/>
            <a:tailEnd/>
          </a:ln>
        </p:spPr>
        <p:txBody>
          <a:bodyPr/>
          <a:lstStyle/>
          <a:p>
            <a:endParaRPr lang="en-US"/>
          </a:p>
        </p:txBody>
      </p:sp>
      <p:sp>
        <p:nvSpPr>
          <p:cNvPr id="9225" name="Oval 28"/>
          <p:cNvSpPr>
            <a:spLocks noChangeArrowheads="1"/>
          </p:cNvSpPr>
          <p:nvPr/>
        </p:nvSpPr>
        <p:spPr bwMode="auto">
          <a:xfrm>
            <a:off x="700088" y="4986338"/>
            <a:ext cx="642937" cy="585787"/>
          </a:xfrm>
          <a:prstGeom prst="ellipse">
            <a:avLst/>
          </a:prstGeom>
          <a:solidFill>
            <a:schemeClr val="accent1"/>
          </a:solidFill>
          <a:ln w="9525" algn="ctr">
            <a:solidFill>
              <a:schemeClr val="tx1"/>
            </a:solidFill>
            <a:round/>
            <a:headEnd/>
            <a:tailEnd/>
          </a:ln>
        </p:spPr>
        <p:txBody>
          <a:bodyPr/>
          <a:lstStyle/>
          <a:p>
            <a:endParaRPr lang="en-US"/>
          </a:p>
        </p:txBody>
      </p:sp>
      <p:sp>
        <p:nvSpPr>
          <p:cNvPr id="9226" name="Oval 30"/>
          <p:cNvSpPr>
            <a:spLocks noChangeArrowheads="1"/>
          </p:cNvSpPr>
          <p:nvPr/>
        </p:nvSpPr>
        <p:spPr bwMode="auto">
          <a:xfrm>
            <a:off x="1828800" y="4943475"/>
            <a:ext cx="657225" cy="642938"/>
          </a:xfrm>
          <a:prstGeom prst="ellipse">
            <a:avLst/>
          </a:prstGeom>
          <a:solidFill>
            <a:schemeClr val="accent1"/>
          </a:solidFill>
          <a:ln w="9525" algn="ctr">
            <a:solidFill>
              <a:schemeClr val="tx1"/>
            </a:solidFill>
            <a:round/>
            <a:headEnd/>
            <a:tailEnd/>
          </a:ln>
        </p:spPr>
        <p:txBody>
          <a:bodyPr/>
          <a:lstStyle/>
          <a:p>
            <a:endParaRPr lang="en-US"/>
          </a:p>
        </p:txBody>
      </p:sp>
      <p:sp>
        <p:nvSpPr>
          <p:cNvPr id="9227" name="Oval 32"/>
          <p:cNvSpPr>
            <a:spLocks noChangeArrowheads="1"/>
          </p:cNvSpPr>
          <p:nvPr/>
        </p:nvSpPr>
        <p:spPr bwMode="auto">
          <a:xfrm>
            <a:off x="2871788" y="5000625"/>
            <a:ext cx="742950" cy="642938"/>
          </a:xfrm>
          <a:prstGeom prst="ellipse">
            <a:avLst/>
          </a:prstGeom>
          <a:solidFill>
            <a:schemeClr val="accent1"/>
          </a:solidFill>
          <a:ln w="9525" algn="ctr">
            <a:solidFill>
              <a:schemeClr val="tx1"/>
            </a:solidFill>
            <a:round/>
            <a:headEnd/>
            <a:tailEnd/>
          </a:ln>
        </p:spPr>
        <p:txBody>
          <a:bodyPr/>
          <a:lstStyle/>
          <a:p>
            <a:endParaRPr lang="en-US"/>
          </a:p>
        </p:txBody>
      </p:sp>
      <p:sp>
        <p:nvSpPr>
          <p:cNvPr id="9228" name="Oval 36"/>
          <p:cNvSpPr>
            <a:spLocks noChangeArrowheads="1"/>
          </p:cNvSpPr>
          <p:nvPr/>
        </p:nvSpPr>
        <p:spPr bwMode="auto">
          <a:xfrm>
            <a:off x="4286250" y="5043488"/>
            <a:ext cx="628650" cy="600075"/>
          </a:xfrm>
          <a:prstGeom prst="ellipse">
            <a:avLst/>
          </a:prstGeom>
          <a:solidFill>
            <a:schemeClr val="accent1"/>
          </a:solidFill>
          <a:ln w="9525" algn="ctr">
            <a:solidFill>
              <a:schemeClr val="tx1"/>
            </a:solidFill>
            <a:round/>
            <a:headEnd/>
            <a:tailEnd/>
          </a:ln>
        </p:spPr>
        <p:txBody>
          <a:bodyPr/>
          <a:lstStyle/>
          <a:p>
            <a:endParaRPr lang="en-US"/>
          </a:p>
        </p:txBody>
      </p:sp>
      <p:sp>
        <p:nvSpPr>
          <p:cNvPr id="9229" name="Oval 37"/>
          <p:cNvSpPr>
            <a:spLocks noChangeArrowheads="1"/>
          </p:cNvSpPr>
          <p:nvPr/>
        </p:nvSpPr>
        <p:spPr bwMode="auto">
          <a:xfrm>
            <a:off x="5429250" y="5057775"/>
            <a:ext cx="800100" cy="600075"/>
          </a:xfrm>
          <a:prstGeom prst="ellipse">
            <a:avLst/>
          </a:prstGeom>
          <a:solidFill>
            <a:schemeClr val="accent1"/>
          </a:solidFill>
          <a:ln w="9525" algn="ctr">
            <a:solidFill>
              <a:schemeClr val="tx1"/>
            </a:solidFill>
            <a:round/>
            <a:headEnd/>
            <a:tailEnd/>
          </a:ln>
        </p:spPr>
        <p:txBody>
          <a:bodyPr/>
          <a:lstStyle/>
          <a:p>
            <a:endParaRPr lang="en-US"/>
          </a:p>
        </p:txBody>
      </p:sp>
      <p:sp>
        <p:nvSpPr>
          <p:cNvPr id="9230" name="Oval 38"/>
          <p:cNvSpPr>
            <a:spLocks noChangeArrowheads="1"/>
          </p:cNvSpPr>
          <p:nvPr/>
        </p:nvSpPr>
        <p:spPr bwMode="auto">
          <a:xfrm>
            <a:off x="7086600" y="5072063"/>
            <a:ext cx="814388" cy="571500"/>
          </a:xfrm>
          <a:prstGeom prst="ellipse">
            <a:avLst/>
          </a:prstGeom>
          <a:solidFill>
            <a:schemeClr val="accent1"/>
          </a:solidFill>
          <a:ln w="9525" algn="ctr">
            <a:solidFill>
              <a:schemeClr val="tx1"/>
            </a:solidFill>
            <a:round/>
            <a:headEnd/>
            <a:tailEnd/>
          </a:ln>
        </p:spPr>
        <p:txBody>
          <a:bodyPr/>
          <a:lstStyle/>
          <a:p>
            <a:endParaRPr lang="en-US"/>
          </a:p>
        </p:txBody>
      </p:sp>
      <p:sp>
        <p:nvSpPr>
          <p:cNvPr id="9231" name="Oval 39"/>
          <p:cNvSpPr>
            <a:spLocks noChangeArrowheads="1"/>
          </p:cNvSpPr>
          <p:nvPr/>
        </p:nvSpPr>
        <p:spPr bwMode="auto">
          <a:xfrm>
            <a:off x="8186738" y="5086350"/>
            <a:ext cx="700087" cy="628650"/>
          </a:xfrm>
          <a:prstGeom prst="ellipse">
            <a:avLst/>
          </a:prstGeom>
          <a:solidFill>
            <a:schemeClr val="accent1"/>
          </a:solidFill>
          <a:ln w="9525" algn="ctr">
            <a:solidFill>
              <a:schemeClr val="tx1"/>
            </a:solidFill>
            <a:round/>
            <a:headEnd/>
            <a:tailEnd/>
          </a:ln>
        </p:spPr>
        <p:txBody>
          <a:bodyPr/>
          <a:lstStyle/>
          <a:p>
            <a:endParaRPr lang="en-US"/>
          </a:p>
        </p:txBody>
      </p:sp>
      <p:sp>
        <p:nvSpPr>
          <p:cNvPr id="9232" name="Rounded Rectangle 30"/>
          <p:cNvSpPr>
            <a:spLocks noChangeArrowheads="1"/>
          </p:cNvSpPr>
          <p:nvPr/>
        </p:nvSpPr>
        <p:spPr bwMode="auto">
          <a:xfrm>
            <a:off x="3829050" y="3086100"/>
            <a:ext cx="1971675" cy="1028700"/>
          </a:xfrm>
          <a:prstGeom prst="roundRect">
            <a:avLst>
              <a:gd name="adj" fmla="val 16667"/>
            </a:avLst>
          </a:prstGeom>
          <a:solidFill>
            <a:schemeClr val="accent1"/>
          </a:solidFill>
          <a:ln w="9525" algn="ctr">
            <a:solidFill>
              <a:schemeClr val="tx1"/>
            </a:solidFill>
            <a:round/>
            <a:headEnd/>
            <a:tailEnd/>
          </a:ln>
        </p:spPr>
        <p:txBody>
          <a:bodyPr/>
          <a:lstStyle/>
          <a:p>
            <a:endParaRPr lang="en-US"/>
          </a:p>
          <a:p>
            <a:r>
              <a:rPr lang="en-US"/>
              <a:t>DBMS</a:t>
            </a:r>
          </a:p>
        </p:txBody>
      </p:sp>
      <p:cxnSp>
        <p:nvCxnSpPr>
          <p:cNvPr id="9233" name="Straight Connector 32"/>
          <p:cNvCxnSpPr>
            <a:cxnSpLocks noChangeShapeType="1"/>
            <a:stCxn id="9219" idx="2"/>
            <a:endCxn id="9232" idx="0"/>
          </p:cNvCxnSpPr>
          <p:nvPr/>
        </p:nvCxnSpPr>
        <p:spPr bwMode="auto">
          <a:xfrm>
            <a:off x="2228850" y="2643188"/>
            <a:ext cx="2586038" cy="442912"/>
          </a:xfrm>
          <a:prstGeom prst="line">
            <a:avLst/>
          </a:prstGeom>
          <a:noFill/>
          <a:ln w="9525" algn="ctr">
            <a:solidFill>
              <a:schemeClr val="tx1"/>
            </a:solidFill>
            <a:round/>
            <a:headEnd/>
            <a:tailEnd/>
          </a:ln>
        </p:spPr>
      </p:cxnSp>
      <p:cxnSp>
        <p:nvCxnSpPr>
          <p:cNvPr id="9234" name="Straight Connector 34"/>
          <p:cNvCxnSpPr>
            <a:cxnSpLocks noChangeShapeType="1"/>
            <a:stCxn id="9220" idx="2"/>
            <a:endCxn id="9232" idx="0"/>
          </p:cNvCxnSpPr>
          <p:nvPr/>
        </p:nvCxnSpPr>
        <p:spPr bwMode="auto">
          <a:xfrm flipH="1">
            <a:off x="4814888" y="2686050"/>
            <a:ext cx="428625" cy="400050"/>
          </a:xfrm>
          <a:prstGeom prst="line">
            <a:avLst/>
          </a:prstGeom>
          <a:noFill/>
          <a:ln w="9525" algn="ctr">
            <a:solidFill>
              <a:schemeClr val="tx1"/>
            </a:solidFill>
            <a:round/>
            <a:headEnd/>
            <a:tailEnd/>
          </a:ln>
        </p:spPr>
      </p:cxnSp>
      <p:cxnSp>
        <p:nvCxnSpPr>
          <p:cNvPr id="9235" name="Straight Connector 36"/>
          <p:cNvCxnSpPr>
            <a:cxnSpLocks noChangeShapeType="1"/>
            <a:stCxn id="9221" idx="2"/>
            <a:endCxn id="9232" idx="0"/>
          </p:cNvCxnSpPr>
          <p:nvPr/>
        </p:nvCxnSpPr>
        <p:spPr bwMode="auto">
          <a:xfrm flipH="1">
            <a:off x="4814888" y="2614613"/>
            <a:ext cx="2743200" cy="471487"/>
          </a:xfrm>
          <a:prstGeom prst="line">
            <a:avLst/>
          </a:prstGeom>
          <a:noFill/>
          <a:ln w="9525" algn="ctr">
            <a:solidFill>
              <a:schemeClr val="tx1"/>
            </a:solidFill>
            <a:round/>
            <a:headEnd/>
            <a:tailEnd/>
          </a:ln>
        </p:spPr>
      </p:cxnSp>
      <p:cxnSp>
        <p:nvCxnSpPr>
          <p:cNvPr id="9236" name="Straight Connector 38"/>
          <p:cNvCxnSpPr>
            <a:cxnSpLocks noChangeShapeType="1"/>
            <a:endCxn id="9225" idx="7"/>
          </p:cNvCxnSpPr>
          <p:nvPr/>
        </p:nvCxnSpPr>
        <p:spPr bwMode="auto">
          <a:xfrm flipH="1">
            <a:off x="1249363" y="4114800"/>
            <a:ext cx="2936875" cy="957263"/>
          </a:xfrm>
          <a:prstGeom prst="line">
            <a:avLst/>
          </a:prstGeom>
          <a:noFill/>
          <a:ln w="9525" algn="ctr">
            <a:solidFill>
              <a:schemeClr val="tx1"/>
            </a:solidFill>
            <a:round/>
            <a:headEnd/>
            <a:tailEnd/>
          </a:ln>
        </p:spPr>
      </p:cxnSp>
      <p:cxnSp>
        <p:nvCxnSpPr>
          <p:cNvPr id="9237" name="Straight Connector 40"/>
          <p:cNvCxnSpPr>
            <a:cxnSpLocks noChangeShapeType="1"/>
            <a:endCxn id="9226" idx="7"/>
          </p:cNvCxnSpPr>
          <p:nvPr/>
        </p:nvCxnSpPr>
        <p:spPr bwMode="auto">
          <a:xfrm flipH="1">
            <a:off x="2389188" y="4129088"/>
            <a:ext cx="2082800" cy="908050"/>
          </a:xfrm>
          <a:prstGeom prst="line">
            <a:avLst/>
          </a:prstGeom>
          <a:noFill/>
          <a:ln w="9525" algn="ctr">
            <a:solidFill>
              <a:schemeClr val="tx1"/>
            </a:solidFill>
            <a:round/>
            <a:headEnd/>
            <a:tailEnd/>
          </a:ln>
        </p:spPr>
      </p:cxnSp>
      <p:cxnSp>
        <p:nvCxnSpPr>
          <p:cNvPr id="9238" name="Straight Connector 42"/>
          <p:cNvCxnSpPr>
            <a:cxnSpLocks noChangeShapeType="1"/>
            <a:stCxn id="9232" idx="2"/>
            <a:endCxn id="9227" idx="7"/>
          </p:cNvCxnSpPr>
          <p:nvPr/>
        </p:nvCxnSpPr>
        <p:spPr bwMode="auto">
          <a:xfrm flipH="1">
            <a:off x="3505200" y="4114800"/>
            <a:ext cx="1309688" cy="979488"/>
          </a:xfrm>
          <a:prstGeom prst="line">
            <a:avLst/>
          </a:prstGeom>
          <a:noFill/>
          <a:ln w="9525" algn="ctr">
            <a:solidFill>
              <a:schemeClr val="tx1"/>
            </a:solidFill>
            <a:round/>
            <a:headEnd/>
            <a:tailEnd/>
          </a:ln>
        </p:spPr>
      </p:cxnSp>
      <p:cxnSp>
        <p:nvCxnSpPr>
          <p:cNvPr id="9239" name="Straight Connector 44"/>
          <p:cNvCxnSpPr>
            <a:cxnSpLocks noChangeShapeType="1"/>
            <a:endCxn id="9228" idx="7"/>
          </p:cNvCxnSpPr>
          <p:nvPr/>
        </p:nvCxnSpPr>
        <p:spPr bwMode="auto">
          <a:xfrm flipH="1">
            <a:off x="4822825" y="4129088"/>
            <a:ext cx="220663" cy="1001712"/>
          </a:xfrm>
          <a:prstGeom prst="line">
            <a:avLst/>
          </a:prstGeom>
          <a:noFill/>
          <a:ln w="9525" algn="ctr">
            <a:solidFill>
              <a:schemeClr val="tx1"/>
            </a:solidFill>
            <a:round/>
            <a:headEnd/>
            <a:tailEnd/>
          </a:ln>
        </p:spPr>
      </p:cxnSp>
      <p:cxnSp>
        <p:nvCxnSpPr>
          <p:cNvPr id="9240" name="Straight Connector 46"/>
          <p:cNvCxnSpPr>
            <a:cxnSpLocks noChangeShapeType="1"/>
            <a:endCxn id="9229" idx="0"/>
          </p:cNvCxnSpPr>
          <p:nvPr/>
        </p:nvCxnSpPr>
        <p:spPr bwMode="auto">
          <a:xfrm>
            <a:off x="5314950" y="4114800"/>
            <a:ext cx="514350" cy="942975"/>
          </a:xfrm>
          <a:prstGeom prst="line">
            <a:avLst/>
          </a:prstGeom>
          <a:noFill/>
          <a:ln w="9525" algn="ctr">
            <a:solidFill>
              <a:schemeClr val="tx1"/>
            </a:solidFill>
            <a:round/>
            <a:headEnd/>
            <a:tailEnd/>
          </a:ln>
        </p:spPr>
      </p:cxnSp>
      <p:cxnSp>
        <p:nvCxnSpPr>
          <p:cNvPr id="9241" name="Straight Connector 48"/>
          <p:cNvCxnSpPr>
            <a:cxnSpLocks noChangeShapeType="1"/>
            <a:endCxn id="9230" idx="1"/>
          </p:cNvCxnSpPr>
          <p:nvPr/>
        </p:nvCxnSpPr>
        <p:spPr bwMode="auto">
          <a:xfrm>
            <a:off x="5557838" y="4129088"/>
            <a:ext cx="1647825" cy="1027112"/>
          </a:xfrm>
          <a:prstGeom prst="line">
            <a:avLst/>
          </a:prstGeom>
          <a:noFill/>
          <a:ln w="9525" algn="ctr">
            <a:solidFill>
              <a:schemeClr val="tx1"/>
            </a:solidFill>
            <a:round/>
            <a:headEnd/>
            <a:tailEnd/>
          </a:ln>
        </p:spPr>
      </p:cxnSp>
      <p:cxnSp>
        <p:nvCxnSpPr>
          <p:cNvPr id="9242" name="Straight Connector 50"/>
          <p:cNvCxnSpPr>
            <a:cxnSpLocks noChangeShapeType="1"/>
            <a:endCxn id="9231" idx="0"/>
          </p:cNvCxnSpPr>
          <p:nvPr/>
        </p:nvCxnSpPr>
        <p:spPr bwMode="auto">
          <a:xfrm>
            <a:off x="5757863" y="4057650"/>
            <a:ext cx="2779712" cy="1028700"/>
          </a:xfrm>
          <a:prstGeom prst="line">
            <a:avLst/>
          </a:prstGeom>
          <a:noFill/>
          <a:ln w="9525" algn="ctr">
            <a:solidFill>
              <a:schemeClr val="tx1"/>
            </a:solidFill>
            <a:round/>
            <a:headEnd/>
            <a:tailEnd/>
          </a:ln>
        </p:spPr>
      </p:cxnSp>
      <p:sp>
        <p:nvSpPr>
          <p:cNvPr id="9243" name="TextBox 34"/>
          <p:cNvSpPr txBox="1">
            <a:spLocks noChangeArrowheads="1"/>
          </p:cNvSpPr>
          <p:nvPr/>
        </p:nvSpPr>
        <p:spPr bwMode="auto">
          <a:xfrm>
            <a:off x="1109663" y="2838450"/>
            <a:ext cx="2447925" cy="646113"/>
          </a:xfrm>
          <a:prstGeom prst="rect">
            <a:avLst/>
          </a:prstGeom>
          <a:noFill/>
          <a:ln w="9525">
            <a:noFill/>
            <a:miter lim="800000"/>
            <a:headEnd/>
            <a:tailEnd/>
          </a:ln>
        </p:spPr>
        <p:txBody>
          <a:bodyPr>
            <a:spAutoFit/>
          </a:bodyPr>
          <a:lstStyle/>
          <a:p>
            <a:r>
              <a:rPr lang="en-US"/>
              <a:t>Request for Logical record </a:t>
            </a:r>
          </a:p>
        </p:txBody>
      </p:sp>
      <p:sp>
        <p:nvSpPr>
          <p:cNvPr id="9244" name="Rectangle 52"/>
          <p:cNvSpPr>
            <a:spLocks noChangeArrowheads="1"/>
          </p:cNvSpPr>
          <p:nvPr/>
        </p:nvSpPr>
        <p:spPr bwMode="auto">
          <a:xfrm>
            <a:off x="7186613" y="3186113"/>
            <a:ext cx="1957387" cy="757237"/>
          </a:xfrm>
          <a:prstGeom prst="rect">
            <a:avLst/>
          </a:prstGeom>
          <a:solidFill>
            <a:schemeClr val="accent1"/>
          </a:solidFill>
          <a:ln w="9525" algn="ctr">
            <a:solidFill>
              <a:schemeClr val="tx1"/>
            </a:solidFill>
            <a:round/>
            <a:headEnd/>
            <a:tailEnd/>
          </a:ln>
        </p:spPr>
        <p:txBody>
          <a:bodyPr/>
          <a:lstStyle/>
          <a:p>
            <a:r>
              <a:rPr lang="en-US"/>
              <a:t>Data Mapping operation </a:t>
            </a:r>
          </a:p>
        </p:txBody>
      </p:sp>
      <p:cxnSp>
        <p:nvCxnSpPr>
          <p:cNvPr id="9245" name="Straight Connector 54"/>
          <p:cNvCxnSpPr>
            <a:cxnSpLocks noChangeShapeType="1"/>
            <a:stCxn id="9232" idx="3"/>
            <a:endCxn id="9244" idx="1"/>
          </p:cNvCxnSpPr>
          <p:nvPr/>
        </p:nvCxnSpPr>
        <p:spPr bwMode="auto">
          <a:xfrm flipV="1">
            <a:off x="5800725" y="3565525"/>
            <a:ext cx="1385888" cy="34925"/>
          </a:xfrm>
          <a:prstGeom prst="line">
            <a:avLst/>
          </a:prstGeom>
          <a:noFill/>
          <a:ln w="9525" algn="ctr">
            <a:solidFill>
              <a:schemeClr val="tx1"/>
            </a:solidFill>
            <a:round/>
            <a:headEnd/>
            <a:tailEnd/>
          </a:ln>
        </p:spPr>
      </p:cxnSp>
      <p:sp>
        <p:nvSpPr>
          <p:cNvPr id="9246" name="TextBox 34"/>
          <p:cNvSpPr txBox="1">
            <a:spLocks noChangeArrowheads="1"/>
          </p:cNvSpPr>
          <p:nvPr/>
        </p:nvSpPr>
        <p:spPr bwMode="auto">
          <a:xfrm>
            <a:off x="1262063" y="3790950"/>
            <a:ext cx="2447925" cy="369888"/>
          </a:xfrm>
          <a:prstGeom prst="rect">
            <a:avLst/>
          </a:prstGeom>
          <a:noFill/>
          <a:ln w="9525">
            <a:noFill/>
            <a:miter lim="800000"/>
            <a:headEnd/>
            <a:tailEnd/>
          </a:ln>
        </p:spPr>
        <p:txBody>
          <a:bodyPr>
            <a:spAutoFit/>
          </a:bodyPr>
          <a:lstStyle/>
          <a:p>
            <a:r>
              <a:rPr lang="en-US"/>
              <a:t>Physical I/O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r>
              <a:rPr lang="en-US" sz="2800" smtClean="0"/>
              <a:t>Application program request data at logical level.</a:t>
            </a:r>
          </a:p>
          <a:p>
            <a:endParaRPr lang="en-US" sz="2800" smtClean="0"/>
          </a:p>
          <a:p>
            <a:pPr algn="just"/>
            <a:r>
              <a:rPr lang="en-US" sz="2800" smtClean="0"/>
              <a:t>DBMS determine which physical file are involved  and how these files are to be  accessed ,by referring to stored data mapping description.</a:t>
            </a:r>
          </a:p>
          <a:p>
            <a:r>
              <a:rPr lang="en-US" sz="2800" smtClean="0"/>
              <a:t>It hen read the required records from the files of the data base and convert the information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b="1" smtClean="0">
                <a:latin typeface="Times" pitchFamily="18" charset="0"/>
              </a:rPr>
              <a:t>Database</a:t>
            </a:r>
          </a:p>
        </p:txBody>
      </p:sp>
      <p:sp>
        <p:nvSpPr>
          <p:cNvPr id="39939" name="Rectangle 3"/>
          <p:cNvSpPr>
            <a:spLocks noGrp="1" noChangeArrowheads="1"/>
          </p:cNvSpPr>
          <p:nvPr>
            <p:ph type="body" idx="1"/>
          </p:nvPr>
        </p:nvSpPr>
        <p:spPr>
          <a:xfrm>
            <a:off x="533400" y="1676400"/>
            <a:ext cx="7727950" cy="4416425"/>
          </a:xfrm>
        </p:spPr>
        <p:txBody>
          <a:bodyPr/>
          <a:lstStyle/>
          <a:p>
            <a:pPr algn="just">
              <a:lnSpc>
                <a:spcPct val="90000"/>
              </a:lnSpc>
            </a:pPr>
            <a:r>
              <a:rPr lang="en-GB" b="1" dirty="0" smtClean="0">
                <a:latin typeface="Times" pitchFamily="18" charset="0"/>
              </a:rPr>
              <a:t>Shared collection of logically related data (and a description of this data), designed to meet the information needs of an organization.</a:t>
            </a:r>
          </a:p>
          <a:p>
            <a:pPr algn="just">
              <a:lnSpc>
                <a:spcPct val="90000"/>
              </a:lnSpc>
            </a:pPr>
            <a:r>
              <a:rPr lang="en-GB" b="1" dirty="0" smtClean="0">
                <a:latin typeface="Times" pitchFamily="18" charset="0"/>
              </a:rPr>
              <a:t>System </a:t>
            </a:r>
            <a:r>
              <a:rPr lang="en-GB" b="1" dirty="0" err="1" smtClean="0">
                <a:latin typeface="Times" pitchFamily="18" charset="0"/>
              </a:rPr>
              <a:t>catalog</a:t>
            </a:r>
            <a:r>
              <a:rPr lang="en-GB" b="1" dirty="0" smtClean="0">
                <a:latin typeface="Times" pitchFamily="18" charset="0"/>
              </a:rPr>
              <a:t> (metadata) provides description of  data to enable program–data independence.</a:t>
            </a:r>
          </a:p>
          <a:p>
            <a:pPr algn="just">
              <a:lnSpc>
                <a:spcPct val="90000"/>
              </a:lnSpc>
            </a:pPr>
            <a:r>
              <a:rPr lang="en-GB" b="1" dirty="0" smtClean="0">
                <a:latin typeface="Times" pitchFamily="18" charset="0"/>
              </a:rPr>
              <a:t>Logically related data comprises entities, attributes, and relationships of an organization’s information.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6930</TotalTime>
  <Words>1299</Words>
  <Application>Microsoft Office PowerPoint</Application>
  <PresentationFormat>On-screen Show (4:3)</PresentationFormat>
  <Paragraphs>181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預設簡報設計</vt:lpstr>
      <vt:lpstr>UNIT-V</vt:lpstr>
      <vt:lpstr>Slide 2</vt:lpstr>
      <vt:lpstr>File-Based Systems</vt:lpstr>
      <vt:lpstr>Limitations of File-Based Approach</vt:lpstr>
      <vt:lpstr>Separate File Processing System</vt:lpstr>
      <vt:lpstr>Integrated Data Base</vt:lpstr>
      <vt:lpstr>Slide 7</vt:lpstr>
      <vt:lpstr>Slide 8</vt:lpstr>
      <vt:lpstr>Database</vt:lpstr>
      <vt:lpstr>Database Management System (DBMS)</vt:lpstr>
      <vt:lpstr>Database Approach</vt:lpstr>
      <vt:lpstr>Slide 12</vt:lpstr>
      <vt:lpstr>Levels of a data description</vt:lpstr>
      <vt:lpstr>Schema for university data base</vt:lpstr>
      <vt:lpstr>How DBMS is related to other pieces of System software</vt:lpstr>
      <vt:lpstr>User Interface</vt:lpstr>
      <vt:lpstr>INPUT DEVICES:  </vt:lpstr>
      <vt:lpstr>Text devices</vt:lpstr>
      <vt:lpstr>Button or Choice devices  </vt:lpstr>
      <vt:lpstr>Locator device</vt:lpstr>
      <vt:lpstr>voice input device</vt:lpstr>
      <vt:lpstr>OUTPUT DEVICES  </vt:lpstr>
      <vt:lpstr>Text editors</vt:lpstr>
      <vt:lpstr>Overview of Editing Process</vt:lpstr>
      <vt:lpstr> Editor Structure</vt:lpstr>
      <vt:lpstr>The command Language Processor </vt:lpstr>
      <vt:lpstr>Editing Component  </vt:lpstr>
      <vt:lpstr>Traveling Component  </vt:lpstr>
      <vt:lpstr>Viewing Component  </vt:lpstr>
      <vt:lpstr>Display Component  </vt:lpstr>
      <vt:lpstr>Editing Filter  </vt:lpstr>
      <vt:lpstr>Viewing Filter  </vt:lpstr>
      <vt:lpstr>Slide 33</vt:lpstr>
      <vt:lpstr>Interactive Debugging systems</vt:lpstr>
      <vt:lpstr>Breakpoints  </vt:lpstr>
      <vt:lpstr>Conditional Expressions </vt:lpstr>
      <vt:lpstr>Gaits</vt:lpstr>
      <vt:lpstr>Tracing</vt:lpstr>
      <vt:lpstr>Traceback  </vt:lpstr>
      <vt:lpstr>Program-display Capabilities </vt:lpstr>
      <vt:lpstr>Debugging Function and Capabilities:</vt:lpstr>
      <vt:lpstr>User Interface Crteria</vt:lpstr>
      <vt:lpstr>User Interface Criteria:  </vt:lpstr>
      <vt:lpstr>User Interface Crteria:  </vt:lpstr>
    </vt:vector>
  </TitlesOfParts>
  <Company>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a</dc:creator>
  <cp:lastModifiedBy>hp</cp:lastModifiedBy>
  <cp:revision>360</cp:revision>
  <dcterms:created xsi:type="dcterms:W3CDTF">2003-02-20T07:40:19Z</dcterms:created>
  <dcterms:modified xsi:type="dcterms:W3CDTF">2017-04-20T09:18:49Z</dcterms:modified>
</cp:coreProperties>
</file>