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9" r:id="rId4"/>
    <p:sldId id="257" r:id="rId5"/>
    <p:sldId id="258" r:id="rId6"/>
    <p:sldId id="259" r:id="rId7"/>
    <p:sldId id="260" r:id="rId8"/>
    <p:sldId id="266" r:id="rId9"/>
    <p:sldId id="261" r:id="rId10"/>
    <p:sldId id="271" r:id="rId11"/>
    <p:sldId id="265" r:id="rId12"/>
    <p:sldId id="272" r:id="rId13"/>
    <p:sldId id="273" r:id="rId14"/>
    <p:sldId id="270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-tya-singh/Gesture-Recognition-using-WIFI-sens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930996"/>
            <a:ext cx="9162237" cy="1380883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</a:t>
            </a:r>
            <a: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WIFI Sensing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55" y="2993367"/>
            <a:ext cx="9739122" cy="586596"/>
          </a:xfrm>
        </p:spPr>
        <p:txBody>
          <a:bodyPr/>
          <a:lstStyle/>
          <a:p>
            <a:r>
              <a:rPr lang="en-US" dirty="0"/>
              <a:t>A Machine Learning Approach to Classifying Hand Gestures with CSI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8B7AAB-3816-5E92-1854-599ED59FE746}"/>
              </a:ext>
            </a:extLst>
          </p:cNvPr>
          <p:cNvSpPr txBox="1">
            <a:spLocks/>
          </p:cNvSpPr>
          <p:nvPr/>
        </p:nvSpPr>
        <p:spPr bwMode="gray">
          <a:xfrm>
            <a:off x="1361855" y="4857893"/>
            <a:ext cx="973912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: Dr. Honggang wang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E1B39-C0E1-72E9-6780-EDBCF68C65C4}"/>
              </a:ext>
            </a:extLst>
          </p:cNvPr>
          <p:cNvSpPr txBox="1"/>
          <p:nvPr/>
        </p:nvSpPr>
        <p:spPr>
          <a:xfrm>
            <a:off x="1361855" y="553464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Yeshiva University  Capstone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A2C95-85C4-5F57-4559-E8A43DFC0B9D}"/>
              </a:ext>
            </a:extLst>
          </p:cNvPr>
          <p:cNvSpPr txBox="1"/>
          <p:nvPr/>
        </p:nvSpPr>
        <p:spPr>
          <a:xfrm>
            <a:off x="1411007" y="4072051"/>
            <a:ext cx="9739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Venkata Reddy                 Aditya Singh Parmar                        </a:t>
            </a:r>
            <a:r>
              <a:rPr lang="en-US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dharani</a:t>
            </a: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goalla</a:t>
            </a:r>
            <a:endParaRPr lang="en-US" dirty="0"/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BDFD0485-7E41-BCFB-4A89-F435B7E5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329" y="4848240"/>
            <a:ext cx="1591254" cy="1501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05049-F9EF-2268-3DB7-B665CCA0F6B7}"/>
              </a:ext>
            </a:extLst>
          </p:cNvPr>
          <p:cNvSpPr txBox="1"/>
          <p:nvPr/>
        </p:nvSpPr>
        <p:spPr>
          <a:xfrm>
            <a:off x="1361855" y="592700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GitHub Link</a:t>
            </a:r>
            <a:endParaRPr lang="en-US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to Diagnose 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5" y="2332486"/>
            <a:ext cx="7890484" cy="44770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12665"/>
            <a:ext cx="8825659" cy="40819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Noise Reduction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Moving Average Filtering and Median Filtering to reduce environmental interference.</a:t>
            </a:r>
          </a:p>
          <a:p>
            <a:pPr marL="0" indent="0">
              <a:buNone/>
            </a:pPr>
            <a:r>
              <a:rPr lang="en-US" b="1" dirty="0"/>
              <a:t>Feature Standardization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Ensured uniform data format across all samples.</a:t>
            </a:r>
          </a:p>
          <a:p>
            <a:pPr marL="0" indent="0">
              <a:buNone/>
            </a:pPr>
            <a:r>
              <a:rPr lang="en-US" b="1" dirty="0"/>
              <a:t>Enhanced Feature Extraction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Refined HT-LTF amplitude and phase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Computed CSI Ratios to capture relationships between subcarriers.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Added derived features like phase differences and amplitude ratios.</a:t>
            </a:r>
          </a:p>
          <a:p>
            <a:pPr marL="0" indent="0">
              <a:buNone/>
            </a:pPr>
            <a:r>
              <a:rPr lang="en-US" b="1" dirty="0"/>
              <a:t>Dimensionality Reduction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LDA (Linear Discriminant Analysis) for supervised feature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K-Means Clustering to enhance class separability.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Advance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12665"/>
            <a:ext cx="6154190" cy="408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Improved Data Quality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Cleaner, more structured data after applying filtering and standardization.</a:t>
            </a:r>
          </a:p>
          <a:p>
            <a:pPr marL="0" indent="0">
              <a:buNone/>
            </a:pPr>
            <a:r>
              <a:rPr lang="en-US" b="1" dirty="0"/>
              <a:t>Enhanced Feature Separation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cluster separation observed in visualizations.</a:t>
            </a:r>
          </a:p>
          <a:p>
            <a:pPr marL="0" indent="0">
              <a:buNone/>
            </a:pPr>
            <a:r>
              <a:rPr lang="en-US" b="1" dirty="0"/>
              <a:t>Techniques Visualized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PCA: Reduced dimensionality with visible overlaps.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t-SNE: Showed local clusters but still had overlaps.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LDA + K-Means: Clearly defined clusters with improved separability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354" y="2799215"/>
            <a:ext cx="3704764" cy="3000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Experiments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7195"/>
            <a:ext cx="8825659" cy="439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CNN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Accuracy: 95%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Accuracy: 54% (Overfitting).</a:t>
            </a:r>
          </a:p>
          <a:p>
            <a:pPr marL="0" indent="0">
              <a:buNone/>
            </a:pPr>
            <a:r>
              <a:rPr lang="en-US" b="1" dirty="0"/>
              <a:t>Random Forest</a:t>
            </a:r>
            <a:r>
              <a:rPr lang="en-US" dirty="0"/>
              <a:t>: Testing Accuracy: 82%.</a:t>
            </a:r>
          </a:p>
          <a:p>
            <a:pPr marL="0" indent="0">
              <a:buNone/>
            </a:pPr>
            <a:r>
              <a:rPr lang="en-US" b="1" dirty="0"/>
              <a:t>Decision Tree</a:t>
            </a:r>
            <a:r>
              <a:rPr lang="en-US" dirty="0"/>
              <a:t>: Testing Accuracy: 78%.</a:t>
            </a:r>
          </a:p>
          <a:p>
            <a:pPr marL="0" indent="0">
              <a:buNone/>
            </a:pPr>
            <a:r>
              <a:rPr lang="en-US" b="1" dirty="0"/>
              <a:t>Logistic Regression</a:t>
            </a:r>
            <a:r>
              <a:rPr lang="en-US" dirty="0"/>
              <a:t>: Testing Accuracy: 85%.</a:t>
            </a:r>
          </a:p>
          <a:p>
            <a:pPr marL="0" indent="0">
              <a:buNone/>
            </a:pPr>
            <a:r>
              <a:rPr lang="en-US" b="1" dirty="0"/>
              <a:t>KNN</a:t>
            </a:r>
            <a:r>
              <a:rPr lang="en-US" dirty="0"/>
              <a:t>: Testing Accuracy: 80%.</a:t>
            </a:r>
          </a:p>
          <a:p>
            <a:pPr marL="0" indent="0">
              <a:buNone/>
            </a:pPr>
            <a:r>
              <a:rPr lang="en-US" b="1" dirty="0"/>
              <a:t>SVM(</a:t>
            </a:r>
            <a:r>
              <a:rPr lang="en-US" dirty="0"/>
              <a:t>BEST MODEL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Accuracy: 94.24%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Accuracy: 93.81%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Cross-Validation Accuracy: 94.23%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Explore Advanced Models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LSTM (Long Short-Term Memory) and Transformers to capture temporal patterns and improve accuracy.</a:t>
            </a:r>
          </a:p>
          <a:p>
            <a:pPr marL="0" indent="0">
              <a:buNone/>
            </a:pPr>
            <a:r>
              <a:rPr lang="en-US" b="1" dirty="0"/>
              <a:t>Increase Data Diversity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more data with a wider variety of gestures and different environments to improve robustness.</a:t>
            </a:r>
          </a:p>
          <a:p>
            <a:pPr marL="0" indent="0">
              <a:buNone/>
            </a:pPr>
            <a:r>
              <a:rPr lang="en-US" b="1" dirty="0"/>
              <a:t>Real-Time Implementation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real-time gesture recognition system for practical.</a:t>
            </a:r>
          </a:p>
          <a:p>
            <a:pPr marL="0" indent="0">
              <a:buNone/>
            </a:pPr>
            <a:r>
              <a:rPr lang="en-US" b="1" dirty="0"/>
              <a:t>Feature Optimization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 with additional feature extraction techniques to further enhance data quality.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Challenges Faced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Noise in CSI Data: Environmental interference affected data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Overlapping Gesture Clusters: Difficulties distinguishing between similar gestures.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Overfitting in CNN: High training accuracy but poor generalization to test data..</a:t>
            </a:r>
          </a:p>
          <a:p>
            <a:pPr marL="0" indent="0">
              <a:buNone/>
            </a:pPr>
            <a:r>
              <a:rPr lang="en-US" b="1" dirty="0"/>
              <a:t>Solutions Implemented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Moving Average and Median Filtering to reduce noise.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LDA and </a:t>
            </a:r>
            <a:r>
              <a:rPr lang="en-US" dirty="0" err="1"/>
              <a:t>KMeans</a:t>
            </a:r>
            <a:r>
              <a:rPr lang="en-US" dirty="0"/>
              <a:t> Clustering to improve class separability.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Tried multiple models and identified SVM for better generalization.</a:t>
            </a:r>
          </a:p>
          <a:p>
            <a:pPr marL="0" indent="0">
              <a:buNone/>
            </a:pPr>
            <a:r>
              <a:rPr lang="en-US" b="1" dirty="0"/>
              <a:t>Key Lessons Learned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Preprocessing Matters: Effective preprocessing significantly impacts model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Visualization Helps: Visualizing data can reveal issues that need attention.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Selection: Different models have strengths and weaknesses; experimentation is key.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Objective: Reducing Privacy Intrusion with WiFi Sensing</a:t>
            </a:r>
          </a:p>
        </p:txBody>
      </p:sp>
      <p:pic>
        <p:nvPicPr>
          <p:cNvPr id="4" name="Content Placeholder 3" descr="DALL·E 2024-12-18 11.22.18 - A split image with two distinct sections_ 1. On the left, a room with a camera mounted on the wall capturing a human figure to symbolize privacy intru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3615" y="2603500"/>
            <a:ext cx="3416300" cy="3416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10760" y="2679065"/>
            <a:ext cx="7017385" cy="410019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en-US" b="1"/>
              <a:t>Problem Statement</a:t>
            </a:r>
            <a:r>
              <a:rPr lang="en-IN" altLang="en-US" b="1"/>
              <a:t> : Inhouse Camera</a:t>
            </a:r>
          </a:p>
          <a:p>
            <a:pPr marL="285750" indent="-285750"/>
            <a:r>
              <a:rPr lang="en-US" altLang="en-US"/>
              <a:t>Indoor cameras raise privacy concerns in personal spaces.</a:t>
            </a:r>
          </a:p>
          <a:p>
            <a:pPr marL="285750" indent="-285750"/>
            <a:r>
              <a:rPr lang="en-US" altLang="en-US"/>
              <a:t>Intrusiveness and discomfort from constant video recording.</a:t>
            </a:r>
          </a:p>
          <a:p>
            <a:pPr marL="285750" indent="-285750"/>
            <a:r>
              <a:rPr lang="en-US" altLang="en-US"/>
              <a:t>High costs and maintenance challenges</a:t>
            </a:r>
            <a:r>
              <a:rPr lang="en-IN" altLang="en-US"/>
              <a:t>.</a:t>
            </a:r>
            <a:endParaRPr lang="en-US" altLang="en-US"/>
          </a:p>
          <a:p>
            <a:pPr marL="285750" indent="-285750"/>
            <a:endParaRPr lang="en-US" altLang="en-US"/>
          </a:p>
          <a:p>
            <a:pPr marL="0" indent="0">
              <a:buNone/>
            </a:pPr>
            <a:r>
              <a:rPr lang="en-US" altLang="en-US" b="1"/>
              <a:t>Solution: WiFi Sensing</a:t>
            </a:r>
          </a:p>
          <a:p>
            <a:r>
              <a:rPr lang="en-US" altLang="en-US"/>
              <a:t>Privacy-Friendly: No video or image capture, ensuring user comfort.</a:t>
            </a:r>
          </a:p>
          <a:p>
            <a:r>
              <a:rPr lang="en-US" altLang="en-US"/>
              <a:t>Unobtrusive: Uses existing WiFi infrastructure, no additional hardware.</a:t>
            </a:r>
          </a:p>
          <a:p>
            <a:r>
              <a:rPr lang="en-US" altLang="en-US"/>
              <a:t>Cost-Efficient: Affordable setup with minimal maintenance.</a:t>
            </a:r>
          </a:p>
          <a:p>
            <a:r>
              <a:rPr lang="en-IN" altLang="en-US"/>
              <a:t>ESP32 can be baught under 10USD, can also give home automation.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Wifi</a:t>
            </a:r>
            <a:r>
              <a:rPr lang="en-IN" altLang="en-US" dirty="0"/>
              <a:t> Sensing using ESP32</a:t>
            </a:r>
          </a:p>
        </p:txBody>
      </p:sp>
      <p:pic>
        <p:nvPicPr>
          <p:cNvPr id="5" name="Content Placeholder 4" descr="1-s2.0-S0952197619302441-gr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34325" y="2299970"/>
            <a:ext cx="4029710" cy="2548890"/>
          </a:xfrm>
          <a:prstGeom prst="rect">
            <a:avLst/>
          </a:prstGeom>
        </p:spPr>
      </p:pic>
      <p:pic>
        <p:nvPicPr>
          <p:cNvPr id="6" name="Content Placeholder 5" descr="ESP-NOW-two-way-communication-configuration1-768x42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47125" y="5106035"/>
            <a:ext cx="2856865" cy="1390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8960" y="2299970"/>
            <a:ext cx="6917690" cy="44286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1400" b="1" dirty="0"/>
              <a:t>Sample CSI Data:</a:t>
            </a:r>
          </a:p>
          <a:p>
            <a:endParaRPr lang="en-US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400" dirty="0"/>
              <a:t>The sample CSI data is collected at 100 samples per second from a CSI receiver.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400" dirty="0"/>
              <a:t>The data includes 384 subcarriers, representing different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frequencies </a:t>
            </a:r>
            <a:r>
              <a:rPr lang="en-US" altLang="en-US" sz="1400" dirty="0"/>
              <a:t>in the wireless signal.</a:t>
            </a:r>
          </a:p>
          <a:p>
            <a:endParaRPr lang="en-US" altLang="en-US" sz="14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b="1" dirty="0"/>
              <a:t>Types of Subcarriers: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400" dirty="0"/>
              <a:t>1. HTLTF (High Throughput Long Training Field) Subcarriers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400" dirty="0"/>
              <a:t>2. SBLTF (Short Training Field) Subcarriers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400" dirty="0"/>
              <a:t>3. TLTF (Training Field) Subcarriers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en-US" sz="1400" dirty="0"/>
          </a:p>
          <a:p>
            <a:r>
              <a:rPr lang="en-US" sz="1400" b="1" dirty="0"/>
              <a:t>Granular Movement Detection</a:t>
            </a:r>
            <a:r>
              <a:rPr lang="en-US" sz="1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HTLTF subcarriers</a:t>
            </a:r>
            <a:r>
              <a:rPr lang="en-US" sz="1400" dirty="0"/>
              <a:t> are specifically used for granular movement detection, as they provide detailed signal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For this purpose, we use the </a:t>
            </a:r>
            <a:r>
              <a:rPr lang="en-US" sz="1400" b="1" dirty="0"/>
              <a:t>range of subcarriers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66 to 94</a:t>
            </a:r>
            <a:r>
              <a:rPr lang="en-US" sz="1400" dirty="0"/>
              <a:t> (inclusive)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95 to 123</a:t>
            </a:r>
            <a:r>
              <a:rPr lang="en-US" sz="1400" dirty="0"/>
              <a:t> (inclusive)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These </a:t>
            </a:r>
            <a:r>
              <a:rPr lang="en-US" sz="1400" b="1" dirty="0"/>
              <a:t>58 HTLTF subcarriers</a:t>
            </a:r>
            <a:r>
              <a:rPr lang="en-US" sz="1400" dirty="0"/>
              <a:t> are crucial for detecting fine-grained gestures or movements.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7195"/>
            <a:ext cx="10465798" cy="4366107"/>
          </a:xfrm>
        </p:spPr>
        <p:txBody>
          <a:bodyPr>
            <a:normAutofit/>
          </a:bodyPr>
          <a:lstStyle/>
          <a:p>
            <a:r>
              <a:rPr lang="en-US" dirty="0"/>
              <a:t>Workflow:</a:t>
            </a:r>
          </a:p>
          <a:p>
            <a:pPr lvl="1" algn="l">
              <a:defRPr sz="2000" b="0"/>
            </a:pPr>
            <a:r>
              <a:rPr lang="en-US" dirty="0"/>
              <a:t>1. Collect and preprocess CSI data.</a:t>
            </a:r>
          </a:p>
          <a:p>
            <a:pPr lvl="1" algn="l">
              <a:defRPr sz="2000" b="0"/>
            </a:pPr>
            <a:r>
              <a:rPr lang="en-US" dirty="0"/>
              <a:t>2. Train models and check for improvements.</a:t>
            </a:r>
          </a:p>
          <a:p>
            <a:pPr lvl="1" algn="l">
              <a:defRPr sz="2000" b="0"/>
            </a:pPr>
            <a:r>
              <a:rPr lang="en-US" dirty="0"/>
              <a:t>3. Visualize data to diagnose and resolve issues.</a:t>
            </a:r>
          </a:p>
          <a:p>
            <a:pPr lvl="1" algn="l">
              <a:defRPr sz="2000" b="0"/>
            </a:pPr>
            <a:r>
              <a:rPr lang="en-US" dirty="0"/>
              <a:t>4. Apply advanced preprocessing and clustering techniques to improve accuracy</a:t>
            </a:r>
          </a:p>
          <a:p>
            <a:pPr marL="0" indent="0" algn="l">
              <a:buNone/>
              <a:defRPr sz="2000" b="1"/>
            </a:pPr>
            <a:r>
              <a:rPr lang="en-US" dirty="0"/>
              <a:t>Tools Used:</a:t>
            </a:r>
          </a:p>
          <a:p>
            <a:pPr lvl="1" algn="l">
              <a:defRPr sz="2000" b="0"/>
            </a:pPr>
            <a:r>
              <a:rPr lang="en-US" dirty="0"/>
              <a:t>Languages: Python</a:t>
            </a:r>
          </a:p>
          <a:p>
            <a:pPr lvl="1" algn="l">
              <a:defRPr sz="2000" b="0"/>
            </a:pPr>
            <a:r>
              <a:rPr lang="en-US" dirty="0"/>
              <a:t>Libraries: Pandas, Scikit-Learn, TensorFlow/Keras, Matplotlib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CSI Data Collection</a:t>
            </a:r>
            <a:r>
              <a:rPr lang="en-US" dirty="0"/>
              <a:t>:📡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Captured CSI data via a </a:t>
            </a:r>
            <a:r>
              <a:rPr lang="en-US" b="1" dirty="0"/>
              <a:t>serial connection</a:t>
            </a:r>
            <a:r>
              <a:rPr lang="en-US" dirty="0"/>
              <a:t> from Wi-Fi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Utilized tools to log data in real-time -  </a:t>
            </a:r>
            <a:r>
              <a:rPr lang="en-US" b="1" dirty="0"/>
              <a:t>ESP32</a:t>
            </a:r>
          </a:p>
          <a:p>
            <a:pPr marL="0" indent="0">
              <a:buNone/>
            </a:pPr>
            <a:r>
              <a:rPr lang="en-US" b="1" dirty="0"/>
              <a:t>Instance Grouping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Grouped data into instances of </a:t>
            </a:r>
            <a:r>
              <a:rPr lang="en-US" b="1" dirty="0"/>
              <a:t>300 samples per gesture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instance represents a complete gesture movement.</a:t>
            </a:r>
          </a:p>
          <a:p>
            <a:pPr marL="0" indent="0">
              <a:buNone/>
            </a:pPr>
            <a:r>
              <a:rPr lang="en-US" b="1" dirty="0"/>
              <a:t>Gestures Collected</a:t>
            </a:r>
            <a:r>
              <a:rPr lang="en-US" dirty="0"/>
              <a:t>:✋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Circle, Sitting Still, Swipe and Clap.</a:t>
            </a:r>
          </a:p>
          <a:p>
            <a:pPr marL="0" indent="0">
              <a:buNone/>
            </a:pPr>
            <a:r>
              <a:rPr lang="en-US" b="1" dirty="0"/>
              <a:t>Challenges</a:t>
            </a:r>
            <a:r>
              <a:rPr lang="en-US" dirty="0"/>
              <a:t>:⚠️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Noisy Data</a:t>
            </a:r>
            <a:r>
              <a:rPr lang="en-US" dirty="0"/>
              <a:t>: Interference from the environment affected data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Inconsistent Formatting</a:t>
            </a:r>
            <a:r>
              <a:rPr lang="en-US" dirty="0"/>
              <a:t>: Data sometimes logged with missing or incorrect entries.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 Cleaning</a:t>
            </a:r>
            <a:r>
              <a:rPr lang="en-US" dirty="0"/>
              <a:t>:🧹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unnecessary columns to streamline the dataset..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Added appropriate headers for clarity and consistency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Feature Extraction</a:t>
            </a:r>
            <a:r>
              <a:rPr lang="en-US" dirty="0"/>
              <a:t>:📊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Extracted HT-LTF amplitude and phase features to capture signal variations..</a:t>
            </a:r>
          </a:p>
          <a:p>
            <a:pPr marL="0" indent="0">
              <a:buNone/>
            </a:pPr>
            <a:r>
              <a:rPr lang="en-US" b="1" dirty="0"/>
              <a:t>Standardization</a:t>
            </a:r>
            <a:r>
              <a:rPr lang="en-US" dirty="0"/>
              <a:t>:⚙️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Ensured data format consistency across all samples.</a:t>
            </a:r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Prepare the dataset for effective model training by making it clean, structured, and informative.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for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Normalization</a:t>
            </a:r>
            <a:r>
              <a:rPr lang="en-US" dirty="0"/>
              <a:t>: 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Scaled amplitude and phase data to a 0-1 range for consistency</a:t>
            </a:r>
          </a:p>
          <a:p>
            <a:pPr marL="0" indent="0">
              <a:buNone/>
            </a:pPr>
            <a:r>
              <a:rPr lang="en-US" b="1" dirty="0"/>
              <a:t>Reshaping for CNN</a:t>
            </a:r>
            <a:r>
              <a:rPr lang="en-US" dirty="0"/>
              <a:t>:🔄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Formatted data to fit CNN input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Shape: (num_samples, num_subcarriers, time_steps, Label)</a:t>
            </a:r>
          </a:p>
          <a:p>
            <a:pPr marL="0" indent="0">
              <a:buNone/>
            </a:pPr>
            <a:r>
              <a:rPr lang="en-US" b="1" dirty="0"/>
              <a:t>Label Encoding</a:t>
            </a:r>
            <a:r>
              <a:rPr lang="en-US" dirty="0"/>
              <a:t>: 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class labels to one-hot encoded vectors for multi-class classification. </a:t>
            </a:r>
          </a:p>
          <a:p>
            <a:pPr marL="0" indent="0">
              <a:buNone/>
            </a:pPr>
            <a:r>
              <a:rPr lang="en-US" b="1" dirty="0"/>
              <a:t>CNN Architecture</a:t>
            </a:r>
            <a:r>
              <a:rPr lang="en-US" dirty="0"/>
              <a:t>:🧠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Convolutional Layers: Feature extraction from input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Pooling Layers: Down-sample and reduce complexity.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Normalization: Stabilizes and accelerates training.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CNN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Training Accuracy</a:t>
            </a:r>
            <a:r>
              <a:rPr lang="en-US" dirty="0"/>
              <a:t>: 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Achieved a high accuracy of 95% during training</a:t>
            </a:r>
          </a:p>
          <a:p>
            <a:pPr marL="0" indent="0">
              <a:buNone/>
            </a:pPr>
            <a:r>
              <a:rPr lang="en-US" b="1" dirty="0"/>
              <a:t>Testing Accuracy</a:t>
            </a:r>
            <a:r>
              <a:rPr lang="en-US" dirty="0"/>
              <a:t>:📉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accuracy was significantly lower at 54%, indicating poor generalization</a:t>
            </a:r>
          </a:p>
          <a:p>
            <a:pPr marL="0" indent="0">
              <a:buNone/>
            </a:pPr>
            <a:r>
              <a:rPr lang="en-US" b="1" dirty="0"/>
              <a:t>Issues Identified</a:t>
            </a:r>
            <a:r>
              <a:rPr lang="en-US" dirty="0"/>
              <a:t>: ⚠️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Overfitting: </a:t>
            </a:r>
            <a:r>
              <a:rPr lang="en-US" dirty="0"/>
              <a:t>The model performed well on training data but failed to generalize to new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Lack of Robustness: </a:t>
            </a:r>
            <a:r>
              <a:rPr lang="en-US" dirty="0"/>
              <a:t>The model struggled with unseen variations in the test set</a:t>
            </a:r>
          </a:p>
          <a:p>
            <a:pPr marL="0" indent="0">
              <a:buNone/>
            </a:pPr>
            <a:r>
              <a:rPr lang="en-US" b="1" dirty="0"/>
              <a:t>Key Insight and Next Steps Required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Further preprocessing, better feature extraction, and exploring alternative models were necessary.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to Diagnose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Techniques Used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 (Principal Component Analysis): Reduces dimensions while preserving variance.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t-SNE (t-Distributed Stochastic Neighbor Embedding): Captures local relationships and clusters.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LDA (Linear Discriminant Analysis): Maximizes class separability.</a:t>
            </a:r>
          </a:p>
          <a:p>
            <a:pPr marL="0" indent="0">
              <a:buNone/>
            </a:pPr>
            <a:r>
              <a:rPr lang="en-US" b="1" dirty="0"/>
              <a:t>Key Findings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 and t-SNE: Showed overlapping clusters between gestures.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LDA: Provided better separation of gesture classes.</a:t>
            </a:r>
          </a:p>
          <a:p>
            <a:pPr marL="0" indent="0">
              <a:buNone/>
            </a:pPr>
            <a:r>
              <a:rPr lang="en-US" b="1" dirty="0"/>
              <a:t>CNN Architecture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Overlapping data indicated the need for better preprocessing.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Clearer clusters with LDA suggested improvements were possible.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</TotalTime>
  <Words>1142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Ion Boardroom</vt:lpstr>
      <vt:lpstr>Gesture Recognition With WIFI Sensing</vt:lpstr>
      <vt:lpstr>Objective: Reducing Privacy Intrusion with WiFi Sensing</vt:lpstr>
      <vt:lpstr>Wifi Sensing using ESP32</vt:lpstr>
      <vt:lpstr>Introduction</vt:lpstr>
      <vt:lpstr>Data Collection</vt:lpstr>
      <vt:lpstr>Initial Preprocessing</vt:lpstr>
      <vt:lpstr>Transforming Data for CNN</vt:lpstr>
      <vt:lpstr>Initial CNN Model Results</vt:lpstr>
      <vt:lpstr>Data Visualization to Diagnose Issues</vt:lpstr>
      <vt:lpstr>Data Visualization to Diagnose Issues</vt:lpstr>
      <vt:lpstr>Advanced Preprocessing</vt:lpstr>
      <vt:lpstr>Results of Advance data Processing</vt:lpstr>
      <vt:lpstr>Model Experiments and Results</vt:lpstr>
      <vt:lpstr>Conclusion and Future Work</vt:lpstr>
      <vt:lpstr>Challenges and Lessons Learned</vt:lpstr>
      <vt:lpstr>Q&amp;A /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Narasa Reddy Boreddy</dc:creator>
  <cp:lastModifiedBy>Harshita Bhagwandas Pamnani</cp:lastModifiedBy>
  <cp:revision>8</cp:revision>
  <dcterms:created xsi:type="dcterms:W3CDTF">2024-12-16T23:11:00Z</dcterms:created>
  <dcterms:modified xsi:type="dcterms:W3CDTF">2024-12-18T19:16:11Z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DC2972834E2F4510BA92970ABE535DC1_12</vt:lpwstr>
  </property>
  <property fmtid="{D5CDD505-2E9C-101B-9397-08002B2CF9AE}" pid="3" name="KSOProductBuildVer">
    <vt:lpwstr>1033-12.2.0.19307</vt:lpwstr>
  </property>
</Properties>
</file>