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2030823"/>
            <a:ext cx="7766936" cy="1646302"/>
          </a:xfrm>
        </p:spPr>
        <p:txBody>
          <a:bodyPr/>
          <a:lstStyle/>
          <a:p>
            <a:pPr algn="ctr"/>
            <a:r>
              <a:rPr lang="pl-PL" sz="3600" dirty="0" smtClean="0"/>
              <a:t>Gramatyki bezkontekstowe </a:t>
            </a:r>
            <a:r>
              <a:rPr lang="pl-PL" sz="3600" dirty="0" smtClean="0"/>
              <a:t>oraz narzędzie </a:t>
            </a:r>
            <a:r>
              <a:rPr lang="pl-PL" sz="3600" dirty="0" smtClean="0"/>
              <a:t>ANTLR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Adrian Dziedzic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48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Visitor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83527"/>
            <a:ext cx="8596668" cy="465783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Alternatywą dla </a:t>
            </a:r>
            <a:r>
              <a:rPr lang="pl-PL" dirty="0" err="1" smtClean="0"/>
              <a:t>Listenera</a:t>
            </a:r>
            <a:r>
              <a:rPr lang="pl-PL" dirty="0" smtClean="0"/>
              <a:t> jest klasa oparta o wzorzec projektowy </a:t>
            </a:r>
            <a:r>
              <a:rPr lang="pl-PL" dirty="0" err="1" smtClean="0"/>
              <a:t>Visitor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Każda reguła </a:t>
            </a:r>
            <a:r>
              <a:rPr lang="pl-PL" dirty="0" err="1" smtClean="0"/>
              <a:t>parsera</a:t>
            </a:r>
            <a:r>
              <a:rPr lang="pl-PL" dirty="0" smtClean="0"/>
              <a:t> powoduje wygenerowanie metody </a:t>
            </a:r>
            <a:r>
              <a:rPr lang="pl-PL" dirty="0" err="1" smtClean="0"/>
              <a:t>Visit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&gt;.</a:t>
            </a:r>
          </a:p>
          <a:p>
            <a:pPr marL="0" indent="0">
              <a:buNone/>
            </a:pPr>
            <a:r>
              <a:rPr lang="pl-PL" dirty="0" smtClean="0"/>
              <a:t>Podobnie jak w przypadku </a:t>
            </a:r>
            <a:r>
              <a:rPr lang="pl-PL" dirty="0" err="1" smtClean="0"/>
              <a:t>Listener’a</a:t>
            </a:r>
            <a:r>
              <a:rPr lang="pl-PL" dirty="0" smtClean="0"/>
              <a:t> w </a:t>
            </a:r>
            <a:r>
              <a:rPr lang="pl-PL" dirty="0"/>
              <a:t>celu wykorzystania tej klasy należy stworzyć klasę dziedziczącą po tej klasie i nadpisać interesujące nas metody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odróżnieniu od </a:t>
            </a:r>
            <a:r>
              <a:rPr lang="pl-PL" dirty="0" err="1" smtClean="0"/>
              <a:t>Listenera</a:t>
            </a:r>
            <a:r>
              <a:rPr lang="pl-PL" dirty="0" smtClean="0"/>
              <a:t> </a:t>
            </a:r>
            <a:r>
              <a:rPr lang="pl-PL" dirty="0" err="1" smtClean="0"/>
              <a:t>Visitor</a:t>
            </a:r>
            <a:r>
              <a:rPr lang="pl-PL" dirty="0" smtClean="0"/>
              <a:t> jest klasą generyczną i pozwala na to, aby metoda </a:t>
            </a:r>
            <a:r>
              <a:rPr lang="pl-PL" dirty="0" err="1" smtClean="0"/>
              <a:t>Visit</a:t>
            </a:r>
            <a:r>
              <a:rPr lang="pl-PL" dirty="0" smtClean="0"/>
              <a:t> zwracała wartość, będącą obiektem podanej klasy.</a:t>
            </a:r>
          </a:p>
          <a:p>
            <a:pPr marL="0" indent="0">
              <a:buNone/>
            </a:pPr>
            <a:r>
              <a:rPr lang="pl-PL" dirty="0" smtClean="0"/>
              <a:t>Drugą różnicą jest konieczność ręcznego wywoływania metod </a:t>
            </a:r>
            <a:r>
              <a:rPr lang="pl-PL" dirty="0" err="1" smtClean="0"/>
              <a:t>Visit</a:t>
            </a:r>
            <a:r>
              <a:rPr lang="pl-PL" dirty="0" smtClean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538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ANTLR przy integracji systemów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Gdy zachodzi potrzeba zaimportowania danych z jednego systemu do drugiego ANTLR pozwala rozwiązać następujące problemy:</a:t>
            </a:r>
          </a:p>
          <a:p>
            <a:pPr>
              <a:buAutoNum type="arabicPeriod"/>
            </a:pPr>
            <a:r>
              <a:rPr lang="pl-PL" dirty="0" smtClean="0"/>
              <a:t>Niezgodny format danych. </a:t>
            </a:r>
            <a:r>
              <a:rPr lang="pl-PL" dirty="0"/>
              <a:t>M</a:t>
            </a:r>
            <a:r>
              <a:rPr lang="pl-PL" dirty="0" smtClean="0"/>
              <a:t>ożliwe jest stworzenie gramatyki rozpoznającej dane wyeksportowane z jednego systemu, a następnie przetworzenie ich do formatu zgodnego z innym systemem.</a:t>
            </a:r>
          </a:p>
          <a:p>
            <a:pPr>
              <a:buAutoNum type="arabicPeriod"/>
            </a:pPr>
            <a:r>
              <a:rPr lang="pl-PL" dirty="0" smtClean="0"/>
              <a:t>Uszkodzony/niewłaściwie zapisany plik z danymi. Odpowiednio skonstruowana gramatyka pozwala na wykrycie nieprawidłowości. Dodatkowo ANTLR jest w stanie odczytać dane, które nie są uszkodzone.</a:t>
            </a:r>
          </a:p>
          <a:p>
            <a:pPr>
              <a:buAutoNum type="arabicPeriod"/>
            </a:pPr>
            <a:r>
              <a:rPr lang="pl-PL" dirty="0" smtClean="0"/>
              <a:t>Zmiana formatu zapisu danych. Modyfikacja gramatyki pozwala w łatwy sposób przystosować się do nowego formatu danych. W przypadku modyfikacji jedynie kolejności elementów nie jest konieczna zmiana kodu programu.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452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9526" y="477078"/>
            <a:ext cx="9516238" cy="557223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Literatura:</a:t>
            </a:r>
          </a:p>
          <a:p>
            <a:pPr marL="0" indent="0">
              <a:buNone/>
            </a:pPr>
            <a:r>
              <a:rPr lang="en-US" dirty="0"/>
              <a:t>Terence </a:t>
            </a:r>
            <a:r>
              <a:rPr lang="en-US" dirty="0" smtClean="0"/>
              <a:t>Parr</a:t>
            </a:r>
            <a:r>
              <a:rPr lang="pl-PL" dirty="0" smtClean="0"/>
              <a:t> - </a:t>
            </a:r>
            <a:r>
              <a:rPr lang="en-US" dirty="0" smtClean="0"/>
              <a:t>The </a:t>
            </a:r>
            <a:r>
              <a:rPr lang="en-US" dirty="0"/>
              <a:t>Definitive ANTLR 4 </a:t>
            </a:r>
            <a:r>
              <a:rPr lang="en-US" dirty="0" smtClean="0"/>
              <a:t>Reference</a:t>
            </a:r>
            <a:r>
              <a:rPr lang="en-US" dirty="0"/>
              <a:t> 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Źródła:</a:t>
            </a:r>
          </a:p>
          <a:p>
            <a:pPr marL="0" indent="0">
              <a:buNone/>
            </a:pPr>
            <a:r>
              <a:rPr lang="pl-PL" dirty="0" smtClean="0"/>
              <a:t>-Wikipedia</a:t>
            </a:r>
          </a:p>
          <a:p>
            <a:pPr marL="0" indent="0">
              <a:buNone/>
            </a:pPr>
            <a:r>
              <a:rPr lang="pl-PL" dirty="0"/>
              <a:t>-http://www.antlr.org</a:t>
            </a:r>
            <a:r>
              <a:rPr lang="pl-PL" dirty="0" smtClean="0"/>
              <a:t>/</a:t>
            </a:r>
          </a:p>
          <a:p>
            <a:pPr marL="0" indent="0">
              <a:buNone/>
            </a:pPr>
            <a:r>
              <a:rPr lang="pl-PL" dirty="0" smtClean="0"/>
              <a:t>-http</a:t>
            </a:r>
            <a:r>
              <a:rPr lang="pl-PL" dirty="0"/>
              <a:t>://wazniak.mimuw.edu.pl/</a:t>
            </a:r>
            <a:r>
              <a:rPr lang="pl-PL" dirty="0" err="1"/>
              <a:t>index.php?title</a:t>
            </a:r>
            <a:r>
              <a:rPr lang="pl-PL" dirty="0"/>
              <a:t>=J%C4%99zyki%2C_automaty_i_obliczenia</a:t>
            </a:r>
          </a:p>
        </p:txBody>
      </p:sp>
    </p:spTree>
    <p:extLst>
      <p:ext uri="{BB962C8B-B14F-4D97-AF65-F5344CB8AC3E}">
        <p14:creationId xmlns:p14="http://schemas.microsoft.com/office/powerpoint/2010/main" val="909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pl-PL" dirty="0" smtClean="0"/>
              <a:t>Przykładowa gramatyka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grammar</a:t>
            </a:r>
            <a:r>
              <a:rPr lang="pl-PL" dirty="0"/>
              <a:t> </a:t>
            </a:r>
            <a:r>
              <a:rPr lang="pl-PL" dirty="0" err="1"/>
              <a:t>Expr</a:t>
            </a:r>
            <a:r>
              <a:rPr lang="pl-PL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text</a:t>
            </a:r>
            <a:r>
              <a:rPr lang="pl-PL" dirty="0" smtClean="0"/>
              <a:t>: 		</a:t>
            </a:r>
            <a:r>
              <a:rPr lang="pl-PL" dirty="0" err="1" smtClean="0"/>
              <a:t>sentence</a:t>
            </a:r>
            <a:r>
              <a:rPr lang="pl-PL" dirty="0" smtClean="0"/>
              <a:t>*EOF;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sentence</a:t>
            </a:r>
            <a:r>
              <a:rPr lang="pl-PL" dirty="0" smtClean="0"/>
              <a:t>: 	(</a:t>
            </a:r>
            <a:r>
              <a:rPr lang="pl-PL" dirty="0" err="1"/>
              <a:t>word</a:t>
            </a:r>
            <a:r>
              <a:rPr lang="pl-PL" dirty="0"/>
              <a:t> SPACE*)+ </a:t>
            </a:r>
            <a:r>
              <a:rPr lang="pl-PL" dirty="0" smtClean="0"/>
              <a:t>END_CHAR;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word</a:t>
            </a:r>
            <a:r>
              <a:rPr lang="pl-PL" dirty="0" smtClean="0"/>
              <a:t>:		 </a:t>
            </a:r>
            <a:r>
              <a:rPr lang="pl-PL" dirty="0" err="1"/>
              <a:t>simple_word</a:t>
            </a:r>
            <a:r>
              <a:rPr lang="pl-PL" dirty="0"/>
              <a:t> </a:t>
            </a:r>
            <a:r>
              <a:rPr lang="pl-PL" dirty="0" smtClean="0"/>
              <a:t>|  </a:t>
            </a:r>
            <a:r>
              <a:rPr lang="pl-PL" dirty="0" err="1"/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err="1" smtClean="0"/>
              <a:t>simple_word</a:t>
            </a:r>
            <a:r>
              <a:rPr lang="pl-PL" dirty="0" smtClean="0"/>
              <a:t>: 	 LETTER</a:t>
            </a:r>
            <a:r>
              <a:rPr lang="pl-PL" dirty="0"/>
              <a:t>+;</a:t>
            </a:r>
          </a:p>
          <a:p>
            <a:pPr marL="0" indent="0">
              <a:buNone/>
            </a:pPr>
            <a:r>
              <a:rPr lang="pl-PL" dirty="0" err="1" smtClean="0"/>
              <a:t>number</a:t>
            </a:r>
            <a:r>
              <a:rPr lang="pl-PL" dirty="0" smtClean="0"/>
              <a:t>:		 </a:t>
            </a:r>
            <a:r>
              <a:rPr lang="pl-PL" dirty="0"/>
              <a:t>DIGIT</a:t>
            </a:r>
            <a:r>
              <a:rPr lang="pl-PL" dirty="0" smtClean="0"/>
              <a:t>+;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END_CHAR:	 </a:t>
            </a:r>
            <a:r>
              <a:rPr lang="pl-PL" dirty="0"/>
              <a:t>'.' | '?' | '!';</a:t>
            </a:r>
          </a:p>
          <a:p>
            <a:pPr marL="0" indent="0">
              <a:buNone/>
            </a:pPr>
            <a:r>
              <a:rPr lang="pl-PL" dirty="0" smtClean="0"/>
              <a:t>SPACE:		 ' ';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NEW_LINE: 	 '\</a:t>
            </a:r>
            <a:r>
              <a:rPr lang="pl-PL" dirty="0"/>
              <a:t>n' | '\r\n';</a:t>
            </a:r>
          </a:p>
          <a:p>
            <a:pPr marL="0" indent="0">
              <a:buNone/>
            </a:pPr>
            <a:r>
              <a:rPr lang="pl-PL" dirty="0" smtClean="0"/>
              <a:t>DIGIT: 		 '1</a:t>
            </a:r>
            <a:r>
              <a:rPr lang="pl-PL" dirty="0"/>
              <a:t>..9';</a:t>
            </a:r>
          </a:p>
          <a:p>
            <a:pPr marL="0" indent="0">
              <a:buNone/>
            </a:pPr>
            <a:r>
              <a:rPr lang="pl-PL" dirty="0" smtClean="0"/>
              <a:t>LETTER:  		  .;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15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5671" y="1558456"/>
            <a:ext cx="10597616" cy="451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AntlrInputStream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AntlrInputStream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parser.text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ParseTreeWalker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.Default.Walk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795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 jednostkowy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TestWordCount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TextParser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(41,listener.WordCount);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20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regularne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r>
              <a:rPr lang="pl-PL" dirty="0" smtClean="0"/>
              <a:t>Wyrażenia regularne służą do wyszukiwania wzorców w tekście.</a:t>
            </a:r>
          </a:p>
          <a:p>
            <a:r>
              <a:rPr lang="pl-PL" dirty="0" smtClean="0"/>
              <a:t>Pozwalają wyodrębnić szukane fragmenty tekstu</a:t>
            </a:r>
          </a:p>
          <a:p>
            <a:r>
              <a:rPr lang="pl-PL" dirty="0" smtClean="0"/>
              <a:t>Umożliwiają sprawdzenie zgodności tekstu ze wzorcem</a:t>
            </a:r>
            <a:br>
              <a:rPr lang="pl-PL" dirty="0" smtClean="0"/>
            </a:b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Zastosowania:</a:t>
            </a:r>
          </a:p>
          <a:p>
            <a:r>
              <a:rPr lang="pl-PL" dirty="0" smtClean="0"/>
              <a:t>Walidacja poprawności wprowadzonych danych</a:t>
            </a:r>
          </a:p>
          <a:p>
            <a:r>
              <a:rPr lang="pl-PL" dirty="0" smtClean="0"/>
              <a:t>Przeszukiwanie tekstu</a:t>
            </a:r>
          </a:p>
          <a:p>
            <a:r>
              <a:rPr lang="pl-PL" dirty="0" smtClean="0"/>
              <a:t>Wyodrębnianie fragmentów tekstu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/>
              <a:t>W językach programowania często jest wbudowana obsługa wyrażeń regularnych bez konieczności korzystania z dodatkowych bibliotek.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8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564543"/>
            <a:ext cx="8596668" cy="547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Wyrażenia regularne zaliczają się do języków regularnych</a:t>
            </a:r>
          </a:p>
          <a:p>
            <a:pPr marL="0" indent="0">
              <a:buNone/>
            </a:pPr>
            <a:r>
              <a:rPr lang="pl-PL" dirty="0" smtClean="0"/>
              <a:t>Reguły języków regularnych spełniają następujące warunki:</a:t>
            </a:r>
          </a:p>
          <a:p>
            <a:pPr lvl="1"/>
            <a:r>
              <a:rPr lang="pl-PL" dirty="0" smtClean="0"/>
              <a:t>Po lewej stronie znajduje się </a:t>
            </a:r>
            <a:r>
              <a:rPr lang="pl-PL" b="1" dirty="0" smtClean="0"/>
              <a:t>jeden symbol nieterminalny</a:t>
            </a:r>
          </a:p>
          <a:p>
            <a:pPr lvl="1"/>
            <a:r>
              <a:rPr lang="pl-PL" dirty="0" smtClean="0"/>
              <a:t>Po prawej stronie znajduje się </a:t>
            </a:r>
            <a:r>
              <a:rPr lang="pl-PL" b="1" dirty="0" smtClean="0"/>
              <a:t>co najwyżej jeden symbol nieterminalny </a:t>
            </a:r>
            <a:r>
              <a:rPr lang="pl-PL" dirty="0" smtClean="0"/>
              <a:t>i dowolny </a:t>
            </a:r>
            <a:r>
              <a:rPr lang="pl-PL" b="1" dirty="0" smtClean="0"/>
              <a:t>łańcuch symboli terminalnych</a:t>
            </a:r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/>
              <a:t>Symbol nieterminalny</a:t>
            </a:r>
            <a:r>
              <a:rPr lang="pl-PL" dirty="0"/>
              <a:t> to symbol, który można definiować. </a:t>
            </a:r>
            <a:endParaRPr lang="pl-PL" dirty="0" smtClean="0"/>
          </a:p>
          <a:p>
            <a:pPr marL="0" indent="0">
              <a:buNone/>
            </a:pPr>
            <a:r>
              <a:rPr lang="pl-PL" b="1" dirty="0"/>
              <a:t>Symbol terminalny</a:t>
            </a:r>
            <a:r>
              <a:rPr lang="pl-PL" dirty="0"/>
              <a:t> to symbol elementarny tworzący wyrazy języka formalnego. Symbole terminalne są znakami, które mogą pojawić się na wejściu lub wyjściu z reguł produkcji gramatyki formalnej. Symbol terminalny nie może być podzielony na „mniejsze” </a:t>
            </a:r>
            <a:r>
              <a:rPr lang="pl-PL" dirty="0" smtClean="0"/>
              <a:t>jednostki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Gramatyki </a:t>
            </a:r>
            <a:r>
              <a:rPr lang="pl-PL" dirty="0"/>
              <a:t>regularne generują poprawne napisy poprzez ciąg przepisywań metodą "od lewej do </a:t>
            </a:r>
            <a:r>
              <a:rPr lang="pl-PL" dirty="0" smtClean="0"/>
              <a:t>prawej” – mają liniową strukturę.</a:t>
            </a:r>
            <a:r>
              <a:rPr lang="pl-P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13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732"/>
          </a:xfrm>
        </p:spPr>
        <p:txBody>
          <a:bodyPr/>
          <a:lstStyle/>
          <a:p>
            <a:r>
              <a:rPr lang="pl-PL" dirty="0" smtClean="0"/>
              <a:t>Gramatyki bezkontekstowe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653871"/>
            <a:ext cx="8596668" cy="4387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Języki </a:t>
            </a:r>
            <a:r>
              <a:rPr lang="pl-PL" dirty="0" smtClean="0"/>
              <a:t>bezkontekstowe, </a:t>
            </a:r>
            <a:r>
              <a:rPr lang="pl-PL" dirty="0"/>
              <a:t>są rodziną szerszą niż omówione wcześniej języki regularne. </a:t>
            </a:r>
            <a:r>
              <a:rPr lang="pl-PL" dirty="0" smtClean="0"/>
              <a:t>Gramatyki regularne </a:t>
            </a:r>
            <a:r>
              <a:rPr lang="pl-PL" dirty="0"/>
              <a:t>generują poprawne napisy poprzez ciąg przepisywań metodą "od lewej do prawej". Natomiast gramatyki </a:t>
            </a:r>
            <a:r>
              <a:rPr lang="pl-PL" dirty="0" smtClean="0"/>
              <a:t>bezkontekstowe generują </a:t>
            </a:r>
            <a:r>
              <a:rPr lang="pl-PL" dirty="0"/>
              <a:t>poprawne napisy poprzez sekwencję przepisywań, która ma strukturę drzewa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Języki regularne zawierają się w językach bezkontekstowych.</a:t>
            </a:r>
          </a:p>
          <a:p>
            <a:pPr marL="0" indent="0">
              <a:buNone/>
            </a:pPr>
            <a:r>
              <a:rPr lang="pl-PL" dirty="0"/>
              <a:t>Reguły języków </a:t>
            </a:r>
            <a:r>
              <a:rPr lang="pl-PL" dirty="0" smtClean="0"/>
              <a:t>bezkontekstowych </a:t>
            </a:r>
            <a:r>
              <a:rPr lang="pl-PL" dirty="0"/>
              <a:t>spełniają następujące warunki:</a:t>
            </a:r>
          </a:p>
          <a:p>
            <a:pPr lvl="1"/>
            <a:r>
              <a:rPr lang="pl-PL" dirty="0"/>
              <a:t>Po lewej stronie znajduje się </a:t>
            </a:r>
            <a:r>
              <a:rPr lang="pl-PL" b="1" dirty="0"/>
              <a:t>jeden symbol nieterminalny</a:t>
            </a:r>
          </a:p>
          <a:p>
            <a:pPr lvl="1"/>
            <a:r>
              <a:rPr lang="pl-PL" dirty="0"/>
              <a:t>Po prawej stronie znajduje się </a:t>
            </a:r>
            <a:r>
              <a:rPr lang="pl-PL" dirty="0" smtClean="0"/>
              <a:t>dowolny </a:t>
            </a:r>
            <a:r>
              <a:rPr lang="pl-PL" b="1" dirty="0" smtClean="0"/>
              <a:t>łańcuch</a:t>
            </a:r>
            <a:r>
              <a:rPr lang="pl-PL" dirty="0" smtClean="0"/>
              <a:t> </a:t>
            </a:r>
            <a:r>
              <a:rPr lang="pl-PL" b="1" dirty="0"/>
              <a:t>symboli </a:t>
            </a:r>
            <a:r>
              <a:rPr lang="pl-PL" b="1" dirty="0" smtClean="0"/>
              <a:t>terminalnych i nieterminalnych</a:t>
            </a:r>
            <a:endParaRPr lang="pl-PL" b="1" dirty="0"/>
          </a:p>
          <a:p>
            <a:pPr marL="0" indent="0">
              <a:buNone/>
            </a:pPr>
            <a:r>
              <a:rPr lang="pl-PL" dirty="0" smtClean="0"/>
              <a:t>Zastosowania:</a:t>
            </a:r>
          </a:p>
          <a:p>
            <a:pPr marL="0" indent="0">
              <a:buNone/>
            </a:pPr>
            <a:r>
              <a:rPr lang="pl-PL" dirty="0" smtClean="0"/>
              <a:t>-Przetwarzanie tekstu</a:t>
            </a:r>
          </a:p>
          <a:p>
            <a:pPr marL="0" indent="0">
              <a:buNone/>
            </a:pPr>
            <a:r>
              <a:rPr lang="pl-PL" dirty="0" smtClean="0"/>
              <a:t>-Kompilatory i translatory języków programowania</a:t>
            </a:r>
          </a:p>
        </p:txBody>
      </p:sp>
    </p:spTree>
    <p:extLst>
      <p:ext uri="{BB962C8B-B14F-4D97-AF65-F5344CB8AC3E}">
        <p14:creationId xmlns:p14="http://schemas.microsoft.com/office/powerpoint/2010/main" val="1512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ANTLR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Tool for Language </a:t>
            </a:r>
            <a:r>
              <a:rPr lang="en-US" dirty="0" smtClean="0"/>
              <a:t>Recognition</a:t>
            </a:r>
            <a:endParaRPr lang="pl-PL" dirty="0" smtClean="0"/>
          </a:p>
          <a:p>
            <a:r>
              <a:rPr lang="pl-PL" dirty="0" smtClean="0"/>
              <a:t>Generator analizatora składniowego (</a:t>
            </a:r>
            <a:r>
              <a:rPr lang="pl-PL" dirty="0" err="1" smtClean="0"/>
              <a:t>parsera</a:t>
            </a:r>
            <a:r>
              <a:rPr lang="pl-PL" dirty="0" smtClean="0"/>
              <a:t>)</a:t>
            </a:r>
          </a:p>
          <a:p>
            <a:r>
              <a:rPr lang="pl-PL" dirty="0" smtClean="0"/>
              <a:t>Wspiera wiele języków programowania między innymi Java i C#</a:t>
            </a:r>
          </a:p>
          <a:p>
            <a:r>
              <a:rPr lang="pl-PL" dirty="0" smtClean="0"/>
              <a:t>Pozwala na sprawdzenie poprawności tekstu w kontekście danej gramatyki</a:t>
            </a:r>
          </a:p>
          <a:p>
            <a:r>
              <a:rPr lang="pl-PL" dirty="0" smtClean="0"/>
              <a:t>Umożliwia prasowanie nie do końca poprawnych danych</a:t>
            </a:r>
          </a:p>
          <a:p>
            <a:r>
              <a:rPr lang="pl-PL" dirty="0" smtClean="0"/>
              <a:t>Pozwala wykryć błędy składniowe</a:t>
            </a:r>
          </a:p>
        </p:txBody>
      </p:sp>
    </p:spTree>
    <p:extLst>
      <p:ext uri="{BB962C8B-B14F-4D97-AF65-F5344CB8AC3E}">
        <p14:creationId xmlns:p14="http://schemas.microsoft.com/office/powerpoint/2010/main" val="19702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Lexer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74359"/>
            <a:ext cx="8596668" cy="4467004"/>
          </a:xfrm>
        </p:spPr>
        <p:txBody>
          <a:bodyPr/>
          <a:lstStyle/>
          <a:p>
            <a:r>
              <a:rPr lang="pl-PL" dirty="0" smtClean="0"/>
              <a:t>Rozpoznaje </a:t>
            </a:r>
            <a:r>
              <a:rPr lang="pl-PL" b="1" dirty="0" smtClean="0"/>
              <a:t>znaki </a:t>
            </a:r>
            <a:r>
              <a:rPr lang="pl-PL" dirty="0" smtClean="0"/>
              <a:t>ze strumienia i tworzy słownik </a:t>
            </a:r>
            <a:r>
              <a:rPr lang="pl-PL" b="1" dirty="0" smtClean="0"/>
              <a:t>symboli (</a:t>
            </a:r>
            <a:r>
              <a:rPr lang="pl-PL" b="1" dirty="0" err="1" smtClean="0"/>
              <a:t>tokenów</a:t>
            </a:r>
            <a:r>
              <a:rPr lang="pl-PL" b="1" dirty="0" smtClean="0"/>
              <a:t>)</a:t>
            </a:r>
            <a:r>
              <a:rPr lang="pl-PL" dirty="0" smtClean="0"/>
              <a:t> dla </a:t>
            </a:r>
            <a:r>
              <a:rPr lang="pl-PL" dirty="0" err="1" smtClean="0"/>
              <a:t>parsera</a:t>
            </a:r>
            <a:endParaRPr lang="pl-PL" dirty="0" smtClean="0"/>
          </a:p>
          <a:p>
            <a:r>
              <a:rPr lang="pl-PL" dirty="0" smtClean="0"/>
              <a:t>Reguły </a:t>
            </a:r>
            <a:r>
              <a:rPr lang="pl-PL" dirty="0" err="1" smtClean="0"/>
              <a:t>lexera</a:t>
            </a:r>
            <a:r>
              <a:rPr lang="pl-PL" dirty="0" smtClean="0"/>
              <a:t> rozpoczynają się z wielkiej litery</a:t>
            </a:r>
          </a:p>
          <a:p>
            <a:r>
              <a:rPr lang="pl-PL" dirty="0" smtClean="0"/>
              <a:t>Symbol może być definiowany wyrażeniem regularnym, a także konstrukcjami specyficznymi dla ANTLR</a:t>
            </a:r>
          </a:p>
          <a:p>
            <a:pPr marL="0" indent="0">
              <a:buNone/>
            </a:pPr>
            <a:r>
              <a:rPr lang="pl-PL" dirty="0" smtClean="0"/>
              <a:t>Przykłady: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77334" y="3864333"/>
            <a:ext cx="6311863" cy="17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WHILE : ’</a:t>
            </a:r>
            <a:r>
              <a:rPr lang="pl-PL" dirty="0" err="1"/>
              <a:t>while</a:t>
            </a:r>
            <a:r>
              <a:rPr lang="pl-PL" dirty="0"/>
              <a:t>’;   //Literał – konkretny ciąg znaków</a:t>
            </a:r>
          </a:p>
          <a:p>
            <a:pPr>
              <a:lnSpc>
                <a:spcPct val="150000"/>
              </a:lnSpc>
            </a:pPr>
            <a:r>
              <a:rPr lang="pl-PL" dirty="0"/>
              <a:t>SMALL_LETTER: [a-z];		// zakres</a:t>
            </a:r>
          </a:p>
          <a:p>
            <a:pPr>
              <a:lnSpc>
                <a:spcPct val="150000"/>
              </a:lnSpc>
            </a:pPr>
            <a:r>
              <a:rPr lang="pl-PL" dirty="0"/>
              <a:t>NUMBER: 0..9; 	// przedział</a:t>
            </a:r>
          </a:p>
          <a:p>
            <a:pPr>
              <a:lnSpc>
                <a:spcPct val="150000"/>
              </a:lnSpc>
            </a:pPr>
            <a:r>
              <a:rPr lang="pl-PL" dirty="0"/>
              <a:t>SPACE : ' ' | '\t';	// alternatywa</a:t>
            </a:r>
          </a:p>
        </p:txBody>
      </p:sp>
    </p:spTree>
    <p:extLst>
      <p:ext uri="{BB962C8B-B14F-4D97-AF65-F5344CB8AC3E}">
        <p14:creationId xmlns:p14="http://schemas.microsoft.com/office/powerpoint/2010/main" val="246713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296063"/>
            <a:ext cx="8596668" cy="4745300"/>
          </a:xfrm>
        </p:spPr>
        <p:txBody>
          <a:bodyPr/>
          <a:lstStyle/>
          <a:p>
            <a:r>
              <a:rPr lang="pl-PL" dirty="0" smtClean="0"/>
              <a:t>Rozpoznaje </a:t>
            </a:r>
            <a:r>
              <a:rPr lang="pl-PL" b="1" dirty="0" err="1" smtClean="0"/>
              <a:t>tokeny</a:t>
            </a:r>
            <a:r>
              <a:rPr lang="pl-PL" dirty="0"/>
              <a:t> </a:t>
            </a:r>
            <a:r>
              <a:rPr lang="pl-PL" dirty="0" smtClean="0"/>
              <a:t>pochodzące z </a:t>
            </a:r>
            <a:r>
              <a:rPr lang="pl-PL" dirty="0" err="1" smtClean="0"/>
              <a:t>lexera</a:t>
            </a:r>
            <a:r>
              <a:rPr lang="pl-PL" dirty="0" smtClean="0"/>
              <a:t> i buduje </a:t>
            </a:r>
            <a:r>
              <a:rPr lang="pl-PL" b="1" dirty="0" smtClean="0"/>
              <a:t>drzewo</a:t>
            </a:r>
          </a:p>
          <a:p>
            <a:r>
              <a:rPr lang="pl-PL" dirty="0" smtClean="0"/>
              <a:t>Reguły </a:t>
            </a:r>
            <a:r>
              <a:rPr lang="pl-PL" dirty="0" err="1" smtClean="0"/>
              <a:t>parsera</a:t>
            </a:r>
            <a:r>
              <a:rPr lang="pl-PL" dirty="0" smtClean="0"/>
              <a:t> zaczynają się z małej litery</a:t>
            </a:r>
          </a:p>
          <a:p>
            <a:r>
              <a:rPr lang="pl-PL" dirty="0" smtClean="0"/>
              <a:t>Reguły mają postać taką, jak reguły </a:t>
            </a:r>
            <a:r>
              <a:rPr lang="pl-PL" dirty="0" err="1" smtClean="0"/>
              <a:t>lexera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ANTLR generuje zarówno </a:t>
            </a:r>
            <a:r>
              <a:rPr lang="pl-PL" dirty="0" err="1" smtClean="0"/>
              <a:t>lexer</a:t>
            </a:r>
            <a:r>
              <a:rPr lang="pl-PL" dirty="0" smtClean="0"/>
              <a:t> jak i </a:t>
            </a:r>
            <a:r>
              <a:rPr lang="pl-PL" dirty="0" err="1" smtClean="0"/>
              <a:t>parser</a:t>
            </a:r>
            <a:r>
              <a:rPr lang="pl-PL" dirty="0" smtClean="0"/>
              <a:t> dla danego języka na </a:t>
            </a:r>
            <a:r>
              <a:rPr lang="pl-PL" smtClean="0"/>
              <a:t>podstawie </a:t>
            </a:r>
            <a:r>
              <a:rPr lang="pl-PL" smtClean="0"/>
              <a:t>gramatyki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2050" name="Picture 2" descr="ANTLR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85" y="2860013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1359673" y="6041363"/>
            <a:ext cx="77366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/>
              <a:t>Źródło: https</a:t>
            </a:r>
            <a:r>
              <a:rPr lang="pl-PL" sz="1000" dirty="0"/>
              <a:t>://binary-studio.com/2014/11/28/antlr-tool-can-find-sense-structured-set-characters/</a:t>
            </a:r>
          </a:p>
        </p:txBody>
      </p:sp>
    </p:spTree>
    <p:extLst>
      <p:ext uri="{BB962C8B-B14F-4D97-AF65-F5344CB8AC3E}">
        <p14:creationId xmlns:p14="http://schemas.microsoft.com/office/powerpoint/2010/main" val="35629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Gramatyka ANTLR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3632273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grammar</a:t>
            </a:r>
            <a:r>
              <a:rPr lang="pl-PL" dirty="0"/>
              <a:t> </a:t>
            </a:r>
            <a:r>
              <a:rPr lang="pl-PL" dirty="0" err="1"/>
              <a:t>Expr</a:t>
            </a:r>
            <a:r>
              <a:rPr lang="pl-PL" dirty="0"/>
              <a:t>;		</a:t>
            </a:r>
          </a:p>
          <a:p>
            <a:pPr marL="0" indent="0">
              <a:buNone/>
            </a:pPr>
            <a:r>
              <a:rPr lang="pl-PL" dirty="0" err="1"/>
              <a:t>prog</a:t>
            </a:r>
            <a:r>
              <a:rPr lang="pl-PL" dirty="0"/>
              <a:t>:	(</a:t>
            </a:r>
            <a:r>
              <a:rPr lang="pl-PL" dirty="0" err="1"/>
              <a:t>expr</a:t>
            </a:r>
            <a:r>
              <a:rPr lang="pl-PL" dirty="0"/>
              <a:t> NEWLINE)* ;</a:t>
            </a:r>
          </a:p>
          <a:p>
            <a:pPr marL="0" indent="0">
              <a:buNone/>
            </a:pPr>
            <a:r>
              <a:rPr lang="pl-PL" dirty="0" err="1"/>
              <a:t>expr</a:t>
            </a:r>
            <a:r>
              <a:rPr lang="pl-PL" dirty="0"/>
              <a:t>:	</a:t>
            </a:r>
            <a:r>
              <a:rPr lang="pl-PL" dirty="0" err="1"/>
              <a:t>expr</a:t>
            </a:r>
            <a:r>
              <a:rPr lang="pl-PL" dirty="0"/>
              <a:t> ('*'|'/') </a:t>
            </a:r>
            <a:r>
              <a:rPr lang="pl-PL" dirty="0" err="1"/>
              <a:t>expr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|	</a:t>
            </a:r>
            <a:r>
              <a:rPr lang="pl-PL" dirty="0" err="1"/>
              <a:t>expr</a:t>
            </a:r>
            <a:r>
              <a:rPr lang="pl-PL" dirty="0"/>
              <a:t> ('+'|'-') </a:t>
            </a:r>
            <a:r>
              <a:rPr lang="pl-PL" dirty="0" err="1"/>
              <a:t>expr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|	INT</a:t>
            </a:r>
          </a:p>
          <a:p>
            <a:pPr marL="0" indent="0">
              <a:buNone/>
            </a:pPr>
            <a:r>
              <a:rPr lang="pl-PL" dirty="0"/>
              <a:t>    |	'(' </a:t>
            </a:r>
            <a:r>
              <a:rPr lang="pl-PL" dirty="0" err="1"/>
              <a:t>expr</a:t>
            </a:r>
            <a:r>
              <a:rPr lang="pl-PL" dirty="0"/>
              <a:t> ')'</a:t>
            </a:r>
          </a:p>
          <a:p>
            <a:pPr marL="0" indent="0">
              <a:buNone/>
            </a:pPr>
            <a:r>
              <a:rPr lang="pl-PL" dirty="0"/>
              <a:t>    ;</a:t>
            </a:r>
          </a:p>
          <a:p>
            <a:pPr marL="0" indent="0">
              <a:buNone/>
            </a:pPr>
            <a:r>
              <a:rPr lang="pl-PL" dirty="0"/>
              <a:t>NEWLINE : [\r\n]+ ;</a:t>
            </a:r>
          </a:p>
          <a:p>
            <a:pPr marL="0" indent="0">
              <a:buNone/>
            </a:pPr>
            <a:r>
              <a:rPr lang="pl-PL" dirty="0"/>
              <a:t>INT     : [0-9]+ 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86638" y="2493705"/>
            <a:ext cx="9639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6982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DejaVuSansMonoBook"/>
              </a:rPr>
              <a:t>100+2*34</a:t>
            </a:r>
            <a:r>
              <a:rPr kumimoji="0" lang="pl-PL" alt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samp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38" y="2672948"/>
            <a:ext cx="2200123" cy="32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5186638" y="6097494"/>
            <a:ext cx="220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Źródło: </a:t>
            </a:r>
            <a:r>
              <a:rPr lang="pl-PL" sz="1000" dirty="0" smtClean="0"/>
              <a:t>http</a:t>
            </a:r>
            <a:r>
              <a:rPr lang="pl-PL" sz="1000" dirty="0"/>
              <a:t>://</a:t>
            </a:r>
            <a:r>
              <a:rPr lang="pl-PL" sz="1000" dirty="0" smtClean="0"/>
              <a:t>www.antlr.org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1706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Listener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ANTLR może wygenerować klasę opartą na wzoru projektowym </a:t>
            </a:r>
            <a:r>
              <a:rPr lang="pl-PL" dirty="0" err="1" smtClean="0"/>
              <a:t>Listener</a:t>
            </a:r>
            <a:r>
              <a:rPr lang="pl-PL" dirty="0" smtClean="0"/>
              <a:t> (Obserwator).</a:t>
            </a:r>
          </a:p>
          <a:p>
            <a:pPr marL="0" indent="0">
              <a:buNone/>
            </a:pPr>
            <a:r>
              <a:rPr lang="pl-PL" dirty="0" smtClean="0"/>
              <a:t>Każda reguła </a:t>
            </a:r>
            <a:r>
              <a:rPr lang="pl-PL" dirty="0" err="1" smtClean="0"/>
              <a:t>parsera</a:t>
            </a:r>
            <a:r>
              <a:rPr lang="pl-PL" dirty="0" smtClean="0"/>
              <a:t> powoduje wygenerowanie dwóch metod:</a:t>
            </a:r>
          </a:p>
          <a:p>
            <a:r>
              <a:rPr lang="pl-PL" dirty="0" err="1" smtClean="0"/>
              <a:t>Enter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</a:t>
            </a:r>
          </a:p>
          <a:p>
            <a:r>
              <a:rPr lang="pl-PL" dirty="0" err="1" smtClean="0"/>
              <a:t>Exit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</a:t>
            </a:r>
            <a:endParaRPr lang="pl-PL" dirty="0"/>
          </a:p>
          <a:p>
            <a:pPr marL="57150" indent="0">
              <a:buNone/>
            </a:pPr>
            <a:r>
              <a:rPr lang="pl-PL" dirty="0" smtClean="0"/>
              <a:t>W celu wykorzystania tej klasy należy stworzyć klasę dziedziczącą po tej klasie i nadpisać interesujące nas metody.</a:t>
            </a:r>
          </a:p>
          <a:p>
            <a:pPr marL="57150" indent="0">
              <a:buNone/>
            </a:pPr>
            <a:r>
              <a:rPr lang="pl-PL" dirty="0" smtClean="0"/>
              <a:t>Metody </a:t>
            </a:r>
            <a:r>
              <a:rPr lang="pl-PL" dirty="0" err="1" smtClean="0"/>
              <a:t>enter</a:t>
            </a:r>
            <a:r>
              <a:rPr lang="pl-PL" dirty="0" smtClean="0"/>
              <a:t> wywoływane są po natrafieniu przez </a:t>
            </a:r>
            <a:r>
              <a:rPr lang="pl-PL" dirty="0" err="1" smtClean="0"/>
              <a:t>parser</a:t>
            </a:r>
            <a:r>
              <a:rPr lang="pl-PL" dirty="0" smtClean="0"/>
              <a:t> na daną regułę, natomiast </a:t>
            </a:r>
            <a:r>
              <a:rPr lang="pl-PL" dirty="0" err="1" smtClean="0"/>
              <a:t>exit</a:t>
            </a:r>
            <a:r>
              <a:rPr lang="pl-PL" dirty="0" smtClean="0"/>
              <a:t> w momencie opuszczania danej reguły.</a:t>
            </a:r>
          </a:p>
          <a:p>
            <a:pPr marL="57150" indent="0">
              <a:buNone/>
            </a:pPr>
            <a:r>
              <a:rPr lang="pl-PL" dirty="0" smtClean="0"/>
              <a:t>Dzięki użyciu </a:t>
            </a:r>
            <a:r>
              <a:rPr lang="pl-PL" dirty="0" err="1" smtClean="0"/>
              <a:t>TreeWalker’a</a:t>
            </a:r>
            <a:r>
              <a:rPr lang="pl-PL" dirty="0" smtClean="0"/>
              <a:t> wszystkie metody wywoływane są automatycznie i we właściwej kolejności.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034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652</Words>
  <Application>Microsoft Office PowerPoint</Application>
  <PresentationFormat>Panoramiczny</PresentationFormat>
  <Paragraphs>121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Consolas</vt:lpstr>
      <vt:lpstr>DejaVuSansMonoBook</vt:lpstr>
      <vt:lpstr>Trebuchet MS</vt:lpstr>
      <vt:lpstr>Wingdings 3</vt:lpstr>
      <vt:lpstr>Faseta</vt:lpstr>
      <vt:lpstr>Gramatyki bezkontekstowe oraz narzędzie ANTLR</vt:lpstr>
      <vt:lpstr>Wyrażenia regularne</vt:lpstr>
      <vt:lpstr>Prezentacja programu PowerPoint</vt:lpstr>
      <vt:lpstr>Gramatyki bezkontekstowe</vt:lpstr>
      <vt:lpstr>ANTLR</vt:lpstr>
      <vt:lpstr>Lexer</vt:lpstr>
      <vt:lpstr>Parser</vt:lpstr>
      <vt:lpstr>Gramatyka ANTLR</vt:lpstr>
      <vt:lpstr>Listener</vt:lpstr>
      <vt:lpstr>Visitor</vt:lpstr>
      <vt:lpstr>Wykorzystanie ANTLR przy integracji systemów</vt:lpstr>
      <vt:lpstr>Prezentacja programu PowerPoint</vt:lpstr>
      <vt:lpstr>Przykładowa gramatyka</vt:lpstr>
      <vt:lpstr>Kod źródłowy </vt:lpstr>
      <vt:lpstr>Przykładowy test jednostkowy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Gramatyki bezkontekstowe - generowanie parserów przy użyciu narzędzia ANTLR</dc:title>
  <dc:creator>Adrian Dziedzic</dc:creator>
  <cp:lastModifiedBy>Adrian Dziedzic</cp:lastModifiedBy>
  <cp:revision>37</cp:revision>
  <dcterms:created xsi:type="dcterms:W3CDTF">2017-10-06T17:00:40Z</dcterms:created>
  <dcterms:modified xsi:type="dcterms:W3CDTF">2017-10-13T18:35:40Z</dcterms:modified>
</cp:coreProperties>
</file>