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2FA809-69C5-41AB-A11A-EB1AFE5208E3}">
  <a:tblStyle styleId="{012FA809-69C5-41AB-A11A-EB1AFE5208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5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4.xml"/><Relationship Id="rId21" Type="http://schemas.openxmlformats.org/officeDocument/2006/relationships/font" Target="fonts/Garamon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Garamon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533d4a1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533d4a1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533d4a1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533d4a1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43aadc414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43aadc414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533d4a1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533d4a1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533d4a1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533d4a1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533d4a1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533d4a1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533d4a1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533d4a1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yasserh/titanic-dataset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di123socce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1718950" y="1314325"/>
            <a:ext cx="72543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Titanic Classification Project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341975" y="1929625"/>
            <a:ext cx="71646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</a:rPr>
              <a:t>Class</a:t>
            </a:r>
            <a:r>
              <a:rPr lang="en" sz="1800">
                <a:solidFill>
                  <a:srgbClr val="1F2328"/>
                </a:solidFill>
              </a:rPr>
              <a:t>: Summer Machine Learning Class 2025 (Horizons Quest)</a:t>
            </a:r>
            <a:endParaRPr sz="18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</a:rPr>
              <a:t>Instructor</a:t>
            </a:r>
            <a:r>
              <a:rPr lang="en" sz="1800">
                <a:solidFill>
                  <a:srgbClr val="1F2328"/>
                </a:solidFill>
              </a:rPr>
              <a:t>: Dr. Bhishan Poudel</a:t>
            </a:r>
            <a:endParaRPr sz="18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</a:rPr>
              <a:t>Programmer</a:t>
            </a:r>
            <a:r>
              <a:rPr lang="en" sz="1800">
                <a:solidFill>
                  <a:srgbClr val="1F2328"/>
                </a:solidFill>
              </a:rPr>
              <a:t>: Aditya Narayan</a:t>
            </a:r>
            <a:endParaRPr sz="1800">
              <a:solidFill>
                <a:srgbClr val="1F232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2328"/>
                </a:solidFill>
              </a:rPr>
              <a:t>Date</a:t>
            </a:r>
            <a:r>
              <a:rPr lang="en" sz="1800">
                <a:solidFill>
                  <a:srgbClr val="1F2328"/>
                </a:solidFill>
              </a:rPr>
              <a:t>: 08/13/2025</a:t>
            </a:r>
            <a:endParaRPr sz="1800">
              <a:solidFill>
                <a:srgbClr val="1F2328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12349" r="0" t="0"/>
          <a:stretch/>
        </p:blipFill>
        <p:spPr>
          <a:xfrm rot="24">
            <a:off x="6089950" y="2798510"/>
            <a:ext cx="2851300" cy="213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315975" y="371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Why this Project?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453375" y="1354625"/>
            <a:ext cx="62427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STEMPeers/Horizons Quest Summer Project 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Mentored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Dr. Bhishan Poudel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basics behind AI/ML models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our skills to build ML models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/>
        </p:nvSpPr>
        <p:spPr>
          <a:xfrm>
            <a:off x="2476876" y="455450"/>
            <a:ext cx="51963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3850" wrap="square" tIns="9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Goal of the Project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159100" y="1607650"/>
            <a:ext cx="68943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50" lIns="93850" spcFirstLastPara="1" rIns="93850" wrap="square" tIns="93850">
            <a:noAutofit/>
          </a:bodyPr>
          <a:lstStyle/>
          <a:p>
            <a:pPr indent="-348943" lvl="0" marL="4692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➔"/>
            </a:pPr>
            <a:r>
              <a:rPr lang="en" sz="1800">
                <a:solidFill>
                  <a:srgbClr val="1F2328"/>
                </a:solidFill>
              </a:rPr>
              <a:t>Titanic is a famous shipwreck from 1912</a:t>
            </a:r>
            <a:endParaRPr sz="1800">
              <a:solidFill>
                <a:srgbClr val="1F2328"/>
              </a:solidFill>
            </a:endParaRPr>
          </a:p>
          <a:p>
            <a:pPr indent="-348943" lvl="0" marL="4692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➔"/>
            </a:pPr>
            <a:r>
              <a:rPr lang="en" sz="1800">
                <a:solidFill>
                  <a:srgbClr val="1F2328"/>
                </a:solidFill>
              </a:rPr>
              <a:t>Goal of the project: Compare different Machine learning models to figure out whether a passenger will survive or not based on the available Titanic data </a:t>
            </a:r>
            <a:endParaRPr sz="1800"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334471" y="288425"/>
            <a:ext cx="6831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3850" wrap="square" tIns="9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Data Source 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84350" y="1188250"/>
            <a:ext cx="4860600" cy="29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3850" lIns="93850" spcFirstLastPara="1" rIns="93850" wrap="square" tIns="93850">
            <a:noAutofit/>
          </a:bodyPr>
          <a:lstStyle/>
          <a:p>
            <a:pPr indent="-348943" lvl="0" marL="4692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➔"/>
            </a:pPr>
            <a:r>
              <a:rPr lang="en" sz="1800" u="sng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 Source: Kaggle, curated by M YASSER H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943" lvl="0" marL="4692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891 passengers 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943" lvl="0" marL="4692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➔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Metadata: Name, Age, Gender, Cabin, Survived or not, Boarding stop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287" rtl="0" algn="l">
              <a:lnSpc>
                <a:spcPct val="200000"/>
              </a:lnSpc>
              <a:spcBef>
                <a:spcPts val="1232"/>
              </a:spcBef>
              <a:spcAft>
                <a:spcPts val="1232"/>
              </a:spcAft>
              <a:buNone/>
            </a:pPr>
            <a:r>
              <a:t/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16" title="Screen Shot 2025-08-12 at 11.53.13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6125" y="1246750"/>
            <a:ext cx="3362949" cy="27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/>
        </p:nvSpPr>
        <p:spPr>
          <a:xfrm>
            <a:off x="418350" y="768150"/>
            <a:ext cx="8307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download from kaggle on Google colab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and remove empty or missing values, eg; NAN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Cabin, where passengers resided, are all unique, so only considered the deck 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age values were filled with mean age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lphaL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Embarked from: Missing values were filled with the most common embarking spot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non-numerical values to numerical values for the models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data into 80-20 split using the 80% for training the models and 20% for testing</a:t>
            </a:r>
            <a:endParaRPr sz="16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Randomness was set to 100 to avoid the model’s access to the test data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1487371" y="266475"/>
            <a:ext cx="68319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3850" wrap="square" tIns="93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Process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744775" y="108000"/>
            <a:ext cx="75057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Models Used + Accuracy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1630900" y="78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{012FA809-69C5-41AB-A11A-EB1AFE5208E3}</a:tableStyleId>
              </a:tblPr>
              <a:tblGrid>
                <a:gridCol w="3393550"/>
                <a:gridCol w="2483525"/>
              </a:tblGrid>
              <a:tr h="38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5200C"/>
                          </a:solidFill>
                        </a:rPr>
                        <a:t>Model</a:t>
                      </a:r>
                      <a:endParaRPr b="1">
                        <a:solidFill>
                          <a:srgbClr val="85200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5200C"/>
                          </a:solidFill>
                        </a:rPr>
                        <a:t>Accuracy (%)</a:t>
                      </a:r>
                      <a:endParaRPr b="1">
                        <a:solidFill>
                          <a:srgbClr val="85200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82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highlight>
                            <a:schemeClr val="dk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Boosting</a:t>
                      </a:r>
                      <a:endParaRPr sz="1600">
                        <a:solidFill>
                          <a:srgbClr val="1F2328"/>
                        </a:solidFill>
                        <a:highlight>
                          <a:schemeClr val="dk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81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highlight>
                            <a:schemeClr val="dk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AdaBoost</a:t>
                      </a:r>
                      <a:endParaRPr sz="1600">
                        <a:solidFill>
                          <a:srgbClr val="1F232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Decision Tree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79</a:t>
                      </a:r>
                      <a:endParaRPr sz="16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highlight>
                            <a:schemeClr val="dk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79</a:t>
                      </a:r>
                      <a:endParaRPr sz="16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highlight>
                            <a:schemeClr val="dk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Naive Bayes</a:t>
                      </a:r>
                      <a:endParaRPr sz="1600">
                        <a:solidFill>
                          <a:srgbClr val="1F2328"/>
                        </a:solidFill>
                        <a:highlight>
                          <a:schemeClr val="dk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79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highlight>
                            <a:schemeClr val="dk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K-Nearest Neighbors</a:t>
                      </a:r>
                      <a:endParaRPr sz="1600">
                        <a:solidFill>
                          <a:srgbClr val="1F2328"/>
                        </a:solidFill>
                        <a:highlight>
                          <a:schemeClr val="dk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70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1F2328"/>
                          </a:solidFill>
                          <a:highlight>
                            <a:schemeClr val="dk1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(Support Vector Machines)</a:t>
                      </a:r>
                      <a:endParaRPr sz="1600">
                        <a:solidFill>
                          <a:srgbClr val="1F2328"/>
                        </a:solidFill>
                        <a:highlight>
                          <a:schemeClr val="dk1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66</a:t>
                      </a:r>
                      <a:endParaRPr sz="16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18"/>
          <p:cNvSpPr txBox="1"/>
          <p:nvPr/>
        </p:nvSpPr>
        <p:spPr>
          <a:xfrm>
            <a:off x="4225700" y="4548650"/>
            <a:ext cx="47616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Click my github for more information on this project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621625" y="166475"/>
            <a:ext cx="75057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Data Analysis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68" name="Google Shape;168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125" y="833550"/>
            <a:ext cx="4633275" cy="28648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940700" y="3677750"/>
            <a:ext cx="7705800" cy="12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model : Performed the best, it handles data without tuning well</a:t>
            </a:r>
            <a:endParaRPr sz="13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and KNN model: Performed the worst, both models require fine tuning to data which I did not do</a:t>
            </a:r>
            <a:endParaRPr sz="13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B0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the cabin variable boosted some models performance slightly (data without cabin inclusion not shown)</a:t>
            </a:r>
            <a:endParaRPr sz="1300">
              <a:solidFill>
                <a:srgbClr val="5B0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2882100" y="443300"/>
            <a:ext cx="27360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660000"/>
                </a:solidFill>
                <a:latin typeface="Garamond"/>
                <a:ea typeface="Garamond"/>
                <a:cs typeface="Garamond"/>
                <a:sym typeface="Garamond"/>
              </a:rPr>
              <a:t>Thank You</a:t>
            </a:r>
            <a:endParaRPr b="1" sz="4000">
              <a:solidFill>
                <a:srgbClr val="66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709425" y="17855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the opportunity to learn about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Basics of AI/ML models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new ML models and how they work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Repositories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Google Colab in cooperation with Github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Tricks in ML model coding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details on cleaning the data 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pecifics of the Titanic and its passengers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72825" y="1295338"/>
            <a:ext cx="75057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1F23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 Dr. Bhishan Poudel and Horizons Quest Program</a:t>
            </a:r>
            <a:endParaRPr sz="1800">
              <a:solidFill>
                <a:srgbClr val="1F23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