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Gelasio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6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gatewa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99792"/>
            <a:ext cx="59189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 BI Data Gateway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Bridging On-Premises Data and Power BI Cloud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Sakina Neemuchwala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6901934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1: Build &amp; Publish Report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Place Data: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Save </a:t>
            </a:r>
            <a:r>
              <a:rPr lang="en-US" sz="1600" dirty="0">
                <a:solidFill>
                  <a:srgbClr val="C9C2C0"/>
                </a:solidFill>
                <a:highlight>
                  <a:srgbClr val="53504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SalesData.xlsx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 a known folder, e.g., </a:t>
            </a:r>
            <a:r>
              <a:rPr lang="en-US" sz="1600" dirty="0">
                <a:solidFill>
                  <a:srgbClr val="C9C2C0"/>
                </a:solidFill>
                <a:highlight>
                  <a:srgbClr val="53504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C:\GatewayDemo\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248376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Open Power BI Desktop: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Start a new report.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1638" y="2885837"/>
            <a:ext cx="6342102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Get Data: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Select "Excel workbook" and load </a:t>
            </a:r>
            <a:r>
              <a:rPr lang="en-US" sz="1600" dirty="0">
                <a:solidFill>
                  <a:srgbClr val="C9C2C0"/>
                </a:solidFill>
                <a:highlight>
                  <a:srgbClr val="53504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SalesData.xlsx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1638" y="3310771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Visualization: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Build a simple chart, e.g., "Sales by Region."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1638" y="4042767"/>
            <a:ext cx="6342102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Save &amp; Publish: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Save your file as a </a:t>
            </a:r>
            <a:r>
              <a:rPr lang="en-US" sz="1600" dirty="0">
                <a:solidFill>
                  <a:srgbClr val="C9C2C0"/>
                </a:solidFill>
                <a:highlight>
                  <a:srgbClr val="53504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.pbix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and publish it to your Power BI Service workspace.</a:t>
            </a:r>
            <a:endParaRPr lang="en-US" sz="16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8113395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2: Install &amp; Configure Gateway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Download Installer: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Get the Power BI Gateway (Standard Mode) installer. </a:t>
            </a:r>
            <a:r>
              <a:rPr lang="en-IN" u="sng" dirty="0">
                <a:hlinkClick r:id="rId3"/>
              </a:rPr>
              <a:t>https://powerbi.microsoft.com/gateway/</a:t>
            </a:r>
            <a:br>
              <a:rPr lang="en-IN" dirty="0"/>
            </a:b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243804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Run Setup: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Execute the installer and follow the prompts.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1638" y="284011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Sign In: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Use your Power BI account credentials.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1638" y="3242191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Register Gateway: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Choose to register a new gateway on your current machine.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1638" y="397418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Name &amp; Key: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Assign a unique name to your gateway and create a strong recovery key. Keep it safe!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1638" y="470618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Complete: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Finish the installation.</a:t>
            </a:r>
            <a:endParaRPr lang="en-US" sz="16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8113395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2: Install &amp; Configure Gateway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659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Configure Gateway in Power BI Service</a:t>
            </a:r>
          </a:p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1. Go to </a:t>
            </a: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  <a:hlinkClick r:id="rId3"/>
              </a:rPr>
              <a:t>https://app.powerbi.com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2. Navigate to Settings → Manage Gateways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3. Click + New Data Source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   - Name: Sales Data Excel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   - Type: File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   - Path: C:\GatewayDemo\SalesData.xlsx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   - Authentication: Windows or Anonymous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4. Assign your report to this data source.</a:t>
            </a: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8113395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50"/>
              </a:lnSpc>
            </a:pPr>
            <a:r>
              <a:rPr lang="en-US" sz="4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 4: </a:t>
            </a:r>
            <a:r>
              <a:rPr lang="en-IN" sz="4050" dirty="0">
                <a:solidFill>
                  <a:srgbClr val="D8B6A4"/>
                </a:solidFill>
                <a:latin typeface="Gelasio" pitchFamily="34" charset="0"/>
                <a:cs typeface="Gelasio" pitchFamily="34" charset="-120"/>
              </a:rPr>
              <a:t>Schedule Refresh</a:t>
            </a:r>
          </a:p>
          <a:p>
            <a:pPr marL="0" indent="0" algn="l">
              <a:lnSpc>
                <a:spcPts val="5050"/>
              </a:lnSpc>
              <a:buNone/>
            </a:pP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6"/>
            <a:ext cx="6342102" cy="2408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1. Go to the dataset in your workspace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2. Click on Schedule Refresh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3. Select your installed gateway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4. Set refresh times (e.g., every day at 8:00 AM)</a:t>
            </a:r>
            <a:b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</a:br>
            <a:r>
              <a:rPr lang="en-IN" sz="1600" b="1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5. Test the connection (should show “Success”)</a:t>
            </a: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7EE7791-B931-4A11-9469-50868791294B}"/>
              </a:ext>
            </a:extLst>
          </p:cNvPr>
          <p:cNvSpPr/>
          <p:nvPr/>
        </p:nvSpPr>
        <p:spPr>
          <a:xfrm>
            <a:off x="4734046" y="3634265"/>
            <a:ext cx="10362892" cy="170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60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Thank You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414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09386"/>
            <a:ext cx="59258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Presentation Objectives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717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394966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the Gateway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79440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it is and why it's essential for Power BI.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8717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7" name="Text 5"/>
          <p:cNvSpPr/>
          <p:nvPr/>
        </p:nvSpPr>
        <p:spPr>
          <a:xfrm>
            <a:off x="5973008" y="394966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Installation &amp; Configuration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479440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Step-by-step guide to setting up your own Gateway.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8717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0" name="Text 8"/>
          <p:cNvSpPr/>
          <p:nvPr/>
        </p:nvSpPr>
        <p:spPr>
          <a:xfrm>
            <a:off x="10415111" y="3949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Hands-On Application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444007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Demonstrating data refresh from a local Excel file.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787431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a Power BI Data Gateway?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Power BI Data Gateway acts as a </a:t>
            </a:r>
            <a:r>
              <a:rPr lang="en-US" sz="16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secure software bridge</a:t>
            </a: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between your on-premises data sources and the Power BI Service in the cloud.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2881313"/>
            <a:ext cx="6342102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facilitates secure, efficient data transfer, enabling cloud-based Power BI reports to access and refresh data stored locally on your servers or machines.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166" y="446365"/>
            <a:ext cx="4058722" cy="507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Why Do We Need It?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68166" y="1359456"/>
            <a:ext cx="2029301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 BI Desktop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568166" y="1775341"/>
            <a:ext cx="65490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Directly accesses local files.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68166" y="2091928"/>
            <a:ext cx="65490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 gateway needed for initial development.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68166" y="2514005"/>
            <a:ext cx="2250877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 BI Service (Cloud)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568166" y="2929890"/>
            <a:ext cx="65490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Cannot directly access local/on-premises data.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568166" y="3246477"/>
            <a:ext cx="65490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Requires a secure conduit for refresh and live connections.</a:t>
            </a:r>
            <a:endParaRPr lang="en-US" sz="12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21" y="1379815"/>
            <a:ext cx="6549033" cy="6549033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520821" y="8111490"/>
            <a:ext cx="6549033" cy="519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Gateway is indispensable for enabling your cloud service to </a:t>
            </a:r>
            <a:r>
              <a:rPr lang="en-US" sz="12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refresh and securely use local data</a:t>
            </a:r>
            <a:r>
              <a:rPr lang="en-US" sz="12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ensuring your reports are always up-to-date.</a:t>
            </a: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1699"/>
            <a:ext cx="82831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Does It Work? (High-Level)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89" y="2374106"/>
            <a:ext cx="6436400" cy="226814"/>
          </a:xfrm>
          <a:prstGeom prst="roundRect">
            <a:avLst>
              <a:gd name="adj" fmla="val 15001"/>
            </a:avLst>
          </a:prstGeom>
          <a:solidFill>
            <a:srgbClr val="373433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851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378995"/>
            <a:ext cx="59827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 the Gateway software on a machine that has access to your local data sources.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00211" y="2374106"/>
            <a:ext cx="6436400" cy="226814"/>
          </a:xfrm>
          <a:prstGeom prst="roundRect">
            <a:avLst>
              <a:gd name="adj" fmla="val 15001"/>
            </a:avLst>
          </a:prstGeom>
          <a:solidFill>
            <a:srgbClr val="373433"/>
          </a:solidFill>
          <a:ln/>
        </p:spPr>
      </p:sp>
      <p:sp>
        <p:nvSpPr>
          <p:cNvPr id="7" name="Text 5"/>
          <p:cNvSpPr/>
          <p:nvPr/>
        </p:nvSpPr>
        <p:spPr>
          <a:xfrm>
            <a:off x="7627025" y="2827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Secure Connection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7025" y="3318153"/>
            <a:ext cx="59827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Gateway establishes a secure outbound connection to the Power BI Service in the cloud.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80955"/>
            <a:ext cx="6436400" cy="226814"/>
          </a:xfrm>
          <a:prstGeom prst="roundRect">
            <a:avLst>
              <a:gd name="adj" fmla="val 15001"/>
            </a:avLst>
          </a:prstGeom>
          <a:solidFill>
            <a:srgbClr val="373433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3" y="51821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Request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3" y="5725001"/>
            <a:ext cx="59827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 BI Service sends a request for updated data to the Gateway.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15001"/>
            </a:avLst>
          </a:prstGeom>
          <a:solidFill>
            <a:srgbClr val="373433"/>
          </a:solidFill>
          <a:ln/>
        </p:spPr>
      </p:sp>
      <p:sp>
        <p:nvSpPr>
          <p:cNvPr id="13" name="Text 11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Transfer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27025" y="5725001"/>
            <a:ext cx="59827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Gateway fetches the requested data from your local sources and securely transmits it back to Power BI Service.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2277"/>
            <a:ext cx="70717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Types of Power BI Gateways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84684"/>
            <a:ext cx="13042821" cy="2041684"/>
          </a:xfrm>
          <a:prstGeom prst="roundRect">
            <a:avLst>
              <a:gd name="adj" fmla="val 166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192304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33601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 Mode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336012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Designed for individual users, enabling personal refreshes of reports and datasets.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4205526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434923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Standard (Enterprise) Mode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434923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Supports shared use across multiple users, connecting to various data sources in an enterprise environment.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815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 our demonstration, we will be using the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Standard (Enterprise) Mode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due to its versatility and broader applicability in professional settings.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433E477-6802-431B-ABBA-F06818959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691" y="1932971"/>
            <a:ext cx="287888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58B138D-91B1-415A-BBB3-11CA78B22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739471"/>
              </p:ext>
            </p:extLst>
          </p:nvPr>
        </p:nvGraphicFramePr>
        <p:xfrm>
          <a:off x="2369840" y="1355532"/>
          <a:ext cx="9709865" cy="551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840" y="1355532"/>
                        <a:ext cx="9709865" cy="551853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31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9535"/>
            <a:ext cx="66833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Hands-On Setup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2103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464342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511623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</p:sp>
      <p:sp>
        <p:nvSpPr>
          <p:cNvPr id="5" name="Shape 3"/>
          <p:cNvSpPr/>
          <p:nvPr/>
        </p:nvSpPr>
        <p:spPr>
          <a:xfrm>
            <a:off x="3657540" y="220194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2372082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109079"/>
            <a:ext cx="33201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 &amp; Register Gateway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3599497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Download and set up the Power BI Data Gateway on your local machine.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548" y="2542103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464342"/>
          </a:solidFill>
          <a:ln/>
        </p:spPr>
      </p:sp>
      <p:sp>
        <p:nvSpPr>
          <p:cNvPr id="10" name="Shape 7"/>
          <p:cNvSpPr/>
          <p:nvPr/>
        </p:nvSpPr>
        <p:spPr>
          <a:xfrm>
            <a:off x="7428548" y="2511623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</p:sp>
      <p:sp>
        <p:nvSpPr>
          <p:cNvPr id="11" name="Shape 8"/>
          <p:cNvSpPr/>
          <p:nvPr/>
        </p:nvSpPr>
        <p:spPr>
          <a:xfrm>
            <a:off x="10292298" y="220194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2372082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685842" y="3109079"/>
            <a:ext cx="28919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Build &amp; Publish Report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7685842" y="3599497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a Power BI report from a local Excel file and publish it to Power BI Service.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793790" y="5149572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464342"/>
          </a:solidFill>
          <a:ln/>
        </p:spPr>
      </p:sp>
      <p:sp>
        <p:nvSpPr>
          <p:cNvPr id="16" name="Shape 12"/>
          <p:cNvSpPr/>
          <p:nvPr/>
        </p:nvSpPr>
        <p:spPr>
          <a:xfrm>
            <a:off x="793790" y="5119092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</p:sp>
      <p:sp>
        <p:nvSpPr>
          <p:cNvPr id="17" name="Shape 13"/>
          <p:cNvSpPr/>
          <p:nvPr/>
        </p:nvSpPr>
        <p:spPr>
          <a:xfrm>
            <a:off x="3657540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14" y="4979551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051084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Configure Gateway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1051084" y="6206966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 up the Gateway connection and data source in Power BI Service.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7428548" y="5149572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464342"/>
          </a:solidFill>
          <a:ln/>
        </p:spPr>
      </p:sp>
      <p:sp>
        <p:nvSpPr>
          <p:cNvPr id="22" name="Shape 17"/>
          <p:cNvSpPr/>
          <p:nvPr/>
        </p:nvSpPr>
        <p:spPr>
          <a:xfrm>
            <a:off x="7428548" y="5119092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</p:sp>
      <p:sp>
        <p:nvSpPr>
          <p:cNvPr id="23" name="Shape 18"/>
          <p:cNvSpPr/>
          <p:nvPr/>
        </p:nvSpPr>
        <p:spPr>
          <a:xfrm>
            <a:off x="10292298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371" y="4979551"/>
            <a:ext cx="272177" cy="340162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685842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Schedule Refresh</a:t>
            </a:r>
            <a:endParaRPr lang="en-US" sz="2200" dirty="0"/>
          </a:p>
        </p:txBody>
      </p:sp>
      <p:sp>
        <p:nvSpPr>
          <p:cNvPr id="26" name="Text 20"/>
          <p:cNvSpPr/>
          <p:nvPr/>
        </p:nvSpPr>
        <p:spPr>
          <a:xfrm>
            <a:off x="7685842" y="6206966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 data refreshes for your published report.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3545"/>
            <a:ext cx="69106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Prerequisites for Our Demo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65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PC: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With active internet connection.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387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 BI Desktop: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Latest version installed.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8095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 BI Service Account: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A valid account with publishing permissions.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965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Gateway Installer: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Download the Standard Mode installer from Microsoft's official site.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701659"/>
            <a:ext cx="624470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Sample Excel File: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750" dirty="0">
                <a:solidFill>
                  <a:srgbClr val="C9C2C0"/>
                </a:solidFill>
                <a:highlight>
                  <a:srgbClr val="53504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SalesData.xlsx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(will be provided).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795</Words>
  <Application>Microsoft Office PowerPoint</Application>
  <PresentationFormat>Custom</PresentationFormat>
  <Paragraphs>82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Gelasio</vt:lpstr>
      <vt:lpstr>Consolas</vt:lpstr>
      <vt:lpstr>Calibri</vt:lpstr>
      <vt:lpstr>Arial</vt:lpstr>
      <vt:lpstr>Office Theme</vt:lpstr>
      <vt:lpstr>Picture (Metafile)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Sakina</cp:lastModifiedBy>
  <cp:revision>4</cp:revision>
  <dcterms:created xsi:type="dcterms:W3CDTF">2025-07-30T12:19:32Z</dcterms:created>
  <dcterms:modified xsi:type="dcterms:W3CDTF">2025-07-30T12:40:21Z</dcterms:modified>
</cp:coreProperties>
</file>